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5">
  <p:sldMasterIdLst>
    <p:sldMasterId id="2147483660" r:id="rId4"/>
    <p:sldMasterId id="2147483662" r:id="rId5"/>
  </p:sldMasterIdLst>
  <p:notesMasterIdLst>
    <p:notesMasterId r:id="rId16"/>
  </p:notesMasterIdLst>
  <p:sldIdLst>
    <p:sldId id="2134806035" r:id="rId6"/>
    <p:sldId id="2134806040" r:id="rId7"/>
    <p:sldId id="2134806039" r:id="rId8"/>
    <p:sldId id="256" r:id="rId9"/>
    <p:sldId id="2134806043" r:id="rId10"/>
    <p:sldId id="2134806042" r:id="rId11"/>
    <p:sldId id="2134806041" r:id="rId12"/>
    <p:sldId id="2134806044" r:id="rId13"/>
    <p:sldId id="2134806046" r:id="rId14"/>
    <p:sldId id="213480604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9517B2-1D89-A00B-B551-30FC61C6EFD6}" v="8" dt="2026-08-11T12:43:09.2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61259" autoAdjust="0"/>
  </p:normalViewPr>
  <p:slideViewPr>
    <p:cSldViewPr snapToGrid="0">
      <p:cViewPr varScale="1">
        <p:scale>
          <a:sx n="54" d="100"/>
          <a:sy n="54" d="100"/>
        </p:scale>
        <p:origin x="1720" y="2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Kynaston" userId="S::sarah.kynaston@shropshire.gov.uk::ca319391-e5b5-433d-8d86-e91e9b5fb70c" providerId="AD" clId="Web-{C5824B9F-1660-C257-63C2-EF676EE56617}"/>
    <pc:docChg chg="addSld modSld sldOrd">
      <pc:chgData name="Sarah Kynaston" userId="S::sarah.kynaston@shropshire.gov.uk::ca319391-e5b5-433d-8d86-e91e9b5fb70c" providerId="AD" clId="Web-{C5824B9F-1660-C257-63C2-EF676EE56617}" dt="2026-07-21T10:01:42.497" v="427" actId="20577"/>
      <pc:docMkLst>
        <pc:docMk/>
      </pc:docMkLst>
      <pc:sldChg chg="modSp">
        <pc:chgData name="Sarah Kynaston" userId="S::sarah.kynaston@shropshire.gov.uk::ca319391-e5b5-433d-8d86-e91e9b5fb70c" providerId="AD" clId="Web-{C5824B9F-1660-C257-63C2-EF676EE56617}" dt="2026-07-21T08:40:24.085" v="23" actId="20577"/>
        <pc:sldMkLst>
          <pc:docMk/>
          <pc:sldMk cId="1531435108" sldId="2134806035"/>
        </pc:sldMkLst>
        <pc:spChg chg="mod">
          <ac:chgData name="Sarah Kynaston" userId="S::sarah.kynaston@shropshire.gov.uk::ca319391-e5b5-433d-8d86-e91e9b5fb70c" providerId="AD" clId="Web-{C5824B9F-1660-C257-63C2-EF676EE56617}" dt="2026-07-21T08:40:24.085" v="23" actId="20577"/>
          <ac:spMkLst>
            <pc:docMk/>
            <pc:sldMk cId="1531435108" sldId="2134806035"/>
            <ac:spMk id="3" creationId="{EB2222F2-FCA9-4949-851A-943970DC6C65}"/>
          </ac:spMkLst>
        </pc:spChg>
      </pc:sldChg>
      <pc:sldChg chg="modSp add ord replId">
        <pc:chgData name="Sarah Kynaston" userId="S::sarah.kynaston@shropshire.gov.uk::ca319391-e5b5-433d-8d86-e91e9b5fb70c" providerId="AD" clId="Web-{C5824B9F-1660-C257-63C2-EF676EE56617}" dt="2026-07-21T09:32:30.363" v="179"/>
        <pc:sldMkLst>
          <pc:docMk/>
          <pc:sldMk cId="2487231734" sldId="2134806043"/>
        </pc:sldMkLst>
        <pc:spChg chg="mod">
          <ac:chgData name="Sarah Kynaston" userId="S::sarah.kynaston@shropshire.gov.uk::ca319391-e5b5-433d-8d86-e91e9b5fb70c" providerId="AD" clId="Web-{C5824B9F-1660-C257-63C2-EF676EE56617}" dt="2026-07-21T09:32:22.753" v="178" actId="20577"/>
          <ac:spMkLst>
            <pc:docMk/>
            <pc:sldMk cId="2487231734" sldId="2134806043"/>
            <ac:spMk id="5" creationId="{B2C529D1-1684-3DEE-59A7-CDE96BF8CA2C}"/>
          </ac:spMkLst>
        </pc:spChg>
      </pc:sldChg>
      <pc:sldChg chg="addSp delSp modSp add replId">
        <pc:chgData name="Sarah Kynaston" userId="S::sarah.kynaston@shropshire.gov.uk::ca319391-e5b5-433d-8d86-e91e9b5fb70c" providerId="AD" clId="Web-{C5824B9F-1660-C257-63C2-EF676EE56617}" dt="2026-07-21T10:01:42.497" v="427" actId="20577"/>
        <pc:sldMkLst>
          <pc:docMk/>
          <pc:sldMk cId="2201422201" sldId="2134806044"/>
        </pc:sldMkLst>
        <pc:spChg chg="mod">
          <ac:chgData name="Sarah Kynaston" userId="S::sarah.kynaston@shropshire.gov.uk::ca319391-e5b5-433d-8d86-e91e9b5fb70c" providerId="AD" clId="Web-{C5824B9F-1660-C257-63C2-EF676EE56617}" dt="2026-07-21T10:01:01.838" v="403" actId="20577"/>
          <ac:spMkLst>
            <pc:docMk/>
            <pc:sldMk cId="2201422201" sldId="2134806044"/>
            <ac:spMk id="2" creationId="{7169A6EC-5283-5C3F-225F-8738433CF041}"/>
          </ac:spMkLst>
        </pc:spChg>
        <pc:spChg chg="mod">
          <ac:chgData name="Sarah Kynaston" userId="S::sarah.kynaston@shropshire.gov.uk::ca319391-e5b5-433d-8d86-e91e9b5fb70c" providerId="AD" clId="Web-{C5824B9F-1660-C257-63C2-EF676EE56617}" dt="2026-07-21T09:33:06.553" v="182" actId="20577"/>
          <ac:spMkLst>
            <pc:docMk/>
            <pc:sldMk cId="2201422201" sldId="2134806044"/>
            <ac:spMk id="5" creationId="{C7B6B4E2-FB7E-AC79-C384-C3EA09CC2122}"/>
          </ac:spMkLst>
        </pc:spChg>
        <pc:spChg chg="add mod">
          <ac:chgData name="Sarah Kynaston" userId="S::sarah.kynaston@shropshire.gov.uk::ca319391-e5b5-433d-8d86-e91e9b5fb70c" providerId="AD" clId="Web-{C5824B9F-1660-C257-63C2-EF676EE56617}" dt="2026-07-21T10:01:42.497" v="427" actId="20577"/>
          <ac:spMkLst>
            <pc:docMk/>
            <pc:sldMk cId="2201422201" sldId="2134806044"/>
            <ac:spMk id="7" creationId="{E7364648-D396-595A-B55F-F62DD4D891FA}"/>
          </ac:spMkLst>
        </pc:spChg>
      </pc:sldChg>
      <pc:sldChg chg="add replId">
        <pc:chgData name="Sarah Kynaston" userId="S::sarah.kynaston@shropshire.gov.uk::ca319391-e5b5-433d-8d86-e91e9b5fb70c" providerId="AD" clId="Web-{C5824B9F-1660-C257-63C2-EF676EE56617}" dt="2026-07-21T09:33:00.412" v="181"/>
        <pc:sldMkLst>
          <pc:docMk/>
          <pc:sldMk cId="4226065652" sldId="2134806045"/>
        </pc:sldMkLst>
      </pc:sldChg>
      <pc:sldChg chg="addSp modSp add replId">
        <pc:chgData name="Sarah Kynaston" userId="S::sarah.kynaston@shropshire.gov.uk::ca319391-e5b5-433d-8d86-e91e9b5fb70c" providerId="AD" clId="Web-{C5824B9F-1660-C257-63C2-EF676EE56617}" dt="2026-07-21T09:51:22.167" v="297" actId="20577"/>
        <pc:sldMkLst>
          <pc:docMk/>
          <pc:sldMk cId="1628781661" sldId="2134806046"/>
        </pc:sldMkLst>
        <pc:spChg chg="mod">
          <ac:chgData name="Sarah Kynaston" userId="S::sarah.kynaston@shropshire.gov.uk::ca319391-e5b5-433d-8d86-e91e9b5fb70c" providerId="AD" clId="Web-{C5824B9F-1660-C257-63C2-EF676EE56617}" dt="2026-07-21T09:45:49.519" v="209" actId="20577"/>
          <ac:spMkLst>
            <pc:docMk/>
            <pc:sldMk cId="1628781661" sldId="2134806046"/>
            <ac:spMk id="2" creationId="{3C3C4105-A725-90DA-D833-03B3060EBD09}"/>
          </ac:spMkLst>
        </pc:spChg>
        <pc:spChg chg="add mod">
          <ac:chgData name="Sarah Kynaston" userId="S::sarah.kynaston@shropshire.gov.uk::ca319391-e5b5-433d-8d86-e91e9b5fb70c" providerId="AD" clId="Web-{C5824B9F-1660-C257-63C2-EF676EE56617}" dt="2026-07-21T09:51:22.167" v="297" actId="20577"/>
          <ac:spMkLst>
            <pc:docMk/>
            <pc:sldMk cId="1628781661" sldId="2134806046"/>
            <ac:spMk id="4" creationId="{BD85E4B1-5AD2-BA12-68E6-C045830D7F16}"/>
          </ac:spMkLst>
        </pc:spChg>
      </pc:sldChg>
    </pc:docChg>
  </pc:docChgLst>
  <pc:docChgLst>
    <pc:chgData name="Sarah Kynaston" userId="S::sarah.kynaston@shropshire.gov.uk::ca319391-e5b5-433d-8d86-e91e9b5fb70c" providerId="AD" clId="Web-{7D9517B2-1D89-A00B-B551-30FC61C6EFD6}"/>
    <pc:docChg chg="modSld">
      <pc:chgData name="Sarah Kynaston" userId="S::sarah.kynaston@shropshire.gov.uk::ca319391-e5b5-433d-8d86-e91e9b5fb70c" providerId="AD" clId="Web-{7D9517B2-1D89-A00B-B551-30FC61C6EFD6}" dt="2026-08-11T12:43:09.216" v="7" actId="20577"/>
      <pc:docMkLst>
        <pc:docMk/>
      </pc:docMkLst>
      <pc:sldChg chg="modSp">
        <pc:chgData name="Sarah Kynaston" userId="S::sarah.kynaston@shropshire.gov.uk::ca319391-e5b5-433d-8d86-e91e9b5fb70c" providerId="AD" clId="Web-{7D9517B2-1D89-A00B-B551-30FC61C6EFD6}" dt="2026-08-11T12:43:09.216" v="7" actId="20577"/>
        <pc:sldMkLst>
          <pc:docMk/>
          <pc:sldMk cId="2201422201" sldId="2134806044"/>
        </pc:sldMkLst>
        <pc:spChg chg="mod">
          <ac:chgData name="Sarah Kynaston" userId="S::sarah.kynaston@shropshire.gov.uk::ca319391-e5b5-433d-8d86-e91e9b5fb70c" providerId="AD" clId="Web-{7D9517B2-1D89-A00B-B551-30FC61C6EFD6}" dt="2026-08-11T12:42:41.324" v="0" actId="20577"/>
          <ac:spMkLst>
            <pc:docMk/>
            <pc:sldMk cId="2201422201" sldId="2134806044"/>
            <ac:spMk id="2" creationId="{7169A6EC-5283-5C3F-225F-8738433CF041}"/>
          </ac:spMkLst>
        </pc:spChg>
        <pc:spChg chg="mod">
          <ac:chgData name="Sarah Kynaston" userId="S::sarah.kynaston@shropshire.gov.uk::ca319391-e5b5-433d-8d86-e91e9b5fb70c" providerId="AD" clId="Web-{7D9517B2-1D89-A00B-B551-30FC61C6EFD6}" dt="2026-08-11T12:43:09.216" v="7" actId="20577"/>
          <ac:spMkLst>
            <pc:docMk/>
            <pc:sldMk cId="2201422201" sldId="2134806044"/>
            <ac:spMk id="7" creationId="{E7364648-D396-595A-B55F-F62DD4D891F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72EB9-CCE6-41C7-A46C-F5211B49520E}" type="datetimeFigureOut">
              <a:rPr lang="en-GB" smtClean="0"/>
              <a:t>11/08/2026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83D8F-216E-4F17-9510-B44494EEB5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904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F4D283-199B-4B17-B8C9-7615DD69B91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9634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FFFDF-BF6D-E890-702C-8EBF7C57B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ADD0CE-E849-B5DF-CCBB-0F93D4229E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1C9C85-CF54-5836-49F5-BB2B310A8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0F3616-5350-5372-CB13-C58ABAC44C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F4D283-199B-4B17-B8C9-7615DD69B91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5091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E3873546-44C9-2047-BB90-6AA823C09D01}"/>
              </a:ext>
            </a:extLst>
          </p:cNvPr>
          <p:cNvGrpSpPr/>
          <p:nvPr userDrawn="1"/>
        </p:nvGrpSpPr>
        <p:grpSpPr>
          <a:xfrm>
            <a:off x="9180000" y="6192000"/>
            <a:ext cx="3060000" cy="683776"/>
            <a:chOff x="9180000" y="6192000"/>
            <a:chExt cx="3060000" cy="683776"/>
          </a:xfrm>
        </p:grpSpPr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AC04A654-29F2-D148-A940-C3A8C984D9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180000" y="6192000"/>
              <a:ext cx="3060000" cy="680000"/>
            </a:xfrm>
            <a:prstGeom prst="rect">
              <a:avLst/>
            </a:prstGeom>
          </p:spPr>
        </p:pic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E1CD9472-C976-0F4A-A3A4-1774252D77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68000" y="6264000"/>
              <a:ext cx="2736000" cy="611776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C5D65F7-FA3A-4747-BC09-62A66E436284}"/>
              </a:ext>
            </a:extLst>
          </p:cNvPr>
          <p:cNvGrpSpPr/>
          <p:nvPr userDrawn="1"/>
        </p:nvGrpSpPr>
        <p:grpSpPr>
          <a:xfrm>
            <a:off x="0" y="0"/>
            <a:ext cx="8784000" cy="6363746"/>
            <a:chOff x="0" y="0"/>
            <a:chExt cx="8784000" cy="6363746"/>
          </a:xfrm>
        </p:grpSpPr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535D98E6-0873-E548-999B-CEF411345C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0" y="0"/>
              <a:ext cx="8784000" cy="6363746"/>
            </a:xfrm>
            <a:prstGeom prst="rect">
              <a:avLst/>
            </a:prstGeom>
          </p:spPr>
        </p:pic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1A480D59-0266-3E40-86ED-8DD999A0129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0"/>
              <a:ext cx="8712000" cy="62034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D625AA2-B5BE-354C-B4C7-B62F47AE46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22363"/>
            <a:ext cx="7315200" cy="2387600"/>
          </a:xfrm>
        </p:spPr>
        <p:txBody>
          <a:bodyPr anchor="ctr" anchorCtr="0">
            <a:noAutofit/>
          </a:bodyPr>
          <a:lstStyle>
            <a:lvl1pPr algn="l">
              <a:defRPr sz="5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</a:t>
            </a:r>
            <a:br>
              <a:rPr lang="en-GB"/>
            </a:br>
            <a:r>
              <a:rPr lang="en-GB"/>
              <a:t>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1D14F0-DEB7-B84E-B2A8-D355AAE2D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73152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13278C-4FF8-AE4D-87B8-9E9FE8DD3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A06E1F-515A-E647-80D4-FF2764DD78D2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728B1-6071-2E4C-85F6-87F1F82CC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5D534-E4D4-7E4C-824A-E36C73B7B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5F6A-5BF9-494C-98BC-D988C2CFFF49}" type="slidenum">
              <a:rPr lang="en-US" smtClean="0"/>
              <a:t>‹#›</a:t>
            </a:fld>
            <a:endParaRPr lang="en-US"/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B1A4FC15-FD40-2A46-886F-897C28E3C5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0000" y="270000"/>
            <a:ext cx="2520000" cy="55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10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A9863-D597-3147-0414-1D88A43A6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671301-56ED-8C65-011A-7E57342C76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E69EE-67B6-0A5F-416D-7D4FF6C4F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4ABC-A4D6-4943-9350-2794CA3296BA}" type="datetimeFigureOut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08A23-55D7-CA5D-E91F-68210A465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2DB28-E5DE-5BB7-4D2D-E5E09A36F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1B7F-CA5F-4C4C-BF04-912EBB06E5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066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26F90-A1D2-52D2-3F23-43446B18C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7D98D-0A84-C794-B8AE-2A491CF2F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34D4C-999B-B793-15AD-245349C1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4ABC-A4D6-4943-9350-2794CA3296BA}" type="datetimeFigureOut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D1196-10DD-AA83-5307-5E929919D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CD1B0-0E3D-1BE2-E87B-34FB7AB87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1B7F-CA5F-4C4C-BF04-912EBB06E5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218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B1F43-208A-B966-E523-AD9EF09B0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B0CA5-5AC1-449A-EFE6-12182CA12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35758-15AC-392E-8464-D7426AE00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4ABC-A4D6-4943-9350-2794CA3296BA}" type="datetimeFigureOut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49913-F6FE-D781-D08B-71E943F83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0C2EB3-A0AF-FE75-2283-94135EEA0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1B7F-CA5F-4C4C-BF04-912EBB06E5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600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14704-6EE3-8E27-F3DA-180A9AA5C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A9314-67E6-7508-A822-CCBB997D6D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6AD3B9-E480-33AE-44EB-DD04ECE47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93B630-DA0E-3B35-F6EE-37B601722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4ABC-A4D6-4943-9350-2794CA3296BA}" type="datetimeFigureOut">
              <a:rPr lang="en-GB" smtClean="0"/>
              <a:t>11/08/2026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24C312-0A4A-4B36-15F2-D03941ACC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C6375A-5C24-CB1F-2F56-BB8410111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1B7F-CA5F-4C4C-BF04-912EBB06E5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119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B0F58-1787-0BE0-FC37-D9CB2D492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AFA33-4A47-3B64-282F-F57404F4B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F77F9-E8AA-1BC8-D56C-9D880D0753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B7677B-6E44-577E-BB00-646CF66A2F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EF0E31-9445-C199-67AD-03ED0DFF32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FBBC75-6734-ECF0-A6A6-69661E387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4ABC-A4D6-4943-9350-2794CA3296BA}" type="datetimeFigureOut">
              <a:rPr lang="en-GB" smtClean="0"/>
              <a:t>11/08/2026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1DAB0-8488-83DA-B4A9-9880AEF12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865761-293E-F28A-CFE9-DF372DAD1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1B7F-CA5F-4C4C-BF04-912EBB06E5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167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C32F6-15A8-9589-D4FF-1D3CBAE4F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887F47-1562-501E-E3B4-B3F6DF5D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4ABC-A4D6-4943-9350-2794CA3296BA}" type="datetimeFigureOut">
              <a:rPr lang="en-GB" smtClean="0"/>
              <a:t>11/08/2026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CF0994-3245-459F-3B39-FE8A765CB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70F792-0694-2CBB-9EC4-EF7BB22F1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1B7F-CA5F-4C4C-BF04-912EBB06E5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548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71A2FD-9A97-7629-88C4-F393F03AE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4ABC-A4D6-4943-9350-2794CA3296BA}" type="datetimeFigureOut">
              <a:rPr lang="en-GB" smtClean="0"/>
              <a:t>11/08/2026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89626A-419B-2838-FA67-42290E29F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88291-CE64-986C-4CA8-AA2E5528C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1B7F-CA5F-4C4C-BF04-912EBB06E5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6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AE4A7-1034-F9FD-A818-C60DAC0A7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B98EA-A1C6-11EA-7B29-4C3B561D0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A0EE4-A766-DF91-C6AD-9500FB454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CF968E-C946-E924-F520-8E68A2804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4ABC-A4D6-4943-9350-2794CA3296BA}" type="datetimeFigureOut">
              <a:rPr lang="en-GB" smtClean="0"/>
              <a:t>11/08/2026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3733FD-3A15-E215-B3FA-6FD8C0AF6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F64313-64A9-7355-451F-B34234760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1B7F-CA5F-4C4C-BF04-912EBB06E5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124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F61FB-A70D-253C-2897-9D07EE00E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333476-5952-F119-F657-E47CA52F0C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475F9-93FD-B1E3-98FB-B4D36A86E8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BF4B2-B8BF-E029-C348-B18B1D666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4ABC-A4D6-4943-9350-2794CA3296BA}" type="datetimeFigureOut">
              <a:rPr lang="en-GB" smtClean="0"/>
              <a:t>11/08/2026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C0D9D7-0657-EA9D-E4C6-57F31757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1C88C8-7072-7BAF-C63E-898820D61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1B7F-CA5F-4C4C-BF04-912EBB06E5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20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61146-F3BB-0801-3EFD-CCA54CCBE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4D696E-0842-A1A2-809D-D84D95AF4A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3FFF8-558A-E46A-A5E8-38C9AA063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4ABC-A4D6-4943-9350-2794CA3296BA}" type="datetimeFigureOut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3F1AE-E2DB-CADC-EA99-951730251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68A30-5116-68D7-F424-5F9BCE2C0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1B7F-CA5F-4C4C-BF04-912EBB06E5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384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2916E3-47E0-DE46-EFE2-85A98C91E7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452949-7F8A-E1B8-7D4C-8686121BAE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CBF46-6699-8B10-8F1B-AB072663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4ABC-A4D6-4943-9350-2794CA3296BA}" type="datetimeFigureOut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FEE25-F4C9-B8F9-870D-5DEFDD367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26028-E633-7152-1A2A-5FBED0F48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11B7F-CA5F-4C4C-BF04-912EBB06E5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821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BA449A-7064-8B4C-89EF-937484A73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0000"/>
            <a:ext cx="10515600" cy="608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8122A-0FC7-2C41-823F-6388FF948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80000"/>
            <a:ext cx="10515600" cy="4351338"/>
          </a:xfrm>
          <a:prstGeom prst="rect">
            <a:avLst/>
          </a:prstGeom>
        </p:spPr>
        <p:txBody>
          <a:bodyPr vert="horz" lIns="72000" tIns="72000" rIns="72000" bIns="7200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BEB48-A766-FE4E-9E18-F507E92E57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A06E1F-515A-E647-80D4-FF2764DD78D2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9EA05-5427-B744-BEF1-FF72FEED23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2EEBB-62CC-0243-B944-A22AB80E98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505F6A-5BF9-494C-98BC-D988C2CFFF4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45A389C-5036-3F46-AB74-A198C9E40B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000" y="360000"/>
            <a:ext cx="2699775" cy="6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50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D1C392-69E7-110F-5C75-7D65BADC6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F489D9-D892-05C9-2228-22F480BBD0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5EFCF-D471-296F-4E33-4707357CA6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F4ABC-A4D6-4943-9350-2794CA3296BA}" type="datetimeFigureOut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9D688-E315-3722-B734-E7E59F598F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7DFDA-38D5-A83E-194B-3313DEC239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11B7F-CA5F-4C4C-BF04-912EBB06E5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957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ropshirelg.net/local-authority-online-forms/" TargetMode="External"/><Relationship Id="rId2" Type="http://schemas.openxmlformats.org/officeDocument/2006/relationships/hyperlink" Target="https://www.shropshirelg.net/safeguarding-and-child-protection/early-years-and-schools-safeguarding-policies-and-guidance/the-prevent-duty-preventing-terrorism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ictimsupport.org.uk/resources/west-mercia/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ictimsupport.org.uk/resources/west-mercia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B2222F2-FCA9-4949-851A-943970DC6C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65" y="995363"/>
            <a:ext cx="6889183" cy="4870474"/>
          </a:xfrm>
        </p:spPr>
        <p:txBody>
          <a:bodyPr vert="horz" lIns="72000" tIns="72000" rIns="72000" bIns="72000" rtlCol="0" anchor="t">
            <a:noAutofit/>
          </a:bodyPr>
          <a:lstStyle/>
          <a:p>
            <a:r>
              <a:rPr lang="en-US" sz="8000">
                <a:latin typeface="Arial"/>
                <a:cs typeface="Arial"/>
              </a:rPr>
              <a:t>Hate Crime Reporting</a:t>
            </a:r>
            <a:endParaRPr lang="en-US" sz="8000" dirty="0"/>
          </a:p>
          <a:p>
            <a:r>
              <a:rPr lang="en-GB" sz="4000" dirty="0"/>
              <a:t>Proactive Approaches to Tackling Hate Incidents in Schools</a:t>
            </a:r>
            <a:endParaRPr lang="en-US" sz="4000" dirty="0"/>
          </a:p>
          <a:p>
            <a:r>
              <a:rPr lang="en-US" sz="1400">
                <a:latin typeface="Arial"/>
                <a:cs typeface="Arial"/>
              </a:rPr>
              <a:t>September 2026</a:t>
            </a:r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81A53B-DA63-293D-2DBA-06139A1388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422" y="1122363"/>
            <a:ext cx="7857978" cy="804911"/>
          </a:xfrm>
        </p:spPr>
        <p:txBody>
          <a:bodyPr/>
          <a:lstStyle/>
          <a:p>
            <a:br>
              <a:rPr lang="en-GB" sz="3200" dirty="0"/>
            </a:b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531435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DB91C-C749-A5B0-7982-F6064911A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FD208CC-D038-ECB9-965F-CFB6AF68A6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128" y="1268963"/>
            <a:ext cx="6889183" cy="2773776"/>
          </a:xfrm>
        </p:spPr>
        <p:txBody>
          <a:bodyPr/>
          <a:lstStyle/>
          <a:p>
            <a:r>
              <a:rPr lang="en-GB" sz="3600" dirty="0"/>
              <a:t>Why Proactive Work Matters</a:t>
            </a:r>
          </a:p>
          <a:p>
            <a:endParaRPr lang="en-GB" sz="1400" dirty="0"/>
          </a:p>
          <a:p>
            <a:r>
              <a:rPr lang="en-GB" dirty="0"/>
              <a:t>Early intervention reduces harm and escalation</a:t>
            </a:r>
          </a:p>
          <a:p>
            <a:r>
              <a:rPr lang="en-GB" dirty="0"/>
              <a:t>Builds inclusive, respectful school cultures</a:t>
            </a:r>
          </a:p>
          <a:p>
            <a:r>
              <a:rPr lang="en-GB" dirty="0"/>
              <a:t>Supports statutory duties under the Equality Act 2010 and Prevent Duty</a:t>
            </a:r>
          </a:p>
          <a:p>
            <a:r>
              <a:rPr lang="en-GB" dirty="0"/>
              <a:t>Empowers staff and students to respond confidently</a:t>
            </a:r>
          </a:p>
          <a:p>
            <a:endParaRPr lang="en-GB" dirty="0"/>
          </a:p>
          <a:p>
            <a:endParaRPr lang="en-US" sz="1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0B875E7-A9A0-6C6B-9F20-2A0015C79D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422" y="3965509"/>
            <a:ext cx="7857978" cy="2304661"/>
          </a:xfrm>
        </p:spPr>
        <p:txBody>
          <a:bodyPr/>
          <a:lstStyle/>
          <a:p>
            <a:br>
              <a:rPr lang="en-GB" sz="3200" dirty="0"/>
            </a:br>
            <a:br>
              <a:rPr lang="en-GB" sz="3200" dirty="0"/>
            </a:b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018159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6890E-AE68-2A2C-AB27-BEB4DC1C7D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600" y="1041400"/>
            <a:ext cx="7315200" cy="2387600"/>
          </a:xfrm>
        </p:spPr>
        <p:txBody>
          <a:bodyPr/>
          <a:lstStyle/>
          <a:p>
            <a:r>
              <a:rPr lang="en-GB" sz="3200" dirty="0"/>
              <a:t>Hate related incident report form</a:t>
            </a:r>
            <a:br>
              <a:rPr lang="en-GB" sz="1000" dirty="0"/>
            </a:br>
            <a:r>
              <a:rPr lang="en-GB" sz="1000" b="0" dirty="0"/>
              <a:t>While there is </a:t>
            </a:r>
            <a:r>
              <a:rPr lang="en-GB" sz="1000" dirty="0"/>
              <a:t>no statutory duty</a:t>
            </a:r>
            <a:r>
              <a:rPr lang="en-GB" sz="1000" b="0" dirty="0"/>
              <a:t> to report hate incidents to the local Authority schools are:</a:t>
            </a:r>
            <a:br>
              <a:rPr lang="en-GB" sz="1000" b="0" dirty="0"/>
            </a:br>
            <a:r>
              <a:rPr lang="en-GB" sz="1000" dirty="0"/>
              <a:t>Expected</a:t>
            </a:r>
            <a:r>
              <a:rPr lang="en-GB" sz="1000" b="0" dirty="0"/>
              <a:t> by Ofsted and the DfE to record and report hate-related incidents.</a:t>
            </a:r>
            <a:br>
              <a:rPr lang="en-GB" sz="1000" b="0" dirty="0"/>
            </a:br>
            <a:r>
              <a:rPr lang="en-GB" sz="1000" dirty="0"/>
              <a:t>Encouraged</a:t>
            </a:r>
            <a:r>
              <a:rPr lang="en-GB" sz="1000" b="0" dirty="0"/>
              <a:t> by Shropshire Council to use formal reporting tools to support safeguarding and community safety.</a:t>
            </a:r>
            <a:br>
              <a:rPr lang="en-GB" sz="1000" b="0" dirty="0"/>
            </a:br>
            <a:r>
              <a:rPr lang="en-GB" sz="1000" dirty="0"/>
              <a:t>Required</a:t>
            </a:r>
            <a:r>
              <a:rPr lang="en-GB" sz="1000" b="0" dirty="0"/>
              <a:t> to reflect their approach to hate-related incidents in key policies (e.g. behaviour, safeguarding, Prevent).</a:t>
            </a:r>
            <a:br>
              <a:rPr lang="en-GB" b="0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AD9DCA-FEE3-39C3-44BE-21D3090007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363057"/>
            <a:ext cx="7315200" cy="3453543"/>
          </a:xfrm>
        </p:spPr>
        <p:txBody>
          <a:bodyPr/>
          <a:lstStyle/>
          <a:p>
            <a:r>
              <a:rPr lang="en-GB" sz="1800" dirty="0"/>
              <a:t>The electronic form can be found either in the </a:t>
            </a:r>
            <a:r>
              <a:rPr lang="en-GB" sz="1800" dirty="0">
                <a:hlinkClick r:id="rId2"/>
              </a:rPr>
              <a:t>SLG - Safeguarding policies and guidance/the Prevent duty</a:t>
            </a:r>
            <a:endParaRPr lang="en-GB" sz="1800" dirty="0"/>
          </a:p>
          <a:p>
            <a:r>
              <a:rPr lang="en-GB" sz="1800" dirty="0"/>
              <a:t>Or</a:t>
            </a:r>
          </a:p>
          <a:p>
            <a:r>
              <a:rPr lang="en-GB" sz="1800" dirty="0">
                <a:hlinkClick r:id="rId3"/>
              </a:rPr>
              <a:t>Local Authority Online Forms</a:t>
            </a:r>
            <a:endParaRPr lang="en-GB" sz="1800" dirty="0"/>
          </a:p>
          <a:p>
            <a:r>
              <a:rPr lang="en-GB" sz="1800" dirty="0"/>
              <a:t>And all responses will automatically be sent to a dedicated email address</a:t>
            </a:r>
          </a:p>
          <a:p>
            <a:r>
              <a:rPr lang="en-GB" sz="1800" u="sng" dirty="0"/>
              <a:t>hateincidents@shropshire.gov.uk </a:t>
            </a:r>
          </a:p>
          <a:p>
            <a:r>
              <a:rPr lang="en-GB" sz="1800" dirty="0"/>
              <a:t>Who has contributed to development? </a:t>
            </a:r>
          </a:p>
          <a:p>
            <a:r>
              <a:rPr lang="en-GB" sz="1800" dirty="0"/>
              <a:t>Police, schools, Victim support, Scarf representative.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5569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B93D47-6773-5763-CAE3-47CD0BE08E3A}"/>
              </a:ext>
            </a:extLst>
          </p:cNvPr>
          <p:cNvGrpSpPr/>
          <p:nvPr/>
        </p:nvGrpSpPr>
        <p:grpSpPr>
          <a:xfrm>
            <a:off x="-3" y="2031325"/>
            <a:ext cx="12192003" cy="4826675"/>
            <a:chOff x="126607" y="1762577"/>
            <a:chExt cx="12192003" cy="233101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43F74C3-E075-93E4-D1FD-ED2026F2EDF5}"/>
                </a:ext>
              </a:extLst>
            </p:cNvPr>
            <p:cNvSpPr/>
            <p:nvPr/>
          </p:nvSpPr>
          <p:spPr>
            <a:xfrm>
              <a:off x="126607" y="1762577"/>
              <a:ext cx="12191999" cy="323174"/>
            </a:xfrm>
            <a:custGeom>
              <a:avLst/>
              <a:gdLst>
                <a:gd name="connsiteX0" fmla="*/ 0 w 11071271"/>
                <a:gd name="connsiteY0" fmla="*/ 120177 h 721049"/>
                <a:gd name="connsiteX1" fmla="*/ 120177 w 11071271"/>
                <a:gd name="connsiteY1" fmla="*/ 0 h 721049"/>
                <a:gd name="connsiteX2" fmla="*/ 10951094 w 11071271"/>
                <a:gd name="connsiteY2" fmla="*/ 0 h 721049"/>
                <a:gd name="connsiteX3" fmla="*/ 11071271 w 11071271"/>
                <a:gd name="connsiteY3" fmla="*/ 120177 h 721049"/>
                <a:gd name="connsiteX4" fmla="*/ 11071271 w 11071271"/>
                <a:gd name="connsiteY4" fmla="*/ 600872 h 721049"/>
                <a:gd name="connsiteX5" fmla="*/ 10951094 w 11071271"/>
                <a:gd name="connsiteY5" fmla="*/ 721049 h 721049"/>
                <a:gd name="connsiteX6" fmla="*/ 120177 w 11071271"/>
                <a:gd name="connsiteY6" fmla="*/ 721049 h 721049"/>
                <a:gd name="connsiteX7" fmla="*/ 0 w 11071271"/>
                <a:gd name="connsiteY7" fmla="*/ 600872 h 721049"/>
                <a:gd name="connsiteX8" fmla="*/ 0 w 11071271"/>
                <a:gd name="connsiteY8" fmla="*/ 120177 h 72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71271" h="721049">
                  <a:moveTo>
                    <a:pt x="0" y="120177"/>
                  </a:moveTo>
                  <a:cubicBezTo>
                    <a:pt x="0" y="53805"/>
                    <a:pt x="53805" y="0"/>
                    <a:pt x="120177" y="0"/>
                  </a:cubicBezTo>
                  <a:lnTo>
                    <a:pt x="10951094" y="0"/>
                  </a:lnTo>
                  <a:cubicBezTo>
                    <a:pt x="11017466" y="0"/>
                    <a:pt x="11071271" y="53805"/>
                    <a:pt x="11071271" y="120177"/>
                  </a:cubicBezTo>
                  <a:lnTo>
                    <a:pt x="11071271" y="600872"/>
                  </a:lnTo>
                  <a:cubicBezTo>
                    <a:pt x="11071271" y="667244"/>
                    <a:pt x="11017466" y="721049"/>
                    <a:pt x="10951094" y="721049"/>
                  </a:cubicBezTo>
                  <a:lnTo>
                    <a:pt x="120177" y="721049"/>
                  </a:lnTo>
                  <a:cubicBezTo>
                    <a:pt x="53805" y="721049"/>
                    <a:pt x="0" y="667244"/>
                    <a:pt x="0" y="600872"/>
                  </a:cubicBezTo>
                  <a:lnTo>
                    <a:pt x="0" y="12017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729" tIns="84729" rIns="84729" bIns="84729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600" kern="1200" dirty="0"/>
                <a:t>A hate crime is defined as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53C4676-BC57-1D9E-E678-BAF9A74443D2}"/>
                </a:ext>
              </a:extLst>
            </p:cNvPr>
            <p:cNvSpPr/>
            <p:nvPr/>
          </p:nvSpPr>
          <p:spPr>
            <a:xfrm>
              <a:off x="126610" y="2085751"/>
              <a:ext cx="12192000" cy="615304"/>
            </a:xfrm>
            <a:custGeom>
              <a:avLst/>
              <a:gdLst>
                <a:gd name="connsiteX0" fmla="*/ 0 w 11071271"/>
                <a:gd name="connsiteY0" fmla="*/ 120177 h 721049"/>
                <a:gd name="connsiteX1" fmla="*/ 120177 w 11071271"/>
                <a:gd name="connsiteY1" fmla="*/ 0 h 721049"/>
                <a:gd name="connsiteX2" fmla="*/ 10951094 w 11071271"/>
                <a:gd name="connsiteY2" fmla="*/ 0 h 721049"/>
                <a:gd name="connsiteX3" fmla="*/ 11071271 w 11071271"/>
                <a:gd name="connsiteY3" fmla="*/ 120177 h 721049"/>
                <a:gd name="connsiteX4" fmla="*/ 11071271 w 11071271"/>
                <a:gd name="connsiteY4" fmla="*/ 600872 h 721049"/>
                <a:gd name="connsiteX5" fmla="*/ 10951094 w 11071271"/>
                <a:gd name="connsiteY5" fmla="*/ 721049 h 721049"/>
                <a:gd name="connsiteX6" fmla="*/ 120177 w 11071271"/>
                <a:gd name="connsiteY6" fmla="*/ 721049 h 721049"/>
                <a:gd name="connsiteX7" fmla="*/ 0 w 11071271"/>
                <a:gd name="connsiteY7" fmla="*/ 600872 h 721049"/>
                <a:gd name="connsiteX8" fmla="*/ 0 w 11071271"/>
                <a:gd name="connsiteY8" fmla="*/ 120177 h 72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71271" h="721049">
                  <a:moveTo>
                    <a:pt x="0" y="120177"/>
                  </a:moveTo>
                  <a:cubicBezTo>
                    <a:pt x="0" y="53805"/>
                    <a:pt x="53805" y="0"/>
                    <a:pt x="120177" y="0"/>
                  </a:cubicBezTo>
                  <a:lnTo>
                    <a:pt x="10951094" y="0"/>
                  </a:lnTo>
                  <a:cubicBezTo>
                    <a:pt x="11017466" y="0"/>
                    <a:pt x="11071271" y="53805"/>
                    <a:pt x="11071271" y="120177"/>
                  </a:cubicBezTo>
                  <a:lnTo>
                    <a:pt x="11071271" y="600872"/>
                  </a:lnTo>
                  <a:cubicBezTo>
                    <a:pt x="11071271" y="667244"/>
                    <a:pt x="11017466" y="721049"/>
                    <a:pt x="10951094" y="721049"/>
                  </a:cubicBezTo>
                  <a:lnTo>
                    <a:pt x="120177" y="721049"/>
                  </a:lnTo>
                  <a:cubicBezTo>
                    <a:pt x="53805" y="721049"/>
                    <a:pt x="0" y="667244"/>
                    <a:pt x="0" y="600872"/>
                  </a:cubicBezTo>
                  <a:lnTo>
                    <a:pt x="0" y="12017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729" tIns="84729" rIns="84729" bIns="84729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600" kern="1200" dirty="0"/>
                <a:t>'Any criminal offence which is perceived by the victim or any other person, to be motivated by hostility or prejudice based on a person's race or perceived race; religion or perceived religion; sexual orientation or perceived sexual orientation; disability or perceived disability and any crime motivated by hostility or prejudice against a person who is transgender or perceived to be transgender.'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FE65F6D-7B02-C341-DDFF-B0BE594B7520}"/>
                </a:ext>
              </a:extLst>
            </p:cNvPr>
            <p:cNvSpPr/>
            <p:nvPr/>
          </p:nvSpPr>
          <p:spPr>
            <a:xfrm>
              <a:off x="126608" y="2701055"/>
              <a:ext cx="12191999" cy="323174"/>
            </a:xfrm>
            <a:custGeom>
              <a:avLst/>
              <a:gdLst>
                <a:gd name="connsiteX0" fmla="*/ 0 w 11071271"/>
                <a:gd name="connsiteY0" fmla="*/ 120177 h 721049"/>
                <a:gd name="connsiteX1" fmla="*/ 120177 w 11071271"/>
                <a:gd name="connsiteY1" fmla="*/ 0 h 721049"/>
                <a:gd name="connsiteX2" fmla="*/ 10951094 w 11071271"/>
                <a:gd name="connsiteY2" fmla="*/ 0 h 721049"/>
                <a:gd name="connsiteX3" fmla="*/ 11071271 w 11071271"/>
                <a:gd name="connsiteY3" fmla="*/ 120177 h 721049"/>
                <a:gd name="connsiteX4" fmla="*/ 11071271 w 11071271"/>
                <a:gd name="connsiteY4" fmla="*/ 600872 h 721049"/>
                <a:gd name="connsiteX5" fmla="*/ 10951094 w 11071271"/>
                <a:gd name="connsiteY5" fmla="*/ 721049 h 721049"/>
                <a:gd name="connsiteX6" fmla="*/ 120177 w 11071271"/>
                <a:gd name="connsiteY6" fmla="*/ 721049 h 721049"/>
                <a:gd name="connsiteX7" fmla="*/ 0 w 11071271"/>
                <a:gd name="connsiteY7" fmla="*/ 600872 h 721049"/>
                <a:gd name="connsiteX8" fmla="*/ 0 w 11071271"/>
                <a:gd name="connsiteY8" fmla="*/ 120177 h 72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71271" h="721049">
                  <a:moveTo>
                    <a:pt x="0" y="120177"/>
                  </a:moveTo>
                  <a:cubicBezTo>
                    <a:pt x="0" y="53805"/>
                    <a:pt x="53805" y="0"/>
                    <a:pt x="120177" y="0"/>
                  </a:cubicBezTo>
                  <a:lnTo>
                    <a:pt x="10951094" y="0"/>
                  </a:lnTo>
                  <a:cubicBezTo>
                    <a:pt x="11017466" y="0"/>
                    <a:pt x="11071271" y="53805"/>
                    <a:pt x="11071271" y="120177"/>
                  </a:cubicBezTo>
                  <a:lnTo>
                    <a:pt x="11071271" y="600872"/>
                  </a:lnTo>
                  <a:cubicBezTo>
                    <a:pt x="11071271" y="667244"/>
                    <a:pt x="11017466" y="721049"/>
                    <a:pt x="10951094" y="721049"/>
                  </a:cubicBezTo>
                  <a:lnTo>
                    <a:pt x="120177" y="721049"/>
                  </a:lnTo>
                  <a:cubicBezTo>
                    <a:pt x="53805" y="721049"/>
                    <a:pt x="0" y="667244"/>
                    <a:pt x="0" y="600872"/>
                  </a:cubicBezTo>
                  <a:lnTo>
                    <a:pt x="0" y="120177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729" tIns="84729" rIns="84729" bIns="84729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kern="1200" dirty="0"/>
                <a:t>A non-crime hate incident is defined as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70E7E8E-71CF-F3A4-8162-F008CDD6E3FF}"/>
                </a:ext>
              </a:extLst>
            </p:cNvPr>
            <p:cNvSpPr/>
            <p:nvPr/>
          </p:nvSpPr>
          <p:spPr>
            <a:xfrm>
              <a:off x="126610" y="3024229"/>
              <a:ext cx="12191997" cy="1069358"/>
            </a:xfrm>
            <a:custGeom>
              <a:avLst/>
              <a:gdLst>
                <a:gd name="connsiteX0" fmla="*/ 0 w 11071271"/>
                <a:gd name="connsiteY0" fmla="*/ 120177 h 721049"/>
                <a:gd name="connsiteX1" fmla="*/ 120177 w 11071271"/>
                <a:gd name="connsiteY1" fmla="*/ 0 h 721049"/>
                <a:gd name="connsiteX2" fmla="*/ 10951094 w 11071271"/>
                <a:gd name="connsiteY2" fmla="*/ 0 h 721049"/>
                <a:gd name="connsiteX3" fmla="*/ 11071271 w 11071271"/>
                <a:gd name="connsiteY3" fmla="*/ 120177 h 721049"/>
                <a:gd name="connsiteX4" fmla="*/ 11071271 w 11071271"/>
                <a:gd name="connsiteY4" fmla="*/ 600872 h 721049"/>
                <a:gd name="connsiteX5" fmla="*/ 10951094 w 11071271"/>
                <a:gd name="connsiteY5" fmla="*/ 721049 h 721049"/>
                <a:gd name="connsiteX6" fmla="*/ 120177 w 11071271"/>
                <a:gd name="connsiteY6" fmla="*/ 721049 h 721049"/>
                <a:gd name="connsiteX7" fmla="*/ 0 w 11071271"/>
                <a:gd name="connsiteY7" fmla="*/ 600872 h 721049"/>
                <a:gd name="connsiteX8" fmla="*/ 0 w 11071271"/>
                <a:gd name="connsiteY8" fmla="*/ 120177 h 72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71271" h="721049">
                  <a:moveTo>
                    <a:pt x="0" y="120177"/>
                  </a:moveTo>
                  <a:cubicBezTo>
                    <a:pt x="0" y="53805"/>
                    <a:pt x="53805" y="0"/>
                    <a:pt x="120177" y="0"/>
                  </a:cubicBezTo>
                  <a:lnTo>
                    <a:pt x="10951094" y="0"/>
                  </a:lnTo>
                  <a:cubicBezTo>
                    <a:pt x="11017466" y="0"/>
                    <a:pt x="11071271" y="53805"/>
                    <a:pt x="11071271" y="120177"/>
                  </a:cubicBezTo>
                  <a:lnTo>
                    <a:pt x="11071271" y="600872"/>
                  </a:lnTo>
                  <a:cubicBezTo>
                    <a:pt x="11071271" y="667244"/>
                    <a:pt x="11017466" y="721049"/>
                    <a:pt x="10951094" y="721049"/>
                  </a:cubicBezTo>
                  <a:lnTo>
                    <a:pt x="120177" y="721049"/>
                  </a:lnTo>
                  <a:cubicBezTo>
                    <a:pt x="53805" y="721049"/>
                    <a:pt x="0" y="667244"/>
                    <a:pt x="0" y="600872"/>
                  </a:cubicBezTo>
                  <a:lnTo>
                    <a:pt x="0" y="120177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729" tIns="84729" rIns="84729" bIns="84729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kern="1200" dirty="0"/>
                <a:t>Any incident where a crime has not been committed, but where it is perceived by the reporting person or any other person that the incident was motivated by hostility or prejudice based on a person's race or perceived race; religion or perceived religion; sexual orientation or perceived sexual orientation; disability or perceived disability and any crime motivated by hostility or prejudice against a person who is transgender or perceived to be transgender.’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6C1D1A8-9E11-CE8C-31D9-1EAE4915FC51}"/>
              </a:ext>
            </a:extLst>
          </p:cNvPr>
          <p:cNvSpPr txBox="1"/>
          <p:nvPr/>
        </p:nvSpPr>
        <p:spPr>
          <a:xfrm>
            <a:off x="0" y="0"/>
            <a:ext cx="121919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u="sng" dirty="0"/>
              <a:t>Hate related incident report form</a:t>
            </a:r>
          </a:p>
          <a:p>
            <a:r>
              <a:rPr lang="en-GB" sz="3600" b="1" u="sng" dirty="0">
                <a:solidFill>
                  <a:schemeClr val="accent1"/>
                </a:solidFill>
              </a:rPr>
              <a:t> Introduction to the form for schools and settings</a:t>
            </a:r>
            <a:endParaRPr lang="en-GB" sz="2000" b="1" u="sng" dirty="0">
              <a:solidFill>
                <a:schemeClr val="accent1"/>
              </a:solidFill>
            </a:endParaRPr>
          </a:p>
          <a:p>
            <a:r>
              <a:rPr lang="en-GB" sz="1600" dirty="0"/>
              <a:t>Shropshire Council will use the information below to contribute to the community safeguarding arrangements to help inform community-based interventions and encounter the problems identified. Specific support at your school/setting can be offered on request. Please contact hateincidents@shropshire.gov.uk for further information. To assist in the completion of this form, please find definitions below:</a:t>
            </a:r>
          </a:p>
        </p:txBody>
      </p:sp>
    </p:spTree>
    <p:extLst>
      <p:ext uri="{BB962C8B-B14F-4D97-AF65-F5344CB8AC3E}">
        <p14:creationId xmlns:p14="http://schemas.microsoft.com/office/powerpoint/2010/main" val="3635201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F881C-E9C6-78FB-A9A9-CF71F6F03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891EF-C93C-B5AF-C090-9D40A76A0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600" y="1390650"/>
            <a:ext cx="7315200" cy="4953000"/>
          </a:xfrm>
        </p:spPr>
        <p:txBody>
          <a:bodyPr/>
          <a:lstStyle/>
          <a:p>
            <a:br>
              <a:rPr lang="en-GB" sz="1800" dirty="0"/>
            </a:br>
            <a:br>
              <a:rPr lang="en-GB" b="0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436FB0-39F7-F44C-AF19-EB364E835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6725" y="1181100"/>
            <a:ext cx="7686675" cy="4734508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C529D1-1684-3DEE-59A7-CDE96BF8CA2C}"/>
              </a:ext>
            </a:extLst>
          </p:cNvPr>
          <p:cNvSpPr txBox="1"/>
          <p:nvPr/>
        </p:nvSpPr>
        <p:spPr>
          <a:xfrm>
            <a:off x="0" y="852041"/>
            <a:ext cx="12192000" cy="62632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600" b="1">
                <a:solidFill>
                  <a:schemeClr val="bg1"/>
                </a:solidFill>
              </a:rPr>
              <a:t>When should schools and settings complete the Hate-Related Incident Report Form?</a:t>
            </a:r>
            <a:endParaRPr lang="en-US" sz="1600" b="1">
              <a:solidFill>
                <a:schemeClr val="bg1"/>
              </a:solidFill>
            </a:endParaRPr>
          </a:p>
          <a:p>
            <a:r>
              <a:rPr lang="en-GB" sz="1400" dirty="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Report </a:t>
            </a:r>
            <a:r>
              <a:rPr lang="en-GB" sz="1400" b="1" dirty="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all prejudice, hate-related or discriminatory incidents</a:t>
            </a:r>
            <a:r>
              <a:rPr lang="en-GB" sz="1400" dirty="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, even if they do not </a:t>
            </a:r>
          </a:p>
          <a:p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meet the threshold for a criminal offence. </a:t>
            </a:r>
            <a:r>
              <a:rPr lang="en-GB" sz="1400" dirty="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Reporting helps Shropshire Council identify </a:t>
            </a:r>
            <a:endParaRPr lang="en-GB" sz="1400">
              <a:solidFill>
                <a:schemeClr val="bg1"/>
              </a:solidFill>
              <a:latin typeface="Calibri" panose="020F0502020204030204"/>
              <a:ea typeface="Calibri"/>
              <a:cs typeface="Calibri" panose="020F0502020204030204"/>
            </a:endParaRPr>
          </a:p>
          <a:p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patterns, target support and monitor community tensions. </a:t>
            </a:r>
            <a:endParaRPr lang="en-GB" sz="140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GB" sz="1600" dirty="0">
              <a:solidFill>
                <a:schemeClr val="bg1"/>
              </a:solidFill>
              <a:latin typeface="Segoe UI"/>
              <a:cs typeface="Segoe UI"/>
            </a:endParaRPr>
          </a:p>
          <a:p>
            <a:r>
              <a:rPr lang="en-GB" b="1">
                <a:solidFill>
                  <a:schemeClr val="bg1"/>
                </a:solidFill>
              </a:rPr>
              <a:t>What should be reported?</a:t>
            </a:r>
            <a:endParaRPr lang="en-GB" b="1">
              <a:solidFill>
                <a:schemeClr val="bg1"/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Incidents motivated by, or perceived to be motivated by, </a:t>
            </a:r>
            <a:r>
              <a:rPr lang="en-GB" sz="1400" b="1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race/ethnicity</a:t>
            </a:r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. </a:t>
            </a:r>
            <a:endParaRPr lang="en-GB" sz="1400" dirty="0">
              <a:solidFill>
                <a:schemeClr val="bg1"/>
              </a:solidFill>
              <a:latin typeface="Segoe UI"/>
              <a:ea typeface="Calibri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Incidents relating to </a:t>
            </a:r>
            <a:r>
              <a:rPr lang="en-GB" sz="1400" b="1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religion or belief</a:t>
            </a:r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. </a:t>
            </a:r>
            <a:endParaRPr lang="en-GB" sz="1400" dirty="0">
              <a:solidFill>
                <a:schemeClr val="bg1"/>
              </a:solidFill>
              <a:latin typeface="Segoe UI"/>
              <a:ea typeface="Calibri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Incidents related to </a:t>
            </a:r>
            <a:r>
              <a:rPr lang="en-GB" sz="1400" b="1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disability</a:t>
            </a:r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 (including physical disabilities, learning disabilities and </a:t>
            </a:r>
            <a:endParaRPr lang="en-GB" sz="1400" dirty="0">
              <a:solidFill>
                <a:schemeClr val="bg1"/>
              </a:solidFill>
              <a:latin typeface="Segoe UI"/>
              <a:ea typeface="Calibri"/>
              <a:cs typeface="Segoe UI"/>
            </a:endParaRPr>
          </a:p>
          <a:p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mental health difficulties). </a:t>
            </a:r>
            <a:endParaRPr lang="en-GB" sz="140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Incidents relating to </a:t>
            </a:r>
            <a:r>
              <a:rPr lang="en-GB" sz="1400" b="1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sexual orientation</a:t>
            </a:r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. </a:t>
            </a:r>
            <a:endParaRPr lang="en-GB" sz="1400" dirty="0">
              <a:solidFill>
                <a:schemeClr val="bg1"/>
              </a:solidFill>
              <a:latin typeface="Segoe UI"/>
              <a:ea typeface="Calibri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Incidents relating to </a:t>
            </a:r>
            <a:r>
              <a:rPr lang="en-GB" sz="1400" b="1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gender identity/presentation</a:t>
            </a:r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. </a:t>
            </a:r>
            <a:endParaRPr lang="en-GB" sz="1400" dirty="0">
              <a:solidFill>
                <a:schemeClr val="bg1"/>
              </a:solidFill>
              <a:latin typeface="Segoe UI"/>
              <a:ea typeface="Calibri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Incidents involving </a:t>
            </a:r>
            <a:r>
              <a:rPr lang="en-GB" sz="1400" b="1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sex</a:t>
            </a:r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 or </a:t>
            </a:r>
            <a:r>
              <a:rPr lang="en-GB" sz="1400" b="1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age</a:t>
            </a:r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 prejudice, and other protected characteristics </a:t>
            </a:r>
            <a:endParaRPr lang="en-GB" sz="1400" dirty="0">
              <a:solidFill>
                <a:schemeClr val="bg1"/>
              </a:solidFill>
              <a:latin typeface="Segoe UI"/>
              <a:ea typeface="Calibri"/>
              <a:cs typeface="Segoe UI"/>
            </a:endParaRPr>
          </a:p>
          <a:p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recorded by the school. </a:t>
            </a:r>
            <a:endParaRPr lang="en-GB" sz="140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1400" b="1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Verbal abuse, insults, name-calling, derogatory language or bullying</a:t>
            </a:r>
            <a:r>
              <a:rPr lang="en-GB" sz="1400" dirty="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 </a:t>
            </a:r>
          </a:p>
          <a:p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motivated by prejudice. </a:t>
            </a:r>
            <a:endParaRPr lang="en-GB" sz="140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1400" b="1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Online or electronic incidents</a:t>
            </a:r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, including social media, messaging or other </a:t>
            </a:r>
            <a:endParaRPr lang="en-GB" sz="1400" dirty="0">
              <a:solidFill>
                <a:schemeClr val="bg1"/>
              </a:solidFill>
              <a:latin typeface="Segoe UI"/>
              <a:ea typeface="Calibri"/>
              <a:cs typeface="Segoe UI"/>
            </a:endParaRPr>
          </a:p>
          <a:p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digital communications. </a:t>
            </a:r>
            <a:endParaRPr lang="en-GB" sz="140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1400" b="1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Threats, intimidation, harassment or offensive gestures</a:t>
            </a:r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.</a:t>
            </a:r>
            <a:endParaRPr lang="en-GB" sz="1400" dirty="0">
              <a:solidFill>
                <a:schemeClr val="bg1"/>
              </a:solidFill>
              <a:latin typeface="Segoe UI"/>
              <a:ea typeface="Calibri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en-GB" sz="1400" b="1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Damage to property, offensive graffiti or physical assault</a:t>
            </a:r>
            <a:r>
              <a:rPr lang="en-GB" sz="1400" dirty="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 </a:t>
            </a:r>
            <a:endParaRPr lang="en-GB" sz="1400">
              <a:solidFill>
                <a:schemeClr val="bg1"/>
              </a:solidFill>
              <a:latin typeface="Calibri" panose="020F0502020204030204"/>
              <a:ea typeface="Calibri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1400">
                <a:solidFill>
                  <a:schemeClr val="bg1"/>
                </a:solidFill>
                <a:latin typeface="Segoe UI"/>
                <a:ea typeface="Calibri"/>
                <a:cs typeface="Segoe UI"/>
              </a:rPr>
              <a:t>where prejudice is a factor.</a:t>
            </a:r>
            <a:endParaRPr lang="en-GB" sz="140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GB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231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6AD7B-FA81-E049-616A-C494A5010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1F3CF-B77C-5002-A760-E764BD0895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600" y="1390650"/>
            <a:ext cx="7315200" cy="4953000"/>
          </a:xfrm>
        </p:spPr>
        <p:txBody>
          <a:bodyPr/>
          <a:lstStyle/>
          <a:p>
            <a:br>
              <a:rPr lang="en-GB" sz="1800" dirty="0"/>
            </a:br>
            <a:br>
              <a:rPr lang="en-GB" b="0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C00C5B-B2B0-9629-A533-B64A0D4DE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6725" y="1181100"/>
            <a:ext cx="7686675" cy="4734508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6A04BC-E1F1-0A29-D831-799E474A0A6D}"/>
              </a:ext>
            </a:extLst>
          </p:cNvPr>
          <p:cNvSpPr txBox="1"/>
          <p:nvPr/>
        </p:nvSpPr>
        <p:spPr>
          <a:xfrm>
            <a:off x="0" y="852041"/>
            <a:ext cx="12192000" cy="5893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bg1"/>
                </a:solidFill>
              </a:rPr>
              <a:t>Hate related incident report form - </a:t>
            </a:r>
            <a:r>
              <a:rPr lang="en-GB" sz="1100" dirty="0">
                <a:solidFill>
                  <a:schemeClr val="bg1"/>
                </a:solidFill>
              </a:rPr>
              <a:t>What information do we ask for?</a:t>
            </a:r>
          </a:p>
          <a:p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</a:rPr>
              <a:t>Setting type and name (including Early years, post 16, special and independent)</a:t>
            </a:r>
          </a:p>
          <a:p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</a:rPr>
              <a:t>Early help locality base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</a:rPr>
              <a:t>Name  and role of referrer and contact details.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</a:rPr>
              <a:t>Age range of victim/s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</a:rPr>
              <a:t>Has parent/care been notified?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</a:rPr>
              <a:t>Ethnicity of victim.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</a:rPr>
              <a:t>Is the victim male/female/non-binary/prefer not to say/not known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</a:rPr>
              <a:t>Details for the person/s who have caused harm (as above)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</a:rPr>
              <a:t>Date of incident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</a:rPr>
              <a:t>Type of incident – verbal/physical/damage to property/online/graffiti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</a:rPr>
              <a:t>Place of incident  - classroom, school playground area, school canteen/dining area, on the way to school or setting, on the way home from school/setting.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</a:rPr>
              <a:t>Does the victim believe they were targeted because of …. (options relate to characteristics)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bg1"/>
                </a:solidFill>
              </a:rPr>
              <a:t>An overview of how the incident was dealt with. Have police been notified about the incident?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Have you </a:t>
            </a:r>
            <a:r>
              <a:rPr lang="en-GB" sz="1100" dirty="0">
                <a:solidFill>
                  <a:schemeClr val="bg1"/>
                </a:solidFill>
              </a:rPr>
              <a:t>notified any other agencies about this incident? (Early help, Health professionals, LADO, Childrens </a:t>
            </a:r>
            <a:r>
              <a:rPr lang="en-GB" sz="1100" dirty="0"/>
              <a:t>social care, True Vision, Victim support, Governing body.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060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0EADE-7572-2034-9852-55538CC2E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6AEFD-F372-3D2E-EF20-9E04E36D4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600" y="1041400"/>
            <a:ext cx="7315200" cy="1253931"/>
          </a:xfrm>
        </p:spPr>
        <p:txBody>
          <a:bodyPr/>
          <a:lstStyle/>
          <a:p>
            <a:r>
              <a:rPr lang="en-GB" sz="3200" dirty="0"/>
              <a:t>How can the LA support and what will we do with the information?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DC6993E-9C6A-EBE6-9285-25AB1B389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230016"/>
            <a:ext cx="7315200" cy="3027784"/>
          </a:xfrm>
        </p:spPr>
        <p:txBody>
          <a:bodyPr/>
          <a:lstStyle/>
          <a:p>
            <a:r>
              <a:rPr lang="en-GB" dirty="0"/>
              <a:t>Data analysis to ensure support is focused and relevant. Identifying key themes/localities/age group within Shropshire </a:t>
            </a:r>
          </a:p>
          <a:p>
            <a:r>
              <a:rPr lang="en-GB" dirty="0"/>
              <a:t>Partnership working with police, schools, Voluntary organisations, parents, Department for Education Victim support – promoting the I am ME! Project </a:t>
            </a:r>
            <a:r>
              <a:rPr lang="en-GB" dirty="0">
                <a:hlinkClick r:id="rId2"/>
              </a:rPr>
              <a:t>https://www.victimsupport.org.uk/resources/west-mercia/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2181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88B6D-1CBF-6E2A-6369-8E326F2C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9A6EC-5283-5C3F-225F-8738433CF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600" y="1041400"/>
            <a:ext cx="7315200" cy="1253931"/>
          </a:xfrm>
        </p:spPr>
        <p:txBody>
          <a:bodyPr/>
          <a:lstStyle/>
          <a:p>
            <a:r>
              <a:rPr lang="en-GB" sz="3200">
                <a:latin typeface="Arial"/>
                <a:cs typeface="Arial"/>
              </a:rPr>
              <a:t>What the I am ME! scheme can offer </a:t>
            </a:r>
            <a:r>
              <a:rPr lang="en-GB" sz="3200" dirty="0">
                <a:latin typeface="Arial"/>
                <a:cs typeface="Arial"/>
              </a:rPr>
              <a:t>schools</a:t>
            </a:r>
            <a:endParaRPr lang="en-GB" sz="32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7B6B4E2-FB7E-AC79-C384-C3EA09CC2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230016"/>
            <a:ext cx="7315200" cy="3027784"/>
          </a:xfrm>
        </p:spPr>
        <p:txBody>
          <a:bodyPr vert="horz" lIns="72000" tIns="72000" rIns="72000" bIns="72000" rtlCol="0" anchor="t">
            <a:no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7" name="Subtitle 4">
            <a:extLst>
              <a:ext uri="{FF2B5EF4-FFF2-40B4-BE49-F238E27FC236}">
                <a16:creationId xmlns:a16="http://schemas.microsoft.com/office/drawing/2014/main" id="{E7364648-D396-595A-B55F-F62DD4D891FA}"/>
              </a:ext>
            </a:extLst>
          </p:cNvPr>
          <p:cNvSpPr txBox="1">
            <a:spLocks/>
          </p:cNvSpPr>
          <p:nvPr/>
        </p:nvSpPr>
        <p:spPr>
          <a:xfrm>
            <a:off x="990600" y="2382416"/>
            <a:ext cx="7315200" cy="3027784"/>
          </a:xfrm>
          <a:prstGeom prst="rect">
            <a:avLst/>
          </a:prstGeom>
        </p:spPr>
        <p:txBody>
          <a:bodyPr vert="horz" lIns="72000" tIns="72000" rIns="72000" bIns="72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/>
                <a:cs typeface="Arial"/>
              </a:rPr>
              <a:t>Training and awareness sessions to </a:t>
            </a:r>
            <a:r>
              <a:rPr lang="en-GB">
                <a:latin typeface="Arial"/>
                <a:cs typeface="Arial"/>
              </a:rPr>
              <a:t>understand the impact of</a:t>
            </a:r>
            <a:r>
              <a:rPr lang="en-GB" dirty="0">
                <a:latin typeface="Arial"/>
                <a:cs typeface="Arial"/>
              </a:rPr>
              <a:t> hate crime </a:t>
            </a:r>
            <a:endParaRPr lang="en-US" dirty="0"/>
          </a:p>
          <a:p>
            <a:r>
              <a:rPr lang="en-GB">
                <a:latin typeface="Arial"/>
                <a:cs typeface="Arial"/>
              </a:rPr>
              <a:t>Empowers diversity </a:t>
            </a:r>
            <a:endParaRPr lang="en-GB" dirty="0"/>
          </a:p>
          <a:p>
            <a:r>
              <a:rPr lang="en-GB">
                <a:latin typeface="Arial"/>
                <a:cs typeface="Arial"/>
              </a:rPr>
              <a:t>Allows children to be more informed and play a part in standing against hate</a:t>
            </a:r>
            <a:endParaRPr lang="en-GB" dirty="0"/>
          </a:p>
          <a:p>
            <a:endParaRPr lang="en-GB" dirty="0"/>
          </a:p>
          <a:p>
            <a:r>
              <a:rPr lang="en-GB">
                <a:latin typeface="Arial"/>
                <a:cs typeface="Arial"/>
              </a:rPr>
              <a:t>I am ME sessions can be requested at </a:t>
            </a:r>
            <a:endParaRPr lang="en-GB" dirty="0"/>
          </a:p>
          <a:p>
            <a:r>
              <a:rPr lang="en-GB">
                <a:latin typeface="Arial"/>
                <a:cs typeface="Arial"/>
              </a:rPr>
              <a:t>any time.</a:t>
            </a:r>
            <a:endParaRPr lang="en-GB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1422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EF7A5-DB9D-3BC2-0D98-2ACD49E9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C4105-A725-90DA-D833-03B3060EBD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600" y="1041400"/>
            <a:ext cx="7315200" cy="1253931"/>
          </a:xfrm>
        </p:spPr>
        <p:txBody>
          <a:bodyPr/>
          <a:lstStyle/>
          <a:p>
            <a:r>
              <a:rPr lang="en-GB" sz="3200">
                <a:latin typeface="Arial"/>
                <a:cs typeface="Arial"/>
              </a:rPr>
              <a:t>What the I am Me scheme needs from you</a:t>
            </a:r>
            <a:endParaRPr lang="en-GB" sz="320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07836FB-B6B9-981F-9FB9-53E1A4F88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230016"/>
            <a:ext cx="7315200" cy="3027784"/>
          </a:xfrm>
        </p:spPr>
        <p:txBody>
          <a:bodyPr vert="horz" lIns="72000" tIns="72000" rIns="72000" bIns="72000" rtlCol="0" anchor="t">
            <a:no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ubtitle 4">
            <a:extLst>
              <a:ext uri="{FF2B5EF4-FFF2-40B4-BE49-F238E27FC236}">
                <a16:creationId xmlns:a16="http://schemas.microsoft.com/office/drawing/2014/main" id="{BD85E4B1-5AD2-BA12-68E6-C045830D7F16}"/>
              </a:ext>
            </a:extLst>
          </p:cNvPr>
          <p:cNvSpPr txBox="1">
            <a:spLocks/>
          </p:cNvSpPr>
          <p:nvPr/>
        </p:nvSpPr>
        <p:spPr>
          <a:xfrm>
            <a:off x="990600" y="2382416"/>
            <a:ext cx="7315200" cy="3027784"/>
          </a:xfrm>
          <a:prstGeom prst="rect">
            <a:avLst/>
          </a:prstGeom>
        </p:spPr>
        <p:txBody>
          <a:bodyPr vert="horz" lIns="72000" tIns="72000" rIns="72000" bIns="72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latin typeface="Arial"/>
                <a:cs typeface="Arial"/>
              </a:rPr>
              <a:t>Discussion pre-session to agree outcomes</a:t>
            </a:r>
            <a:endParaRPr lang="en-GB"/>
          </a:p>
          <a:p>
            <a:endParaRPr lang="en-GB" dirty="0">
              <a:latin typeface="Arial"/>
              <a:cs typeface="Arial"/>
            </a:endParaRPr>
          </a:p>
          <a:p>
            <a:r>
              <a:rPr lang="en-GB" dirty="0">
                <a:latin typeface="Arial"/>
                <a:cs typeface="Arial"/>
              </a:rPr>
              <a:t>A member of staff in the room with the facilitator to manage </a:t>
            </a:r>
            <a:r>
              <a:rPr lang="en-GB" dirty="0" err="1">
                <a:latin typeface="Arial"/>
                <a:cs typeface="Arial"/>
              </a:rPr>
              <a:t>attent</a:t>
            </a:r>
            <a:r>
              <a:rPr lang="en-GB">
                <a:latin typeface="Arial"/>
                <a:cs typeface="Arial"/>
              </a:rPr>
              <a:t>ion and safeguarding procedures</a:t>
            </a:r>
            <a:endParaRPr lang="en-GB" dirty="0">
              <a:latin typeface="Arial"/>
              <a:cs typeface="Arial"/>
            </a:endParaRPr>
          </a:p>
          <a:p>
            <a:endParaRPr lang="en-GB" dirty="0">
              <a:latin typeface="Arial"/>
              <a:cs typeface="Arial"/>
            </a:endParaRPr>
          </a:p>
          <a:p>
            <a:r>
              <a:rPr lang="en-GB">
                <a:latin typeface="Arial"/>
                <a:cs typeface="Arial"/>
              </a:rPr>
              <a:t>Completion of an evaluation post-session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8781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FE27D-D8F4-FBCA-668E-A49E875FF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6AE45-8A93-883B-A7B0-E3306F08F2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600" y="1041400"/>
            <a:ext cx="7315200" cy="1253931"/>
          </a:xfrm>
        </p:spPr>
        <p:txBody>
          <a:bodyPr/>
          <a:lstStyle/>
          <a:p>
            <a:r>
              <a:rPr lang="en-GB" sz="3200" dirty="0"/>
              <a:t>How can the LA support and what will we do with the information?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2055ED1-70EE-F138-BFA5-34EF8B3A23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230016"/>
            <a:ext cx="7315200" cy="3027784"/>
          </a:xfrm>
        </p:spPr>
        <p:txBody>
          <a:bodyPr/>
          <a:lstStyle/>
          <a:p>
            <a:r>
              <a:rPr lang="en-GB" dirty="0"/>
              <a:t>Data analysis to ensure support is focused and relevant. Identifying key themes/localities/age group within Shropshire </a:t>
            </a:r>
          </a:p>
          <a:p>
            <a:r>
              <a:rPr lang="en-GB" dirty="0"/>
              <a:t>Partnership working with police, schools, Voluntary organisations, parents, Department for Education Victim support – promoting the I am ME! Project </a:t>
            </a:r>
            <a:r>
              <a:rPr lang="en-GB" dirty="0">
                <a:hlinkClick r:id="rId2"/>
              </a:rPr>
              <a:t>https://www.victimsupport.org.uk/resources/west-mercia/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606565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1996ADB0966946831600928F749DA2" ma:contentTypeVersion="20" ma:contentTypeDescription="Create a new document." ma:contentTypeScope="" ma:versionID="a402446ce4226626499b04b910764ce3">
  <xsd:schema xmlns:xsd="http://www.w3.org/2001/XMLSchema" xmlns:xs="http://www.w3.org/2001/XMLSchema" xmlns:p="http://schemas.microsoft.com/office/2006/metadata/properties" xmlns:ns2="e557bbdc-7c45-46d3-9322-786b8d3d81ce" xmlns:ns3="7b37178d-3180-4666-a039-d1fc4f3c29c2" targetNamespace="http://schemas.microsoft.com/office/2006/metadata/properties" ma:root="true" ma:fieldsID="b7560548452598952956128da343bda7" ns2:_="" ns3:_="">
    <xsd:import namespace="e557bbdc-7c45-46d3-9322-786b8d3d81ce"/>
    <xsd:import namespace="7b37178d-3180-4666-a039-d1fc4f3c29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57bbdc-7c45-46d3-9322-786b8d3d81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8547526-a6f0-4707-a276-51d9665081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6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37178d-3180-4666-a039-d1fc4f3c29c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fe6be30-f62d-49e9-bce5-d7140a1d24b7}" ma:internalName="TaxCatchAll" ma:showField="CatchAllData" ma:web="7b37178d-3180-4666-a039-d1fc4f3c29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b37178d-3180-4666-a039-d1fc4f3c29c2" xsi:nil="true"/>
    <lcf76f155ced4ddcb4097134ff3c332f xmlns="e557bbdc-7c45-46d3-9322-786b8d3d81c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4133C9-1F97-47D1-8C24-DD580A1AAA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57bbdc-7c45-46d3-9322-786b8d3d81ce"/>
    <ds:schemaRef ds:uri="7b37178d-3180-4666-a039-d1fc4f3c29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56FF84-8345-4A98-B1F9-7360F13884B1}">
  <ds:schemaRefs>
    <ds:schemaRef ds:uri="http://schemas.microsoft.com/office/2006/metadata/properties"/>
    <ds:schemaRef ds:uri="http://schemas.microsoft.com/office/infopath/2007/PartnerControls"/>
    <ds:schemaRef ds:uri="7b37178d-3180-4666-a039-d1fc4f3c29c2"/>
    <ds:schemaRef ds:uri="e557bbdc-7c45-46d3-9322-786b8d3d81ce"/>
  </ds:schemaRefs>
</ds:datastoreItem>
</file>

<file path=customXml/itemProps3.xml><?xml version="1.0" encoding="utf-8"?>
<ds:datastoreItem xmlns:ds="http://schemas.openxmlformats.org/officeDocument/2006/customXml" ds:itemID="{F2D779C4-7281-49C1-ABC9-EC0F7E2B8A8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4985</TotalTime>
  <Words>712</Words>
  <Application>Microsoft Office PowerPoint</Application>
  <PresentationFormat>Widescreen</PresentationFormat>
  <Paragraphs>64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1_Office Theme</vt:lpstr>
      <vt:lpstr>Office Theme</vt:lpstr>
      <vt:lpstr> </vt:lpstr>
      <vt:lpstr>  </vt:lpstr>
      <vt:lpstr>Hate related incident report form While there is no statutory duty to report hate incidents to the local Authority schools are: Expected by Ofsted and the DfE to record and report hate-related incidents. Encouraged by Shropshire Council to use formal reporting tools to support safeguarding and community safety. Required to reflect their approach to hate-related incidents in key policies (e.g. behaviour, safeguarding, Prevent). </vt:lpstr>
      <vt:lpstr>PowerPoint Presentation</vt:lpstr>
      <vt:lpstr>  </vt:lpstr>
      <vt:lpstr>  </vt:lpstr>
      <vt:lpstr>How can the LA support and what will we do with the information?</vt:lpstr>
      <vt:lpstr>What the I am ME! scheme can offer schools</vt:lpstr>
      <vt:lpstr>What the I am Me scheme needs from you</vt:lpstr>
      <vt:lpstr>How can the LA support and what will we do with the information?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Hate incident reporting task and finish group.  </dc:title>
  <dc:creator>Jane Parsons</dc:creator>
  <cp:lastModifiedBy>Emma Harding-Safeguarding</cp:lastModifiedBy>
  <cp:revision>101</cp:revision>
  <dcterms:created xsi:type="dcterms:W3CDTF">2024-04-25T16:12:05Z</dcterms:created>
  <dcterms:modified xsi:type="dcterms:W3CDTF">2026-08-11T12:43:11Z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0x0101000B1996ADB0966946831600928F749DA2</vt:lpwstr>
  </property>
  <property fmtid="{D5CDD505-2E9C-101B-9397-08002B2CF9AE}" pid="3" name="MediaServiceImageTags">
    <vt:lpwstr/>
  </property>
</Properties>
</file>