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8" r:id="rId5"/>
    <p:sldId id="259" r:id="rId6"/>
    <p:sldId id="270" r:id="rId7"/>
    <p:sldId id="273" r:id="rId8"/>
    <p:sldId id="272" r:id="rId9"/>
    <p:sldId id="274" r:id="rId10"/>
    <p:sldId id="277" r:id="rId11"/>
    <p:sldId id="276"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DF3CF-B0E3-4695-BECC-77C5510BA9EE}" type="datetimeFigureOut">
              <a:rPr lang="en-GB" smtClean="0"/>
              <a:t>31/07/2024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A5A54-0F4E-4B89-A8F9-D2D72AFFA460}" type="slidenum">
              <a:rPr lang="en-GB" smtClean="0"/>
              <a:t>‹#›</a:t>
            </a:fld>
            <a:endParaRPr lang="en-GB"/>
          </a:p>
        </p:txBody>
      </p:sp>
    </p:spTree>
    <p:extLst>
      <p:ext uri="{BB962C8B-B14F-4D97-AF65-F5344CB8AC3E}">
        <p14:creationId xmlns:p14="http://schemas.microsoft.com/office/powerpoint/2010/main" val="262216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DA5A54-0F4E-4B89-A8F9-D2D72AFFA460}" type="slidenum">
              <a:rPr lang="en-GB" smtClean="0"/>
              <a:t>2</a:t>
            </a:fld>
            <a:endParaRPr lang="en-GB"/>
          </a:p>
        </p:txBody>
      </p:sp>
    </p:spTree>
    <p:extLst>
      <p:ext uri="{BB962C8B-B14F-4D97-AF65-F5344CB8AC3E}">
        <p14:creationId xmlns:p14="http://schemas.microsoft.com/office/powerpoint/2010/main" val="373964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DA5A54-0F4E-4B89-A8F9-D2D72AFFA460}" type="slidenum">
              <a:rPr lang="en-GB" smtClean="0"/>
              <a:t>5</a:t>
            </a:fld>
            <a:endParaRPr lang="en-GB"/>
          </a:p>
        </p:txBody>
      </p:sp>
    </p:spTree>
    <p:extLst>
      <p:ext uri="{BB962C8B-B14F-4D97-AF65-F5344CB8AC3E}">
        <p14:creationId xmlns:p14="http://schemas.microsoft.com/office/powerpoint/2010/main" val="423670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DA5A54-0F4E-4B89-A8F9-D2D72AFFA460}" type="slidenum">
              <a:rPr lang="en-GB" smtClean="0"/>
              <a:t>7</a:t>
            </a:fld>
            <a:endParaRPr lang="en-GB"/>
          </a:p>
        </p:txBody>
      </p:sp>
    </p:spTree>
    <p:extLst>
      <p:ext uri="{BB962C8B-B14F-4D97-AF65-F5344CB8AC3E}">
        <p14:creationId xmlns:p14="http://schemas.microsoft.com/office/powerpoint/2010/main" val="26674513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svg"/><Relationship Id="rId7" Type="http://schemas.openxmlformats.org/officeDocument/2006/relationships/image" Target="../media/image4.sv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35.svg"/><Relationship Id="rId10" Type="http://schemas.openxmlformats.org/officeDocument/2006/relationships/image" Target="../media/image11.png"/><Relationship Id="rId4" Type="http://schemas.openxmlformats.org/officeDocument/2006/relationships/image" Target="../media/image34.png"/><Relationship Id="rId9"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2.png"/><Relationship Id="rId11" Type="http://schemas.openxmlformats.org/officeDocument/2006/relationships/image" Target="../media/image12.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37.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41.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12.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43.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5.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svg"/><Relationship Id="rId7" Type="http://schemas.openxmlformats.org/officeDocument/2006/relationships/image" Target="../media/image23.sv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2.svg"/><Relationship Id="rId5" Type="http://schemas.openxmlformats.org/officeDocument/2006/relationships/image" Target="../media/image47.svg"/><Relationship Id="rId10" Type="http://schemas.openxmlformats.org/officeDocument/2006/relationships/image" Target="../media/image11.png"/><Relationship Id="rId4" Type="http://schemas.openxmlformats.org/officeDocument/2006/relationships/image" Target="../media/image46.png"/><Relationship Id="rId9" Type="http://schemas.openxmlformats.org/officeDocument/2006/relationships/image" Target="../media/image49.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0.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png"/><Relationship Id="rId7" Type="http://schemas.openxmlformats.org/officeDocument/2006/relationships/image" Target="../media/image3.png"/><Relationship Id="rId12" Type="http://schemas.openxmlformats.org/officeDocument/2006/relationships/image" Target="../media/image12.sv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25.svg"/><Relationship Id="rId11" Type="http://schemas.openxmlformats.org/officeDocument/2006/relationships/image" Target="../media/image11.png"/><Relationship Id="rId5" Type="http://schemas.openxmlformats.org/officeDocument/2006/relationships/image" Target="../media/image24.png"/><Relationship Id="rId10" Type="http://schemas.openxmlformats.org/officeDocument/2006/relationships/image" Target="../media/image6.svg"/><Relationship Id="rId4" Type="http://schemas.openxmlformats.org/officeDocument/2006/relationships/image" Target="../media/image23.svg"/><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29.svg"/><Relationship Id="rId5" Type="http://schemas.openxmlformats.org/officeDocument/2006/relationships/image" Target="../media/image27.sv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31.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2.sv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6.svg"/><Relationship Id="rId4" Type="http://schemas.openxmlformats.org/officeDocument/2006/relationships/image" Target="../media/image4.svg"/><Relationship Id="rId9"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3873546-44C9-2047-BB90-6AA823C09D01}"/>
              </a:ext>
            </a:extLst>
          </p:cNvPr>
          <p:cNvGrpSpPr/>
          <p:nvPr userDrawn="1"/>
        </p:nvGrpSpPr>
        <p:grpSpPr>
          <a:xfrm>
            <a:off x="9180000" y="6192000"/>
            <a:ext cx="3060000" cy="683776"/>
            <a:chOff x="9180000" y="6192000"/>
            <a:chExt cx="3060000" cy="683776"/>
          </a:xfrm>
        </p:grpSpPr>
        <p:pic>
          <p:nvPicPr>
            <p:cNvPr id="42" name="Graphic 41">
              <a:extLst>
                <a:ext uri="{FF2B5EF4-FFF2-40B4-BE49-F238E27FC236}">
                  <a16:creationId xmlns:a16="http://schemas.microsoft.com/office/drawing/2014/main" id="{AC04A654-29F2-D148-A940-C3A8C984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43" name="Graphic 42">
              <a:extLst>
                <a:ext uri="{FF2B5EF4-FFF2-40B4-BE49-F238E27FC236}">
                  <a16:creationId xmlns:a16="http://schemas.microsoft.com/office/drawing/2014/main" id="{E1CD9472-C976-0F4A-A3A4-1774252D77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40" name="Group 39">
            <a:extLst>
              <a:ext uri="{FF2B5EF4-FFF2-40B4-BE49-F238E27FC236}">
                <a16:creationId xmlns:a16="http://schemas.microsoft.com/office/drawing/2014/main" id="{7C5D65F7-FA3A-4747-BC09-62A66E436284}"/>
              </a:ext>
            </a:extLst>
          </p:cNvPr>
          <p:cNvGrpSpPr/>
          <p:nvPr userDrawn="1"/>
        </p:nvGrpSpPr>
        <p:grpSpPr>
          <a:xfrm>
            <a:off x="0" y="0"/>
            <a:ext cx="8784000" cy="6363746"/>
            <a:chOff x="0" y="0"/>
            <a:chExt cx="8784000" cy="6363746"/>
          </a:xfrm>
        </p:grpSpPr>
        <p:pic>
          <p:nvPicPr>
            <p:cNvPr id="39" name="Graphic 38">
              <a:extLst>
                <a:ext uri="{FF2B5EF4-FFF2-40B4-BE49-F238E27FC236}">
                  <a16:creationId xmlns:a16="http://schemas.microsoft.com/office/drawing/2014/main" id="{535D98E6-0873-E548-999B-CEF411345C7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37" name="Graphic 36">
              <a:extLst>
                <a:ext uri="{FF2B5EF4-FFF2-40B4-BE49-F238E27FC236}">
                  <a16:creationId xmlns:a16="http://schemas.microsoft.com/office/drawing/2014/main" id="{1A480D59-0266-3E40-86ED-8DD999A0129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sp>
        <p:nvSpPr>
          <p:cNvPr id="2" name="Title 1">
            <a:extLst>
              <a:ext uri="{FF2B5EF4-FFF2-40B4-BE49-F238E27FC236}">
                <a16:creationId xmlns:a16="http://schemas.microsoft.com/office/drawing/2014/main" id="{BD625AA2-B5BE-354C-B4C7-B62F47AE46B0}"/>
              </a:ext>
            </a:extLst>
          </p:cNvPr>
          <p:cNvSpPr>
            <a:spLocks noGrp="1"/>
          </p:cNvSpPr>
          <p:nvPr>
            <p:ph type="ctrTitle" hasCustomPrompt="1"/>
          </p:nvPr>
        </p:nvSpPr>
        <p:spPr>
          <a:xfrm>
            <a:off x="838200" y="1122363"/>
            <a:ext cx="731520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7/31/2024</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46" name="Graphic 45">
            <a:extLst>
              <a:ext uri="{FF2B5EF4-FFF2-40B4-BE49-F238E27FC236}">
                <a16:creationId xmlns:a16="http://schemas.microsoft.com/office/drawing/2014/main" id="{B1A4FC15-FD40-2A46-886F-897C28E3C5F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520000" cy="558121"/>
          </a:xfrm>
          <a:prstGeom prst="rect">
            <a:avLst/>
          </a:prstGeom>
        </p:spPr>
      </p:pic>
    </p:spTree>
    <p:extLst>
      <p:ext uri="{BB962C8B-B14F-4D97-AF65-F5344CB8AC3E}">
        <p14:creationId xmlns:p14="http://schemas.microsoft.com/office/powerpoint/2010/main" val="93327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5CE6B32-C9AA-C044-9055-ED75DF41F90D}"/>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25785373-E610-8E49-9AAE-4D3100CF7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48B57AA7-BA14-DE48-9DA1-0F7460033A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0DBEDB40-A9E0-354E-AAF0-FE77C19A2434}"/>
              </a:ext>
            </a:extLst>
          </p:cNvPr>
          <p:cNvSpPr>
            <a:spLocks noGrp="1"/>
          </p:cNvSpPr>
          <p:nvPr>
            <p:ph type="title"/>
          </p:nvPr>
        </p:nvSpPr>
        <p:spPr>
          <a:xfrm>
            <a:off x="831850" y="1709738"/>
            <a:ext cx="10515600" cy="2852737"/>
          </a:xfrm>
        </p:spPr>
        <p:txBody>
          <a:bodyPr anchor="b">
            <a:noAutofit/>
          </a:bodyPr>
          <a:lstStyle>
            <a:lvl1pPr>
              <a:defRPr sz="4200" b="1">
                <a:solidFill>
                  <a:srgbClr val="0086CB"/>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3567DFB-8502-0242-8C35-80120A099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310962-6C63-AF4B-BEEE-4E2892B0FBA8}"/>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5" name="Footer Placeholder 4">
            <a:extLst>
              <a:ext uri="{FF2B5EF4-FFF2-40B4-BE49-F238E27FC236}">
                <a16:creationId xmlns:a16="http://schemas.microsoft.com/office/drawing/2014/main" id="{BE42F3FA-EA9D-1F4B-9310-7DA284EE6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A221E-19ED-A94D-B0FD-A50038A6B966}"/>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7" name="Group 16">
            <a:extLst>
              <a:ext uri="{FF2B5EF4-FFF2-40B4-BE49-F238E27FC236}">
                <a16:creationId xmlns:a16="http://schemas.microsoft.com/office/drawing/2014/main" id="{71ACD938-BDF8-4246-9E72-D992747FAF2A}"/>
              </a:ext>
            </a:extLst>
          </p:cNvPr>
          <p:cNvGrpSpPr/>
          <p:nvPr userDrawn="1"/>
        </p:nvGrpSpPr>
        <p:grpSpPr>
          <a:xfrm>
            <a:off x="-1" y="0"/>
            <a:ext cx="3528000" cy="1068577"/>
            <a:chOff x="-1" y="0"/>
            <a:chExt cx="3528000" cy="1068577"/>
          </a:xfrm>
        </p:grpSpPr>
        <p:pic>
          <p:nvPicPr>
            <p:cNvPr id="18" name="Graphic 17">
              <a:extLst>
                <a:ext uri="{FF2B5EF4-FFF2-40B4-BE49-F238E27FC236}">
                  <a16:creationId xmlns:a16="http://schemas.microsoft.com/office/drawing/2014/main" id="{032D3689-85CA-6D41-A178-EDA19275C9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9" name="Graphic 18">
              <a:extLst>
                <a:ext uri="{FF2B5EF4-FFF2-40B4-BE49-F238E27FC236}">
                  <a16:creationId xmlns:a16="http://schemas.microsoft.com/office/drawing/2014/main" id="{52B3C612-0F0A-1942-BCD7-6B2B90F194F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0" name="Graphic 19">
              <a:extLst>
                <a:ext uri="{FF2B5EF4-FFF2-40B4-BE49-F238E27FC236}">
                  <a16:creationId xmlns:a16="http://schemas.microsoft.com/office/drawing/2014/main" id="{0BEE7AF6-C7D6-8B45-AD2C-A7DEC4E5705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7994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E7994B-7084-7A46-AB73-596E3BB0501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1DA74E1B-C938-A944-BFF7-842B8AD595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D0DDF8F3-2A80-8B48-AAA2-397C18F2E62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5601867F-0367-3140-B450-204D15C71A29}"/>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5EC88F2C-8C98-DE48-B301-AA9147DA43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414C1D93-B9DA-D14E-B80B-759BB7305C0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0DFABA35-B302-6F4A-ABF8-78C7D1913C6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55229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44CEE7D5-31A1-8140-814E-894B643B61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768000" cy="6869774"/>
          </a:xfrm>
          <a:prstGeom prst="rect">
            <a:avLst/>
          </a:prstGeom>
        </p:spPr>
      </p:pic>
      <p:pic>
        <p:nvPicPr>
          <p:cNvPr id="18" name="Graphic 17">
            <a:extLst>
              <a:ext uri="{FF2B5EF4-FFF2-40B4-BE49-F238E27FC236}">
                <a16:creationId xmlns:a16="http://schemas.microsoft.com/office/drawing/2014/main" id="{3CE591D5-3850-FB42-B95C-042743C80ED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588000" cy="6858972"/>
          </a:xfrm>
          <a:prstGeom prst="rect">
            <a:avLst/>
          </a:prstGeom>
        </p:spPr>
      </p:pic>
      <p:grpSp>
        <p:nvGrpSpPr>
          <p:cNvPr id="11" name="Group 10">
            <a:extLst>
              <a:ext uri="{FF2B5EF4-FFF2-40B4-BE49-F238E27FC236}">
                <a16:creationId xmlns:a16="http://schemas.microsoft.com/office/drawing/2014/main" id="{14E7994B-7084-7A46-AB73-596E3BB0501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1DA74E1B-C938-A944-BFF7-842B8AD595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D0DDF8F3-2A80-8B48-AAA2-397C18F2E6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p:ph type="title" hasCustomPrompt="1"/>
          </p:nvPr>
        </p:nvSpPr>
        <p:spPr/>
        <p:txBody>
          <a:bodyPr>
            <a:noAutofit/>
          </a:bodyPr>
          <a:lstStyle>
            <a:lvl1pPr>
              <a:defRPr b="1">
                <a:solidFill>
                  <a:schemeClr val="bg1"/>
                </a:solidFill>
              </a:defRPr>
            </a:lvl1pPr>
          </a:lstStyle>
          <a:p>
            <a:r>
              <a:rPr lang="en-GB"/>
              <a:t>Click to edit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p:ph sz="half" idx="1"/>
          </p:nvPr>
        </p:nvSpPr>
        <p:spPr>
          <a:xfrm>
            <a:off x="838200" y="1825625"/>
            <a:ext cx="4500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p:ph sz="half" idx="2"/>
          </p:nvPr>
        </p:nvSpPr>
        <p:spPr>
          <a:xfrm>
            <a:off x="6853800" y="1825625"/>
            <a:ext cx="45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p:ph type="dt" sz="half" idx="10"/>
          </p:nvPr>
        </p:nvSpPr>
        <p:spPr/>
        <p:txBody>
          <a:bodyPr/>
          <a:lstStyle>
            <a:lvl1pPr>
              <a:defRPr>
                <a:solidFill>
                  <a:schemeClr val="bg1"/>
                </a:solidFill>
              </a:defRPr>
            </a:lvl1pPr>
          </a:lstStyle>
          <a:p>
            <a:fld id="{80A06E1F-515A-E647-80D4-FF2764DD78D2}" type="datetimeFigureOut">
              <a:rPr lang="en-US" smtClean="0"/>
              <a:pPr/>
              <a:t>7/31/2024</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126110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5C Two content colour optio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73B68C9B-B45E-9E4D-8CB3-AD7669422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0A3CAA69-6684-1E4A-A57D-BFB9B4B13A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20" name="Graphic 19">
            <a:extLst>
              <a:ext uri="{FF2B5EF4-FFF2-40B4-BE49-F238E27FC236}">
                <a16:creationId xmlns:a16="http://schemas.microsoft.com/office/drawing/2014/main" id="{44CEE7D5-31A1-8140-814E-894B643B61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768000" cy="6869774"/>
          </a:xfrm>
          <a:prstGeom prst="rect">
            <a:avLst/>
          </a:prstGeom>
        </p:spPr>
      </p:pic>
      <p:pic>
        <p:nvPicPr>
          <p:cNvPr id="18" name="Graphic 17">
            <a:extLst>
              <a:ext uri="{FF2B5EF4-FFF2-40B4-BE49-F238E27FC236}">
                <a16:creationId xmlns:a16="http://schemas.microsoft.com/office/drawing/2014/main" id="{3CE591D5-3850-FB42-B95C-042743C80ED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588000" cy="6858972"/>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p:txBody>
          <a:bodyPr>
            <a:noAutofit/>
          </a:bodyPr>
          <a:lstStyle>
            <a:lvl1pPr>
              <a:defRPr b="1">
                <a:solidFill>
                  <a:schemeClr val="bg1"/>
                </a:solidFill>
              </a:defRPr>
            </a:lvl1pPr>
          </a:lstStyle>
          <a:p>
            <a:r>
              <a:rPr lang="en-GB"/>
              <a:t>Click to edit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userDrawn="1">
            <p:ph sz="half" idx="1"/>
          </p:nvPr>
        </p:nvSpPr>
        <p:spPr>
          <a:xfrm>
            <a:off x="838200" y="1825625"/>
            <a:ext cx="4500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userDrawn="1">
            <p:ph sz="half" idx="2"/>
          </p:nvPr>
        </p:nvSpPr>
        <p:spPr>
          <a:xfrm>
            <a:off x="6853800" y="1825625"/>
            <a:ext cx="45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7/31/2024</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464734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2C3613B-6997-BE4D-AA93-20AC4ECEA55F}"/>
              </a:ext>
            </a:extLst>
          </p:cNvPr>
          <p:cNvGrpSpPr/>
          <p:nvPr userDrawn="1"/>
        </p:nvGrpSpPr>
        <p:grpSpPr>
          <a:xfrm>
            <a:off x="9180000" y="6192000"/>
            <a:ext cx="3060000" cy="683776"/>
            <a:chOff x="9180000" y="6192000"/>
            <a:chExt cx="3060000" cy="683776"/>
          </a:xfrm>
        </p:grpSpPr>
        <p:pic>
          <p:nvPicPr>
            <p:cNvPr id="21" name="Graphic 20">
              <a:extLst>
                <a:ext uri="{FF2B5EF4-FFF2-40B4-BE49-F238E27FC236}">
                  <a16:creationId xmlns:a16="http://schemas.microsoft.com/office/drawing/2014/main" id="{222A9BEC-1BFF-D948-BF71-6B05D4CD74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22" name="Graphic 21">
              <a:extLst>
                <a:ext uri="{FF2B5EF4-FFF2-40B4-BE49-F238E27FC236}">
                  <a16:creationId xmlns:a16="http://schemas.microsoft.com/office/drawing/2014/main" id="{E420D7DF-F5B5-8B40-A9E7-FDE8F7C089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CC81134E-6EC2-924E-A6B8-EBAD477699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228000" cy="3597646"/>
          </a:xfrm>
          <a:prstGeom prst="rect">
            <a:avLst/>
          </a:prstGeom>
        </p:spPr>
      </p:pic>
      <p:pic>
        <p:nvPicPr>
          <p:cNvPr id="9" name="Graphic 8">
            <a:extLst>
              <a:ext uri="{FF2B5EF4-FFF2-40B4-BE49-F238E27FC236}">
                <a16:creationId xmlns:a16="http://schemas.microsoft.com/office/drawing/2014/main" id="{16923251-3201-7547-A634-1F9ECD3EAA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048000" cy="3414742"/>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7/31/2024</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21447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B Content option colour chang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96C8E4E1-DE70-D344-B39B-417E1207EB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8" name="Graphic 17">
            <a:extLst>
              <a:ext uri="{FF2B5EF4-FFF2-40B4-BE49-F238E27FC236}">
                <a16:creationId xmlns:a16="http://schemas.microsoft.com/office/drawing/2014/main" id="{4AAB28F0-B8CF-5E48-9635-5F89478D25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14" name="Graphic 13">
            <a:extLst>
              <a:ext uri="{FF2B5EF4-FFF2-40B4-BE49-F238E27FC236}">
                <a16:creationId xmlns:a16="http://schemas.microsoft.com/office/drawing/2014/main" id="{CC81134E-6EC2-924E-A6B8-EBAD477699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228000" cy="3597646"/>
          </a:xfrm>
          <a:prstGeom prst="rect">
            <a:avLst/>
          </a:prstGeom>
        </p:spPr>
      </p:pic>
      <p:pic>
        <p:nvPicPr>
          <p:cNvPr id="9" name="Graphic 8">
            <a:extLst>
              <a:ext uri="{FF2B5EF4-FFF2-40B4-BE49-F238E27FC236}">
                <a16:creationId xmlns:a16="http://schemas.microsoft.com/office/drawing/2014/main" id="{16923251-3201-7547-A634-1F9ECD3EAA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048000" cy="3414742"/>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7/31/2024</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2728799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ABFE6FB-48AE-D047-AD5C-BF4A7DA7A04B}"/>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F64E0FF4-117E-A940-B60A-47675FB87C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6051B8-1D76-1348-8CF2-B2F3D45E36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3" name="Group 2">
            <a:extLst>
              <a:ext uri="{FF2B5EF4-FFF2-40B4-BE49-F238E27FC236}">
                <a16:creationId xmlns:a16="http://schemas.microsoft.com/office/drawing/2014/main" id="{B90EA0AB-8C14-BB49-97EE-73F3B01BF07B}"/>
              </a:ext>
            </a:extLst>
          </p:cNvPr>
          <p:cNvGrpSpPr/>
          <p:nvPr userDrawn="1"/>
        </p:nvGrpSpPr>
        <p:grpSpPr>
          <a:xfrm>
            <a:off x="0" y="0"/>
            <a:ext cx="6427075" cy="6984381"/>
            <a:chOff x="0" y="0"/>
            <a:chExt cx="6427075" cy="6984381"/>
          </a:xfrm>
        </p:grpSpPr>
        <p:pic>
          <p:nvPicPr>
            <p:cNvPr id="10" name="Graphic 9">
              <a:extLst>
                <a:ext uri="{FF2B5EF4-FFF2-40B4-BE49-F238E27FC236}">
                  <a16:creationId xmlns:a16="http://schemas.microsoft.com/office/drawing/2014/main" id="{73A5CCE1-2459-D541-B45B-7106945F67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075" y="0"/>
              <a:ext cx="6408000" cy="6984381"/>
            </a:xfrm>
            <a:prstGeom prst="rect">
              <a:avLst/>
            </a:prstGeom>
          </p:spPr>
        </p:pic>
        <p:pic>
          <p:nvPicPr>
            <p:cNvPr id="4" name="Graphic 3">
              <a:extLst>
                <a:ext uri="{FF2B5EF4-FFF2-40B4-BE49-F238E27FC236}">
                  <a16:creationId xmlns:a16="http://schemas.microsoft.com/office/drawing/2014/main" id="{E8C07DD8-9245-4F4A-9834-8E22DF0CA5E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263999" cy="6773267"/>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7/31/2024</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3597104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B Content colour change option">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BEED07A2-8D07-8248-91A6-611D91264A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16000" y="0"/>
            <a:ext cx="1170000" cy="6867391"/>
          </a:xfrm>
          <a:prstGeom prst="rect">
            <a:avLst/>
          </a:prstGeom>
        </p:spPr>
      </p:pic>
      <p:pic>
        <p:nvPicPr>
          <p:cNvPr id="13" name="Graphic 12">
            <a:extLst>
              <a:ext uri="{FF2B5EF4-FFF2-40B4-BE49-F238E27FC236}">
                <a16:creationId xmlns:a16="http://schemas.microsoft.com/office/drawing/2014/main" id="{E691BC0C-6C91-DD4D-8F1B-33ED06999F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88000" y="0"/>
            <a:ext cx="1097956" cy="6948000"/>
          </a:xfrm>
          <a:prstGeom prst="rect">
            <a:avLst/>
          </a:prstGeom>
        </p:spPr>
      </p:pic>
      <p:pic>
        <p:nvPicPr>
          <p:cNvPr id="10" name="Graphic 9">
            <a:extLst>
              <a:ext uri="{FF2B5EF4-FFF2-40B4-BE49-F238E27FC236}">
                <a16:creationId xmlns:a16="http://schemas.microsoft.com/office/drawing/2014/main" id="{73A5CCE1-2459-D541-B45B-7106945F67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408000" cy="6984381"/>
          </a:xfrm>
          <a:prstGeom prst="rect">
            <a:avLst/>
          </a:prstGeom>
        </p:spPr>
      </p:pic>
      <p:pic>
        <p:nvPicPr>
          <p:cNvPr id="4" name="Graphic 3">
            <a:extLst>
              <a:ext uri="{FF2B5EF4-FFF2-40B4-BE49-F238E27FC236}">
                <a16:creationId xmlns:a16="http://schemas.microsoft.com/office/drawing/2014/main" id="{E8C07DD8-9245-4F4A-9834-8E22DF0CA5E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263999" cy="6773267"/>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7/31/2024</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4055414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8 Comparis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EBDC55-4570-8341-AE37-4550BA0E75D6}"/>
              </a:ext>
            </a:extLst>
          </p:cNvPr>
          <p:cNvGrpSpPr/>
          <p:nvPr userDrawn="1"/>
        </p:nvGrpSpPr>
        <p:grpSpPr>
          <a:xfrm>
            <a:off x="9180000" y="6192000"/>
            <a:ext cx="3060000" cy="683776"/>
            <a:chOff x="9180000" y="6192000"/>
            <a:chExt cx="3060000" cy="683776"/>
          </a:xfrm>
        </p:grpSpPr>
        <p:pic>
          <p:nvPicPr>
            <p:cNvPr id="14" name="Graphic 13">
              <a:extLst>
                <a:ext uri="{FF2B5EF4-FFF2-40B4-BE49-F238E27FC236}">
                  <a16:creationId xmlns:a16="http://schemas.microsoft.com/office/drawing/2014/main" id="{E8DD8297-E5F7-6A47-8A63-5BCBC9D646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BA146252-5CF3-6148-BA95-E0D89CABE6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916433B6-3768-3740-9EA0-77D04A47619D}"/>
              </a:ext>
            </a:extLst>
          </p:cNvPr>
          <p:cNvSpPr>
            <a:spLocks noGrp="1"/>
          </p:cNvSpPr>
          <p:nvPr>
            <p:ph type="title"/>
          </p:nvPr>
        </p:nvSpPr>
        <p:spPr>
          <a:xfrm>
            <a:off x="839788" y="1260000"/>
            <a:ext cx="10515600" cy="608400"/>
          </a:xfrm>
        </p:spPr>
        <p:txBody>
          <a:bodyPr>
            <a:noAutofit/>
          </a:bodyPr>
          <a:lstStyle>
            <a:lvl1pPr>
              <a:defRPr b="1">
                <a:solidFill>
                  <a:srgbClr val="0086CB"/>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B7092F-8291-4F44-B68B-DD5211A07FE6}"/>
              </a:ext>
            </a:extLst>
          </p:cNvPr>
          <p:cNvSpPr>
            <a:spLocks noGrp="1"/>
          </p:cNvSpPr>
          <p:nvPr>
            <p:ph type="body" idx="1"/>
          </p:nvPr>
        </p:nvSpPr>
        <p:spPr>
          <a:xfrm>
            <a:off x="839788" y="1896673"/>
            <a:ext cx="5157787" cy="608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70FECF-501D-4140-BD5F-18D6B776670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D863B7-4713-9547-8FB1-ADE1F06E935C}"/>
              </a:ext>
            </a:extLst>
          </p:cNvPr>
          <p:cNvSpPr>
            <a:spLocks noGrp="1"/>
          </p:cNvSpPr>
          <p:nvPr>
            <p:ph type="body" sz="quarter" idx="3"/>
          </p:nvPr>
        </p:nvSpPr>
        <p:spPr>
          <a:xfrm>
            <a:off x="6172200" y="1896673"/>
            <a:ext cx="5183188" cy="608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127624-5F68-8C4F-9CB8-ECCEDD6D42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73A3030-4B0B-DD41-951E-725E186978EE}"/>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8" name="Footer Placeholder 7">
            <a:extLst>
              <a:ext uri="{FF2B5EF4-FFF2-40B4-BE49-F238E27FC236}">
                <a16:creationId xmlns:a16="http://schemas.microsoft.com/office/drawing/2014/main" id="{6EB8B55F-B788-2B40-89AD-E1FCA66A5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167FE0-D393-334B-90CD-967BF39B6BFA}"/>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20" name="Group 19">
            <a:extLst>
              <a:ext uri="{FF2B5EF4-FFF2-40B4-BE49-F238E27FC236}">
                <a16:creationId xmlns:a16="http://schemas.microsoft.com/office/drawing/2014/main" id="{3AEE3157-076E-2A43-B077-3CBB32B3762B}"/>
              </a:ext>
            </a:extLst>
          </p:cNvPr>
          <p:cNvGrpSpPr/>
          <p:nvPr userDrawn="1"/>
        </p:nvGrpSpPr>
        <p:grpSpPr>
          <a:xfrm>
            <a:off x="-1" y="0"/>
            <a:ext cx="3528000" cy="1068577"/>
            <a:chOff x="-1" y="0"/>
            <a:chExt cx="3528000" cy="1068577"/>
          </a:xfrm>
        </p:grpSpPr>
        <p:pic>
          <p:nvPicPr>
            <p:cNvPr id="21" name="Graphic 20">
              <a:extLst>
                <a:ext uri="{FF2B5EF4-FFF2-40B4-BE49-F238E27FC236}">
                  <a16:creationId xmlns:a16="http://schemas.microsoft.com/office/drawing/2014/main" id="{9589FB19-0BFD-8E4B-B108-8711EC144E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2" name="Graphic 21">
              <a:extLst>
                <a:ext uri="{FF2B5EF4-FFF2-40B4-BE49-F238E27FC236}">
                  <a16:creationId xmlns:a16="http://schemas.microsoft.com/office/drawing/2014/main" id="{1C24524C-AE2E-A648-B89F-71D0C25E8A4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3" name="Graphic 22">
              <a:extLst>
                <a:ext uri="{FF2B5EF4-FFF2-40B4-BE49-F238E27FC236}">
                  <a16:creationId xmlns:a16="http://schemas.microsoft.com/office/drawing/2014/main" id="{1398FE3B-7BB0-4546-9AC6-29ED6B3030F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3756233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9 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27A4F3-7DE0-E449-A9D1-AE21F3B6664A}"/>
              </a:ext>
            </a:extLst>
          </p:cNvPr>
          <p:cNvGrpSpPr/>
          <p:nvPr userDrawn="1"/>
        </p:nvGrpSpPr>
        <p:grpSpPr>
          <a:xfrm>
            <a:off x="9180000" y="6192000"/>
            <a:ext cx="3060000" cy="683776"/>
            <a:chOff x="9180000" y="6192000"/>
            <a:chExt cx="3060000" cy="683776"/>
          </a:xfrm>
        </p:grpSpPr>
        <p:pic>
          <p:nvPicPr>
            <p:cNvPr id="10" name="Graphic 9">
              <a:extLst>
                <a:ext uri="{FF2B5EF4-FFF2-40B4-BE49-F238E27FC236}">
                  <a16:creationId xmlns:a16="http://schemas.microsoft.com/office/drawing/2014/main" id="{5A633B38-00E5-7C40-8938-9ACAFB519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4B976798-20F5-084B-B6D4-58F4D19370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F72B652C-4C05-E444-B33E-83CE6815F84D}"/>
              </a:ext>
            </a:extLst>
          </p:cNvPr>
          <p:cNvSpPr>
            <a:spLocks noGrp="1"/>
          </p:cNvSpPr>
          <p:nvPr>
            <p:ph type="title"/>
          </p:nvPr>
        </p:nvSpPr>
        <p:spPr/>
        <p:txBody>
          <a:bodyPr>
            <a:noAutofit/>
          </a:bodyPr>
          <a:lstStyle>
            <a:lvl1pPr>
              <a:defRPr>
                <a:solidFill>
                  <a:srgbClr val="0086CB"/>
                </a:solidFill>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FC3F4C92-754D-BC46-B754-06B73555B2E9}"/>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4" name="Footer Placeholder 3">
            <a:extLst>
              <a:ext uri="{FF2B5EF4-FFF2-40B4-BE49-F238E27FC236}">
                <a16:creationId xmlns:a16="http://schemas.microsoft.com/office/drawing/2014/main" id="{F3C31A5C-B36C-AF47-8842-80337488A0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DAC01-938B-BD4B-A9E0-DC188D9E4649}"/>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6" name="Group 15">
            <a:extLst>
              <a:ext uri="{FF2B5EF4-FFF2-40B4-BE49-F238E27FC236}">
                <a16:creationId xmlns:a16="http://schemas.microsoft.com/office/drawing/2014/main" id="{27766D95-8378-164C-AEA4-891A39FF9E4A}"/>
              </a:ext>
            </a:extLst>
          </p:cNvPr>
          <p:cNvGrpSpPr/>
          <p:nvPr userDrawn="1"/>
        </p:nvGrpSpPr>
        <p:grpSpPr>
          <a:xfrm>
            <a:off x="-1" y="0"/>
            <a:ext cx="3528000" cy="1068577"/>
            <a:chOff x="-1" y="0"/>
            <a:chExt cx="3528000" cy="1068577"/>
          </a:xfrm>
        </p:grpSpPr>
        <p:pic>
          <p:nvPicPr>
            <p:cNvPr id="17" name="Graphic 16">
              <a:extLst>
                <a:ext uri="{FF2B5EF4-FFF2-40B4-BE49-F238E27FC236}">
                  <a16:creationId xmlns:a16="http://schemas.microsoft.com/office/drawing/2014/main" id="{F4DBCB5D-CD17-E141-BD69-241421846A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8" name="Graphic 17">
              <a:extLst>
                <a:ext uri="{FF2B5EF4-FFF2-40B4-BE49-F238E27FC236}">
                  <a16:creationId xmlns:a16="http://schemas.microsoft.com/office/drawing/2014/main" id="{3A1C3C25-2DED-C84A-8043-8453D5F5D1C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9" name="Graphic 18">
              <a:extLst>
                <a:ext uri="{FF2B5EF4-FFF2-40B4-BE49-F238E27FC236}">
                  <a16:creationId xmlns:a16="http://schemas.microsoft.com/office/drawing/2014/main" id="{EB6CC371-6F84-3344-8699-D96EB4A537A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13235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1BA845D-6F34-FC42-910E-710E109578F2}"/>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9C876F5E-A347-7246-BC86-2920804D554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5EF56C32-68BE-9A49-A455-1BCFEC205A3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C1652DC9-4418-8F44-9AC8-75E058B5BC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3756497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6E78F3-1EC2-B149-A64D-DC96FC044F0E}"/>
              </a:ext>
            </a:extLst>
          </p:cNvPr>
          <p:cNvGrpSpPr/>
          <p:nvPr userDrawn="1"/>
        </p:nvGrpSpPr>
        <p:grpSpPr>
          <a:xfrm>
            <a:off x="9180000" y="6192000"/>
            <a:ext cx="3060000" cy="683776"/>
            <a:chOff x="9180000" y="6192000"/>
            <a:chExt cx="3060000" cy="683776"/>
          </a:xfrm>
        </p:grpSpPr>
        <p:pic>
          <p:nvPicPr>
            <p:cNvPr id="9" name="Graphic 8">
              <a:extLst>
                <a:ext uri="{FF2B5EF4-FFF2-40B4-BE49-F238E27FC236}">
                  <a16:creationId xmlns:a16="http://schemas.microsoft.com/office/drawing/2014/main" id="{2DE06A9C-773E-E049-A042-72D70B6BB6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C91F883C-664B-CB4A-9BBE-3F8D41BC16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Date Placeholder 1">
            <a:extLst>
              <a:ext uri="{FF2B5EF4-FFF2-40B4-BE49-F238E27FC236}">
                <a16:creationId xmlns:a16="http://schemas.microsoft.com/office/drawing/2014/main" id="{8BE91F83-7F2C-3946-82F0-EC88BDED6233}"/>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3" name="Footer Placeholder 2">
            <a:extLst>
              <a:ext uri="{FF2B5EF4-FFF2-40B4-BE49-F238E27FC236}">
                <a16:creationId xmlns:a16="http://schemas.microsoft.com/office/drawing/2014/main" id="{2B703CD2-64A2-5C4D-A707-322DB3AE0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C750E4-5AA8-2446-92E8-019D05A12110}"/>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5" name="Group 14">
            <a:extLst>
              <a:ext uri="{FF2B5EF4-FFF2-40B4-BE49-F238E27FC236}">
                <a16:creationId xmlns:a16="http://schemas.microsoft.com/office/drawing/2014/main" id="{810CF4BE-D2BC-AD49-97D8-0BB0C6847999}"/>
              </a:ext>
            </a:extLst>
          </p:cNvPr>
          <p:cNvGrpSpPr/>
          <p:nvPr userDrawn="1"/>
        </p:nvGrpSpPr>
        <p:grpSpPr>
          <a:xfrm>
            <a:off x="-1" y="0"/>
            <a:ext cx="3528000" cy="1068577"/>
            <a:chOff x="-1" y="0"/>
            <a:chExt cx="3528000" cy="1068577"/>
          </a:xfrm>
        </p:grpSpPr>
        <p:pic>
          <p:nvPicPr>
            <p:cNvPr id="16" name="Graphic 15">
              <a:extLst>
                <a:ext uri="{FF2B5EF4-FFF2-40B4-BE49-F238E27FC236}">
                  <a16:creationId xmlns:a16="http://schemas.microsoft.com/office/drawing/2014/main" id="{8D80642B-251F-F74C-B7BB-1CFB584058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7" name="Graphic 16">
              <a:extLst>
                <a:ext uri="{FF2B5EF4-FFF2-40B4-BE49-F238E27FC236}">
                  <a16:creationId xmlns:a16="http://schemas.microsoft.com/office/drawing/2014/main" id="{8E6010E9-6F56-1A4C-A824-32DD7CA6F3C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8" name="Graphic 17">
              <a:extLst>
                <a:ext uri="{FF2B5EF4-FFF2-40B4-BE49-F238E27FC236}">
                  <a16:creationId xmlns:a16="http://schemas.microsoft.com/office/drawing/2014/main" id="{A1BE4AB9-0AF8-3D44-A0A5-4FF1B7DC5D6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49911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8A3DC85-B57D-6948-A98A-60BCB732060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C77D431E-8183-B842-AA41-2A1ED3FC54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6344AADD-D523-D544-9B9B-D61613A944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B71FC1C4-0263-E947-B86B-835747DADF07}"/>
              </a:ext>
            </a:extLst>
          </p:cNvPr>
          <p:cNvSpPr>
            <a:spLocks noGrp="1"/>
          </p:cNvSpPr>
          <p:nvPr>
            <p:ph type="title"/>
          </p:nvPr>
        </p:nvSpPr>
        <p:spPr>
          <a:xfrm>
            <a:off x="839788" y="1260000"/>
            <a:ext cx="3932237" cy="1069975"/>
          </a:xfrm>
        </p:spPr>
        <p:txBody>
          <a:bodyPr anchor="b">
            <a:noAutofit/>
          </a:bodyPr>
          <a:lstStyle>
            <a:lvl1pPr>
              <a:defRPr sz="3200"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98D9AF-DBA6-1D49-AF81-12630F74C582}"/>
              </a:ext>
            </a:extLst>
          </p:cNvPr>
          <p:cNvSpPr>
            <a:spLocks noGrp="1"/>
          </p:cNvSpPr>
          <p:nvPr>
            <p:ph idx="1"/>
          </p:nvPr>
        </p:nvSpPr>
        <p:spPr>
          <a:xfrm>
            <a:off x="5183188" y="1260000"/>
            <a:ext cx="6172200" cy="4945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37E69C-8D19-7C46-86E0-1D27FC40470F}"/>
              </a:ext>
            </a:extLst>
          </p:cNvPr>
          <p:cNvSpPr>
            <a:spLocks noGrp="1"/>
          </p:cNvSpPr>
          <p:nvPr>
            <p:ph type="body" sz="half" idx="2"/>
          </p:nvPr>
        </p:nvSpPr>
        <p:spPr>
          <a:xfrm>
            <a:off x="839788" y="23804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32FE99-C62D-F549-96CE-08583C08D74A}"/>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6" name="Footer Placeholder 5">
            <a:extLst>
              <a:ext uri="{FF2B5EF4-FFF2-40B4-BE49-F238E27FC236}">
                <a16:creationId xmlns:a16="http://schemas.microsoft.com/office/drawing/2014/main" id="{E9A88A0C-9F9E-5643-AC1A-5886DC55F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B53A7-EA9F-C44E-A6BD-588D3062F96E}"/>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3D9A2448-6F00-864B-8943-6016589F3D9F}"/>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B0C642D9-B1F6-A54D-ABD0-6A03E96CC8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0D1F4EE1-E832-CC42-84EF-51C848A18DD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D0A2B3B2-FB30-9F4E-96D7-08529D317AA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78967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2 Picture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8A2E67E-308E-A44C-AAEF-F93C538A363C}"/>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20371A74-CCFE-0A4E-A088-A5F6648943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7A0E1D18-E8F7-9F4D-913F-3325D01EDF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8EB4218-FFF7-9C4B-BDD7-D22695AEE863}"/>
              </a:ext>
            </a:extLst>
          </p:cNvPr>
          <p:cNvSpPr>
            <a:spLocks noGrp="1"/>
          </p:cNvSpPr>
          <p:nvPr>
            <p:ph type="title"/>
          </p:nvPr>
        </p:nvSpPr>
        <p:spPr>
          <a:xfrm>
            <a:off x="839788" y="1260000"/>
            <a:ext cx="3932237" cy="1069975"/>
          </a:xfrm>
        </p:spPr>
        <p:txBody>
          <a:bodyPr anchor="b">
            <a:noAutofit/>
          </a:bodyPr>
          <a:lstStyle>
            <a:lvl1pPr>
              <a:defRPr sz="3200" b="1">
                <a:solidFill>
                  <a:srgbClr val="0086CB"/>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5FC89C-EF34-8B49-AE14-8AAA3EF3C3A0}"/>
              </a:ext>
            </a:extLst>
          </p:cNvPr>
          <p:cNvSpPr>
            <a:spLocks noGrp="1"/>
          </p:cNvSpPr>
          <p:nvPr>
            <p:ph type="pic" idx="1"/>
          </p:nvPr>
        </p:nvSpPr>
        <p:spPr>
          <a:xfrm>
            <a:off x="5183188" y="125776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05978-77EA-C74E-87B7-3148014D338E}"/>
              </a:ext>
            </a:extLst>
          </p:cNvPr>
          <p:cNvSpPr>
            <a:spLocks noGrp="1"/>
          </p:cNvSpPr>
          <p:nvPr>
            <p:ph type="body" sz="half" idx="2"/>
          </p:nvPr>
        </p:nvSpPr>
        <p:spPr>
          <a:xfrm>
            <a:off x="839788" y="23804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E87FE1-0286-0C40-91CB-8213DA5B7802}"/>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6" name="Footer Placeholder 5">
            <a:extLst>
              <a:ext uri="{FF2B5EF4-FFF2-40B4-BE49-F238E27FC236}">
                <a16:creationId xmlns:a16="http://schemas.microsoft.com/office/drawing/2014/main" id="{F2450D94-F510-7A4C-B5BF-80EDC79DB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16EEC-61D1-8A49-A251-A7EF3BE445A1}"/>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8A34148A-8B21-814B-ACCF-919AD44907C5}"/>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D35F9647-8375-064D-9950-20D04706709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AB5E5EA0-BA8A-894C-B438-FCDC004A47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A3BE5286-AA1C-AB43-974E-8E5918B713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55560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B Title Slide COLOUR CHANGE OPTION">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111DE1E4-723B-1842-9ABD-0D8071915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38" name="Graphic 37">
            <a:extLst>
              <a:ext uri="{FF2B5EF4-FFF2-40B4-BE49-F238E27FC236}">
                <a16:creationId xmlns:a16="http://schemas.microsoft.com/office/drawing/2014/main" id="{A21B6AE5-7037-BA41-934D-3884A96D73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34" name="Graphic 33">
            <a:extLst>
              <a:ext uri="{FF2B5EF4-FFF2-40B4-BE49-F238E27FC236}">
                <a16:creationId xmlns:a16="http://schemas.microsoft.com/office/drawing/2014/main" id="{6ACB7D24-E7AF-124F-B214-5719C008229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35" name="Graphic 34">
            <a:extLst>
              <a:ext uri="{FF2B5EF4-FFF2-40B4-BE49-F238E27FC236}">
                <a16:creationId xmlns:a16="http://schemas.microsoft.com/office/drawing/2014/main" id="{D163AB01-549C-5E49-AC4A-19BD1C9A79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pic>
        <p:nvPicPr>
          <p:cNvPr id="36" name="Graphic 35">
            <a:extLst>
              <a:ext uri="{FF2B5EF4-FFF2-40B4-BE49-F238E27FC236}">
                <a16:creationId xmlns:a16="http://schemas.microsoft.com/office/drawing/2014/main" id="{CB02FCB4-852A-214A-B2E6-AA71EF937D7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520000" cy="558121"/>
          </a:xfrm>
          <a:prstGeom prst="rect">
            <a:avLst/>
          </a:prstGeom>
        </p:spPr>
      </p:pic>
      <p:sp>
        <p:nvSpPr>
          <p:cNvPr id="2" name="Title 1">
            <a:extLst>
              <a:ext uri="{FF2B5EF4-FFF2-40B4-BE49-F238E27FC236}">
                <a16:creationId xmlns:a16="http://schemas.microsoft.com/office/drawing/2014/main" id="{BD625AA2-B5BE-354C-B4C7-B62F47AE46B0}"/>
              </a:ext>
            </a:extLst>
          </p:cNvPr>
          <p:cNvSpPr>
            <a:spLocks noGrp="1"/>
          </p:cNvSpPr>
          <p:nvPr userDrawn="1">
            <p:ph type="ctrTitle" hasCustomPrompt="1"/>
          </p:nvPr>
        </p:nvSpPr>
        <p:spPr>
          <a:xfrm>
            <a:off x="838200" y="1122363"/>
            <a:ext cx="731520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userDrawn="1">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userDrawn="1">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7/31/2024</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292589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C Title Slide PICTURE IN Background">
    <p:spTree>
      <p:nvGrpSpPr>
        <p:cNvPr id="1" name=""/>
        <p:cNvGrpSpPr/>
        <p:nvPr/>
      </p:nvGrpSpPr>
      <p:grpSpPr>
        <a:xfrm>
          <a:off x="0" y="0"/>
          <a:ext cx="0" cy="0"/>
          <a:chOff x="0" y="0"/>
          <a:chExt cx="0" cy="0"/>
        </a:xfrm>
      </p:grpSpPr>
      <p:pic>
        <p:nvPicPr>
          <p:cNvPr id="14" name="Picture 13" descr="A picture containing person, wall, indoor, young&#10;&#10;Description automatically generated">
            <a:extLst>
              <a:ext uri="{FF2B5EF4-FFF2-40B4-BE49-F238E27FC236}">
                <a16:creationId xmlns:a16="http://schemas.microsoft.com/office/drawing/2014/main" id="{A2072464-C5A1-E44E-960C-99579A58A20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Graphic 15">
            <a:extLst>
              <a:ext uri="{FF2B5EF4-FFF2-40B4-BE49-F238E27FC236}">
                <a16:creationId xmlns:a16="http://schemas.microsoft.com/office/drawing/2014/main" id="{C409D2A8-8B2A-AA4C-976A-3E535EFDA5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075" y="0"/>
            <a:ext cx="6408000" cy="6984381"/>
          </a:xfrm>
          <a:prstGeom prst="rect">
            <a:avLst/>
          </a:prstGeom>
        </p:spPr>
      </p:pic>
      <p:pic>
        <p:nvPicPr>
          <p:cNvPr id="17" name="Graphic 16">
            <a:extLst>
              <a:ext uri="{FF2B5EF4-FFF2-40B4-BE49-F238E27FC236}">
                <a16:creationId xmlns:a16="http://schemas.microsoft.com/office/drawing/2014/main" id="{F9095FFF-15CF-9E4C-A9A2-D5B3713B19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6263999" cy="6773267"/>
          </a:xfrm>
          <a:prstGeom prst="rect">
            <a:avLst/>
          </a:prstGeom>
        </p:spPr>
      </p:pic>
      <p:grpSp>
        <p:nvGrpSpPr>
          <p:cNvPr id="41" name="Group 40">
            <a:extLst>
              <a:ext uri="{FF2B5EF4-FFF2-40B4-BE49-F238E27FC236}">
                <a16:creationId xmlns:a16="http://schemas.microsoft.com/office/drawing/2014/main" id="{E3873546-44C9-2047-BB90-6AA823C09D01}"/>
              </a:ext>
            </a:extLst>
          </p:cNvPr>
          <p:cNvGrpSpPr/>
          <p:nvPr userDrawn="1"/>
        </p:nvGrpSpPr>
        <p:grpSpPr>
          <a:xfrm>
            <a:off x="9180000" y="6192000"/>
            <a:ext cx="3060000" cy="683776"/>
            <a:chOff x="9180000" y="6192000"/>
            <a:chExt cx="3060000" cy="683776"/>
          </a:xfrm>
        </p:grpSpPr>
        <p:pic>
          <p:nvPicPr>
            <p:cNvPr id="42" name="Graphic 41">
              <a:extLst>
                <a:ext uri="{FF2B5EF4-FFF2-40B4-BE49-F238E27FC236}">
                  <a16:creationId xmlns:a16="http://schemas.microsoft.com/office/drawing/2014/main" id="{AC04A654-29F2-D148-A940-C3A8C984D9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180000" y="6192000"/>
              <a:ext cx="3060000" cy="680000"/>
            </a:xfrm>
            <a:prstGeom prst="rect">
              <a:avLst/>
            </a:prstGeom>
          </p:spPr>
        </p:pic>
        <p:pic>
          <p:nvPicPr>
            <p:cNvPr id="43" name="Graphic 42">
              <a:extLst>
                <a:ext uri="{FF2B5EF4-FFF2-40B4-BE49-F238E27FC236}">
                  <a16:creationId xmlns:a16="http://schemas.microsoft.com/office/drawing/2014/main" id="{E1CD9472-C976-0F4A-A3A4-1774252D777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BD625AA2-B5BE-354C-B4C7-B62F47AE46B0}"/>
              </a:ext>
            </a:extLst>
          </p:cNvPr>
          <p:cNvSpPr>
            <a:spLocks noGrp="1"/>
          </p:cNvSpPr>
          <p:nvPr userDrawn="1">
            <p:ph type="ctrTitle" hasCustomPrompt="1"/>
          </p:nvPr>
        </p:nvSpPr>
        <p:spPr>
          <a:xfrm>
            <a:off x="838200" y="1122363"/>
            <a:ext cx="560795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userDrawn="1">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userDrawn="1">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7/31/2024</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46" name="Graphic 45">
            <a:extLst>
              <a:ext uri="{FF2B5EF4-FFF2-40B4-BE49-F238E27FC236}">
                <a16:creationId xmlns:a16="http://schemas.microsoft.com/office/drawing/2014/main" id="{B1A4FC15-FD40-2A46-886F-897C28E3C5F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0000" y="237916"/>
            <a:ext cx="2520000" cy="558121"/>
          </a:xfrm>
          <a:prstGeom prst="rect">
            <a:avLst/>
          </a:prstGeom>
        </p:spPr>
      </p:pic>
      <p:sp>
        <p:nvSpPr>
          <p:cNvPr id="7" name="TextBox 6">
            <a:extLst>
              <a:ext uri="{FF2B5EF4-FFF2-40B4-BE49-F238E27FC236}">
                <a16:creationId xmlns:a16="http://schemas.microsoft.com/office/drawing/2014/main" id="{B1EA4872-EE30-8848-9614-9AD4231F1C61}"/>
              </a:ext>
            </a:extLst>
          </p:cNvPr>
          <p:cNvSpPr txBox="1"/>
          <p:nvPr userDrawn="1"/>
        </p:nvSpPr>
        <p:spPr>
          <a:xfrm>
            <a:off x="8182374" y="549060"/>
            <a:ext cx="3400926" cy="1200329"/>
          </a:xfrm>
          <a:prstGeom prst="rect">
            <a:avLst/>
          </a:prstGeom>
          <a:noFill/>
        </p:spPr>
        <p:txBody>
          <a:bodyPr wrap="square" rtlCol="0">
            <a:spAutoFit/>
          </a:bodyPr>
          <a:lstStyle/>
          <a:p>
            <a:pPr algn="ctr"/>
            <a:r>
              <a:rPr lang="en-US"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201826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600105-264F-BD5F-216D-E497F9C40CB0}"/>
              </a:ext>
            </a:extLst>
          </p:cNvPr>
          <p:cNvSpPr/>
          <p:nvPr userDrawn="1"/>
        </p:nvSpPr>
        <p:spPr>
          <a:xfrm>
            <a:off x="0" y="0"/>
            <a:ext cx="12192000"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6EE0C295-AFFD-5748-773D-2522F3F374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3528000" cy="1068577"/>
          </a:xfrm>
          <a:prstGeom prst="rect">
            <a:avLst/>
          </a:prstGeom>
        </p:spPr>
      </p:pic>
      <p:pic>
        <p:nvPicPr>
          <p:cNvPr id="16" name="Graphic 15">
            <a:extLst>
              <a:ext uri="{FF2B5EF4-FFF2-40B4-BE49-F238E27FC236}">
                <a16:creationId xmlns:a16="http://schemas.microsoft.com/office/drawing/2014/main" id="{2EBB0401-5761-90E9-AD8D-FE53704B76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348000" cy="978646"/>
          </a:xfrm>
          <a:prstGeom prst="rect">
            <a:avLst/>
          </a:prstGeom>
        </p:spPr>
      </p:pic>
      <p:pic>
        <p:nvPicPr>
          <p:cNvPr id="18" name="Graphic 17">
            <a:extLst>
              <a:ext uri="{FF2B5EF4-FFF2-40B4-BE49-F238E27FC236}">
                <a16:creationId xmlns:a16="http://schemas.microsoft.com/office/drawing/2014/main" id="{D98B0ECD-98BA-8D9F-1B7D-03CC4DDF32A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0000" y="270000"/>
            <a:ext cx="2113090" cy="468000"/>
          </a:xfrm>
          <a:prstGeom prst="rect">
            <a:avLst/>
          </a:prstGeom>
        </p:spPr>
      </p:pic>
      <p:pic>
        <p:nvPicPr>
          <p:cNvPr id="19" name="Graphic 18">
            <a:extLst>
              <a:ext uri="{FF2B5EF4-FFF2-40B4-BE49-F238E27FC236}">
                <a16:creationId xmlns:a16="http://schemas.microsoft.com/office/drawing/2014/main" id="{157CA874-DF1B-0B60-2FBC-313058337FA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20" name="Graphic 19">
            <a:extLst>
              <a:ext uri="{FF2B5EF4-FFF2-40B4-BE49-F238E27FC236}">
                <a16:creationId xmlns:a16="http://schemas.microsoft.com/office/drawing/2014/main" id="{5FD17803-0C53-523D-7503-59564AF6E50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lvl1pPr>
              <a:defRPr>
                <a:solidFill>
                  <a:schemeClr val="bg1"/>
                </a:solidFill>
              </a:defRPr>
            </a:lvl1pPr>
          </a:lstStyle>
          <a:p>
            <a:fld id="{80A06E1F-515A-E647-80D4-FF2764DD78D2}" type="datetimeFigureOut">
              <a:rPr lang="en-US" smtClean="0"/>
              <a:pPr/>
              <a:t>7/31/2024</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40764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7/31/2024</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9" name="Graphic 18">
            <a:extLst>
              <a:ext uri="{FF2B5EF4-FFF2-40B4-BE49-F238E27FC236}">
                <a16:creationId xmlns:a16="http://schemas.microsoft.com/office/drawing/2014/main" id="{7480BDDA-16AB-1745-B360-BDDA1D38B66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9AFECE57-7528-DD4E-846A-B4E70CE657B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A6684181-6C4D-4042-B2B4-0C382C67254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361834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D Content and picture in background">
    <p:spTree>
      <p:nvGrpSpPr>
        <p:cNvPr id="1" name=""/>
        <p:cNvGrpSpPr/>
        <p:nvPr/>
      </p:nvGrpSpPr>
      <p:grpSpPr>
        <a:xfrm>
          <a:off x="0" y="0"/>
          <a:ext cx="0" cy="0"/>
          <a:chOff x="0" y="0"/>
          <a:chExt cx="0" cy="0"/>
        </a:xfrm>
      </p:grpSpPr>
      <p:pic>
        <p:nvPicPr>
          <p:cNvPr id="14" name="Picture 13" descr="A picture containing person, wall, indoor, young&#10;&#10;Description automatically generated">
            <a:extLst>
              <a:ext uri="{FF2B5EF4-FFF2-40B4-BE49-F238E27FC236}">
                <a16:creationId xmlns:a16="http://schemas.microsoft.com/office/drawing/2014/main" id="{61D73A29-ACA9-854F-9086-43EFB00CE7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8A55DA40-64BD-B340-A8ED-5B199513179A}"/>
              </a:ext>
            </a:extLst>
          </p:cNvPr>
          <p:cNvSpPr txBox="1"/>
          <p:nvPr userDrawn="1"/>
        </p:nvSpPr>
        <p:spPr>
          <a:xfrm>
            <a:off x="8182374" y="549060"/>
            <a:ext cx="3400926" cy="923330"/>
          </a:xfrm>
          <a:prstGeom prst="rect">
            <a:avLst/>
          </a:prstGeom>
          <a:noFill/>
        </p:spPr>
        <p:txBody>
          <a:bodyPr wrap="square" rtlCol="0">
            <a:spAutoFit/>
          </a:bodyPr>
          <a:lstStyle/>
          <a:p>
            <a:pPr algn="ctr"/>
            <a:r>
              <a:rPr lang="en-US" b="1" i="0">
                <a:solidFill>
                  <a:schemeClr val="bg1"/>
                </a:solidFill>
                <a:latin typeface="Arial" panose="020B0604020202020204" pitchFamily="34" charset="0"/>
                <a:cs typeface="Arial" panose="020B0604020202020204" pitchFamily="34" charset="0"/>
              </a:rPr>
              <a:t>GOTO TO SLIDE MASTER TO CHANGE BACKGROUND PICTURE</a:t>
            </a:r>
          </a:p>
        </p:txBody>
      </p:sp>
      <p:grpSp>
        <p:nvGrpSpPr>
          <p:cNvPr id="10" name="Group 9">
            <a:extLst>
              <a:ext uri="{FF2B5EF4-FFF2-40B4-BE49-F238E27FC236}">
                <a16:creationId xmlns:a16="http://schemas.microsoft.com/office/drawing/2014/main" id="{31BA845D-6F34-FC42-910E-710E109578F2}"/>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p>
            <a:fld id="{80A06E1F-515A-E647-80D4-FF2764DD78D2}" type="datetimeFigureOut">
              <a:rPr lang="en-US" smtClean="0"/>
              <a:t>7/31/2024</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9" name="Group 8">
            <a:extLst>
              <a:ext uri="{FF2B5EF4-FFF2-40B4-BE49-F238E27FC236}">
                <a16:creationId xmlns:a16="http://schemas.microsoft.com/office/drawing/2014/main" id="{5738EE89-5836-C643-9A4A-186D9CE5DF33}"/>
              </a:ext>
            </a:extLst>
          </p:cNvPr>
          <p:cNvGrpSpPr/>
          <p:nvPr userDrawn="1"/>
        </p:nvGrpSpPr>
        <p:grpSpPr>
          <a:xfrm>
            <a:off x="-1" y="0"/>
            <a:ext cx="3528000" cy="1068577"/>
            <a:chOff x="-1" y="0"/>
            <a:chExt cx="3528000" cy="1068577"/>
          </a:xfrm>
        </p:grpSpPr>
        <p:pic>
          <p:nvPicPr>
            <p:cNvPr id="17" name="Graphic 16">
              <a:extLst>
                <a:ext uri="{FF2B5EF4-FFF2-40B4-BE49-F238E27FC236}">
                  <a16:creationId xmlns:a16="http://schemas.microsoft.com/office/drawing/2014/main" id="{9C876F5E-A347-7246-BC86-2920804D554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5EF56C32-68BE-9A49-A455-1BCFEC205A3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C1652DC9-4418-8F44-9AC8-75E058B5BC1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63657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A Content Standar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4C9ED4D-4CAD-5E45-86A2-061ED94E088A}"/>
              </a:ext>
            </a:extLst>
          </p:cNvPr>
          <p:cNvGrpSpPr/>
          <p:nvPr userDrawn="1"/>
        </p:nvGrpSpPr>
        <p:grpSpPr>
          <a:xfrm>
            <a:off x="9180000" y="6192000"/>
            <a:ext cx="3060000" cy="683776"/>
            <a:chOff x="9180000" y="6192000"/>
            <a:chExt cx="3060000" cy="683776"/>
          </a:xfrm>
        </p:grpSpPr>
        <p:pic>
          <p:nvPicPr>
            <p:cNvPr id="14" name="Graphic 13">
              <a:extLst>
                <a:ext uri="{FF2B5EF4-FFF2-40B4-BE49-F238E27FC236}">
                  <a16:creationId xmlns:a16="http://schemas.microsoft.com/office/drawing/2014/main" id="{16D849E0-54E2-FD44-8228-62867A0409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DAE15E81-642B-F440-9BA6-848C67F9C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7/31/2024</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grpSp>
        <p:nvGrpSpPr>
          <p:cNvPr id="16" name="Group 15">
            <a:extLst>
              <a:ext uri="{FF2B5EF4-FFF2-40B4-BE49-F238E27FC236}">
                <a16:creationId xmlns:a16="http://schemas.microsoft.com/office/drawing/2014/main" id="{F869C34B-8109-8C45-A824-45A37EABDF04}"/>
              </a:ext>
            </a:extLst>
          </p:cNvPr>
          <p:cNvGrpSpPr/>
          <p:nvPr userDrawn="1"/>
        </p:nvGrpSpPr>
        <p:grpSpPr>
          <a:xfrm rot="10800000">
            <a:off x="0" y="-261678"/>
            <a:ext cx="3060000" cy="683776"/>
            <a:chOff x="9180000" y="6192000"/>
            <a:chExt cx="3060000" cy="683776"/>
          </a:xfrm>
        </p:grpSpPr>
        <p:pic>
          <p:nvPicPr>
            <p:cNvPr id="18" name="Graphic 17">
              <a:extLst>
                <a:ext uri="{FF2B5EF4-FFF2-40B4-BE49-F238E27FC236}">
                  <a16:creationId xmlns:a16="http://schemas.microsoft.com/office/drawing/2014/main" id="{4063B4AC-54B2-9646-A6F6-FA93EF3CE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9" name="Graphic 18">
              <a:extLst>
                <a:ext uri="{FF2B5EF4-FFF2-40B4-BE49-F238E27FC236}">
                  <a16:creationId xmlns:a16="http://schemas.microsoft.com/office/drawing/2014/main" id="{392DF097-9DA1-AC4D-978B-750AFE4145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137041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B Content standard with colour chan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6D849E0-54E2-FD44-8228-62867A0409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DAE15E81-642B-F440-9BA6-848C67F9C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7/31/2024</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2" name="Graphic 11">
            <a:extLst>
              <a:ext uri="{FF2B5EF4-FFF2-40B4-BE49-F238E27FC236}">
                <a16:creationId xmlns:a16="http://schemas.microsoft.com/office/drawing/2014/main" id="{4E37CB51-7C20-7844-A8AF-56256182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3060000" cy="680000"/>
          </a:xfrm>
          <a:prstGeom prst="rect">
            <a:avLst/>
          </a:prstGeom>
        </p:spPr>
      </p:pic>
      <p:pic>
        <p:nvPicPr>
          <p:cNvPr id="13" name="Graphic 12">
            <a:extLst>
              <a:ext uri="{FF2B5EF4-FFF2-40B4-BE49-F238E27FC236}">
                <a16:creationId xmlns:a16="http://schemas.microsoft.com/office/drawing/2014/main" id="{6A7FF583-F210-9448-8D92-79DA80FEA9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36000" y="-261678"/>
            <a:ext cx="2736000" cy="611776"/>
          </a:xfrm>
          <a:prstGeom prst="rect">
            <a:avLst/>
          </a:prstGeom>
        </p:spPr>
      </p:pic>
    </p:spTree>
    <p:extLst>
      <p:ext uri="{BB962C8B-B14F-4D97-AF65-F5344CB8AC3E}">
        <p14:creationId xmlns:p14="http://schemas.microsoft.com/office/powerpoint/2010/main" val="284372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449A-7064-8B4C-89EF-937484A734F5}"/>
              </a:ext>
            </a:extLst>
          </p:cNvPr>
          <p:cNvSpPr>
            <a:spLocks noGrp="1"/>
          </p:cNvSpPr>
          <p:nvPr>
            <p:ph type="title"/>
          </p:nvPr>
        </p:nvSpPr>
        <p:spPr>
          <a:xfrm>
            <a:off x="838200" y="1260000"/>
            <a:ext cx="10515600" cy="6084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98122A-0FC7-2C41-823F-6388FF948908}"/>
              </a:ext>
            </a:extLst>
          </p:cNvPr>
          <p:cNvSpPr>
            <a:spLocks noGrp="1"/>
          </p:cNvSpPr>
          <p:nvPr>
            <p:ph type="body" idx="1"/>
          </p:nvPr>
        </p:nvSpPr>
        <p:spPr>
          <a:xfrm>
            <a:off x="838200" y="1980000"/>
            <a:ext cx="10515600" cy="4351338"/>
          </a:xfrm>
          <a:prstGeom prst="rect">
            <a:avLst/>
          </a:prstGeom>
        </p:spPr>
        <p:txBody>
          <a:bodyPr vert="horz" lIns="72000" tIns="72000" rIns="7200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9BEB48-A766-FE4E-9E18-F507E92E5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0A06E1F-515A-E647-80D4-FF2764DD78D2}" type="datetimeFigureOut">
              <a:rPr lang="en-US" smtClean="0"/>
              <a:pPr/>
              <a:t>7/31/2024</a:t>
            </a:fld>
            <a:endParaRPr lang="en-US"/>
          </a:p>
        </p:txBody>
      </p:sp>
      <p:sp>
        <p:nvSpPr>
          <p:cNvPr id="5" name="Footer Placeholder 4">
            <a:extLst>
              <a:ext uri="{FF2B5EF4-FFF2-40B4-BE49-F238E27FC236}">
                <a16:creationId xmlns:a16="http://schemas.microsoft.com/office/drawing/2014/main" id="{BF69EA05-5427-B744-BEF1-FF72FEED2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022EEBB-62CC-0243-B944-A22AB80E9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7505F6A-5BF9-494C-98BC-D988C2CFFF49}" type="slidenum">
              <a:rPr lang="en-US" smtClean="0"/>
              <a:pPr/>
              <a:t>‹#›</a:t>
            </a:fld>
            <a:endParaRPr lang="en-US"/>
          </a:p>
        </p:txBody>
      </p:sp>
      <p:pic>
        <p:nvPicPr>
          <p:cNvPr id="7" name="Graphic 6">
            <a:extLst>
              <a:ext uri="{FF2B5EF4-FFF2-40B4-BE49-F238E27FC236}">
                <a16:creationId xmlns:a16="http://schemas.microsoft.com/office/drawing/2014/main" id="{045A389C-5036-3F46-AB74-A198C9E40BBE}"/>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00000" y="360000"/>
            <a:ext cx="2699775" cy="608400"/>
          </a:xfrm>
          <a:prstGeom prst="rect">
            <a:avLst/>
          </a:prstGeom>
        </p:spPr>
      </p:pic>
    </p:spTree>
    <p:extLst>
      <p:ext uri="{BB962C8B-B14F-4D97-AF65-F5344CB8AC3E}">
        <p14:creationId xmlns:p14="http://schemas.microsoft.com/office/powerpoint/2010/main" val="3412365454"/>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0" r:id="rId3"/>
    <p:sldLayoutId id="2147483670" r:id="rId4"/>
    <p:sldLayoutId id="2147483672" r:id="rId5"/>
    <p:sldLayoutId id="2147483665" r:id="rId6"/>
    <p:sldLayoutId id="2147483650" r:id="rId7"/>
    <p:sldLayoutId id="2147483668" r:id="rId8"/>
    <p:sldLayoutId id="2147483669" r:id="rId9"/>
    <p:sldLayoutId id="2147483651" r:id="rId10"/>
    <p:sldLayoutId id="2147483652" r:id="rId11"/>
    <p:sldLayoutId id="2147483661" r:id="rId12"/>
    <p:sldLayoutId id="2147483662" r:id="rId13"/>
    <p:sldLayoutId id="2147483663" r:id="rId14"/>
    <p:sldLayoutId id="2147483664" r:id="rId15"/>
    <p:sldLayoutId id="2147483667" r:id="rId16"/>
    <p:sldLayoutId id="2147483666" r:id="rId17"/>
    <p:sldLayoutId id="2147483653" r:id="rId18"/>
    <p:sldLayoutId id="2147483654" r:id="rId19"/>
    <p:sldLayoutId id="2147483655" r:id="rId20"/>
    <p:sldLayoutId id="2147483656" r:id="rId21"/>
    <p:sldLayoutId id="2147483657" r:id="rId22"/>
  </p:sldLayoutIdLst>
  <p:txStyles>
    <p:titleStyle>
      <a:lvl1pPr algn="l" defTabSz="914400" rtl="0" eaLnBrk="1" latinLnBrk="0" hangingPunct="1">
        <a:lnSpc>
          <a:spcPct val="90000"/>
        </a:lnSpc>
        <a:spcBef>
          <a:spcPct val="0"/>
        </a:spcBef>
        <a:buNone/>
        <a:defRPr sz="4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media/65803fe31c0c2a000d18cf40/Working_together_to_safeguard_children_2023_-_statutory_guidanc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hyperlink" Target="https://beta.shropshirelg.net/education-access-servic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assets.publishing.service.gov.uk/media/65df4a76f1cab36b60fc4726/Working_together_to_improve_school_attendance__applies_from_19_August_2024__29.02.2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media/65df4a76f1cab36b60fc4726/Working_together_to_improve_school_attendance__applies_from_19_August_2024__29.02.24.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media/65df4a76f1cab36b60fc4726/Working_together_to_improve_school_attendance__applies_from_19_August_2024__29.02.24.pdf" TargetMode="External"/><Relationship Id="rId2" Type="http://schemas.openxmlformats.org/officeDocument/2006/relationships/hyperlink" Target="https://beta.shropshirelg.net/education-access-servi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3CF4-49FB-6646-B774-D351A179D7ED}"/>
              </a:ext>
            </a:extLst>
          </p:cNvPr>
          <p:cNvSpPr>
            <a:spLocks noGrp="1"/>
          </p:cNvSpPr>
          <p:nvPr>
            <p:ph type="ctrTitle"/>
          </p:nvPr>
        </p:nvSpPr>
        <p:spPr>
          <a:xfrm>
            <a:off x="426590" y="1419603"/>
            <a:ext cx="7853039" cy="2387600"/>
          </a:xfrm>
        </p:spPr>
        <p:txBody>
          <a:bodyPr/>
          <a:lstStyle/>
          <a:p>
            <a:br>
              <a:rPr lang="en-US" sz="4800">
                <a:latin typeface="Arial"/>
                <a:cs typeface="Arial"/>
              </a:rPr>
            </a:br>
            <a:br>
              <a:rPr lang="en-US" sz="4800">
                <a:latin typeface="Arial"/>
                <a:cs typeface="Arial"/>
              </a:rPr>
            </a:br>
            <a:br>
              <a:rPr lang="en-US" sz="4800">
                <a:latin typeface="Arial"/>
                <a:cs typeface="Arial"/>
              </a:rPr>
            </a:br>
            <a:br>
              <a:rPr lang="en-US" sz="4800">
                <a:latin typeface="Arial"/>
                <a:cs typeface="Arial"/>
              </a:rPr>
            </a:br>
            <a:endParaRPr lang="en-US" sz="4800">
              <a:latin typeface="Arial"/>
              <a:cs typeface="Arial"/>
            </a:endParaRPr>
          </a:p>
        </p:txBody>
      </p:sp>
      <p:sp>
        <p:nvSpPr>
          <p:cNvPr id="3" name="TextBox 2">
            <a:extLst>
              <a:ext uri="{FF2B5EF4-FFF2-40B4-BE49-F238E27FC236}">
                <a16:creationId xmlns:a16="http://schemas.microsoft.com/office/drawing/2014/main" id="{EC561DFC-40A6-5BAD-7706-DF13F1B57784}"/>
              </a:ext>
            </a:extLst>
          </p:cNvPr>
          <p:cNvSpPr txBox="1"/>
          <p:nvPr/>
        </p:nvSpPr>
        <p:spPr>
          <a:xfrm>
            <a:off x="426590" y="1712119"/>
            <a:ext cx="8160543" cy="7525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solidFill>
                  <a:schemeClr val="bg1"/>
                </a:solidFill>
                <a:latin typeface="Arial"/>
                <a:ea typeface="Calibri"/>
                <a:cs typeface="Calibri"/>
              </a:rPr>
              <a:t>Educational Neglect</a:t>
            </a:r>
            <a:endParaRPr lang="en-GB" sz="2000" b="1" dirty="0">
              <a:solidFill>
                <a:schemeClr val="bg1"/>
              </a:solidFill>
              <a:latin typeface="Arial"/>
              <a:ea typeface="Calibri"/>
              <a:cs typeface="Calibri"/>
            </a:endParaRPr>
          </a:p>
          <a:p>
            <a:r>
              <a:rPr lang="en-GB" sz="3200" b="1" dirty="0">
                <a:solidFill>
                  <a:schemeClr val="bg1"/>
                </a:solidFill>
                <a:latin typeface="Arial"/>
                <a:ea typeface="Calibri"/>
                <a:cs typeface="Calibri"/>
              </a:rPr>
              <a:t>February 2024</a:t>
            </a: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r>
              <a:rPr lang="en-GB" sz="1200" b="1" dirty="0">
                <a:solidFill>
                  <a:schemeClr val="bg1"/>
                </a:solidFill>
                <a:latin typeface="Arial"/>
                <a:ea typeface="Calibri"/>
                <a:cs typeface="Calibri"/>
              </a:rPr>
              <a:t>Jane Parsons (Education Access and Safeguarding Officer)</a:t>
            </a: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endParaRPr lang="en-GB" sz="3200" b="1" dirty="0">
              <a:solidFill>
                <a:schemeClr val="bg1"/>
              </a:solidFill>
              <a:latin typeface="Arial"/>
              <a:ea typeface="Calibri"/>
              <a:cs typeface="Calibri"/>
            </a:endParaRPr>
          </a:p>
          <a:p>
            <a:endParaRPr lang="en-GB" sz="5400" b="1" dirty="0">
              <a:solidFill>
                <a:schemeClr val="bg1"/>
              </a:solidFill>
              <a:latin typeface="Arial"/>
              <a:ea typeface="Calibri"/>
              <a:cs typeface="Calibri"/>
            </a:endParaRPr>
          </a:p>
        </p:txBody>
      </p:sp>
    </p:spTree>
    <p:extLst>
      <p:ext uri="{BB962C8B-B14F-4D97-AF65-F5344CB8AC3E}">
        <p14:creationId xmlns:p14="http://schemas.microsoft.com/office/powerpoint/2010/main" val="389831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3C33D-0A91-C581-C8A7-5192079F2064}"/>
              </a:ext>
            </a:extLst>
          </p:cNvPr>
          <p:cNvSpPr>
            <a:spLocks noGrp="1"/>
          </p:cNvSpPr>
          <p:nvPr>
            <p:ph type="title"/>
          </p:nvPr>
        </p:nvSpPr>
        <p:spPr>
          <a:xfrm>
            <a:off x="450251" y="348917"/>
            <a:ext cx="5223837" cy="485956"/>
          </a:xfrm>
        </p:spPr>
        <p:txBody>
          <a:bodyPr>
            <a:normAutofit fontScale="90000"/>
          </a:bodyPr>
          <a:lstStyle/>
          <a:p>
            <a:br>
              <a:rPr lang="en-US" sz="3300">
                <a:latin typeface="Arial"/>
                <a:cs typeface="Arial"/>
              </a:rPr>
            </a:br>
            <a:r>
              <a:rPr lang="en-US" sz="2700">
                <a:solidFill>
                  <a:schemeClr val="accent1"/>
                </a:solidFill>
                <a:latin typeface="Arial"/>
                <a:cs typeface="Arial"/>
              </a:rPr>
              <a:t>What is Educational</a:t>
            </a:r>
            <a:r>
              <a:rPr lang="en-US" sz="2700">
                <a:solidFill>
                  <a:srgbClr val="00B0F0"/>
                </a:solidFill>
                <a:latin typeface="Arial"/>
                <a:cs typeface="Arial"/>
              </a:rPr>
              <a:t> </a:t>
            </a:r>
            <a:r>
              <a:rPr lang="en-US" sz="2700">
                <a:solidFill>
                  <a:schemeClr val="accent1"/>
                </a:solidFill>
                <a:latin typeface="Arial"/>
                <a:cs typeface="Arial"/>
              </a:rPr>
              <a:t>Neglect?</a:t>
            </a:r>
            <a:br>
              <a:rPr lang="en-US" sz="3300">
                <a:latin typeface="Arial"/>
                <a:cs typeface="Arial"/>
              </a:rPr>
            </a:br>
            <a:endParaRPr lang="en-US" sz="3300">
              <a:solidFill>
                <a:schemeClr val="tx2"/>
              </a:solidFill>
            </a:endParaRPr>
          </a:p>
        </p:txBody>
      </p:sp>
      <p:sp>
        <p:nvSpPr>
          <p:cNvPr id="3" name="Content Placeholder 2">
            <a:extLst>
              <a:ext uri="{FF2B5EF4-FFF2-40B4-BE49-F238E27FC236}">
                <a16:creationId xmlns:a16="http://schemas.microsoft.com/office/drawing/2014/main" id="{EBCBE851-AAF3-813B-C5DF-30D7C74FAE48}"/>
              </a:ext>
            </a:extLst>
          </p:cNvPr>
          <p:cNvSpPr>
            <a:spLocks noGrp="1"/>
          </p:cNvSpPr>
          <p:nvPr>
            <p:ph idx="1"/>
          </p:nvPr>
        </p:nvSpPr>
        <p:spPr>
          <a:xfrm>
            <a:off x="450252" y="939376"/>
            <a:ext cx="6499187" cy="5371373"/>
          </a:xfrm>
        </p:spPr>
        <p:txBody>
          <a:bodyPr vert="horz" lIns="72000" tIns="72000" rIns="72000" bIns="72000" rtlCol="0" anchor="ctr">
            <a:noAutofit/>
          </a:bodyPr>
          <a:lstStyle/>
          <a:p>
            <a:pPr marL="0" indent="0">
              <a:buNone/>
            </a:pPr>
            <a:r>
              <a:rPr lang="en-GB" sz="1800" dirty="0">
                <a:solidFill>
                  <a:schemeClr val="accent1"/>
                </a:solidFill>
                <a:latin typeface="Calibri"/>
                <a:cs typeface="Arial"/>
              </a:rPr>
              <a:t>    </a:t>
            </a:r>
            <a:r>
              <a:rPr lang="en-GB" sz="2000" dirty="0">
                <a:solidFill>
                  <a:schemeClr val="accent1"/>
                </a:solidFill>
                <a:latin typeface="Arial"/>
                <a:cs typeface="Arial"/>
              </a:rPr>
              <a:t> </a:t>
            </a:r>
            <a:endParaRPr lang="en-GB" sz="2000" b="0" i="0" u="none" strike="noStrike" baseline="0" dirty="0">
              <a:solidFill>
                <a:schemeClr val="accent1"/>
              </a:solidFill>
              <a:latin typeface="Arial"/>
            </a:endParaRPr>
          </a:p>
          <a:p>
            <a:pPr marL="0" indent="0">
              <a:buNone/>
            </a:pPr>
            <a:r>
              <a:rPr lang="en-GB" sz="2000" dirty="0">
                <a:solidFill>
                  <a:schemeClr val="accent1"/>
                </a:solidFill>
                <a:latin typeface="Arial"/>
                <a:cs typeface="Arial"/>
              </a:rPr>
              <a:t>                                                                              </a:t>
            </a:r>
            <a:r>
              <a:rPr lang="en-GB" sz="1800" dirty="0">
                <a:solidFill>
                  <a:schemeClr val="accent1"/>
                </a:solidFill>
                <a:latin typeface="Calibri"/>
                <a:cs typeface="Arial"/>
              </a:rPr>
              <a:t>   </a:t>
            </a:r>
            <a:endParaRPr lang="en-GB" sz="1800" dirty="0">
              <a:solidFill>
                <a:schemeClr val="accent1"/>
              </a:solidFill>
              <a:latin typeface="Calibri" panose="020F0502020204030204" pitchFamily="34" charset="0"/>
            </a:endParaRPr>
          </a:p>
          <a:p>
            <a:pPr marL="0" indent="0">
              <a:buNone/>
            </a:pPr>
            <a:r>
              <a:rPr lang="en-GB" sz="2000" b="0" i="0" u="none" strike="noStrike" baseline="0" dirty="0">
                <a:solidFill>
                  <a:srgbClr val="0070C0"/>
                </a:solidFill>
                <a:latin typeface="Arial"/>
                <a:cs typeface="Calibri"/>
              </a:rPr>
              <a:t>The Department for Education (DfE) has stated, ‘persistent failure to send children to school is a clear sign of neglect’.</a:t>
            </a:r>
            <a:r>
              <a:rPr lang="en-GB" sz="2000" dirty="0">
                <a:solidFill>
                  <a:srgbClr val="0070C0"/>
                </a:solidFill>
                <a:latin typeface="Arial"/>
                <a:cs typeface="Calibri"/>
              </a:rPr>
              <a:t> </a:t>
            </a:r>
          </a:p>
          <a:p>
            <a:pPr marL="0" indent="0">
              <a:buNone/>
            </a:pPr>
            <a:endParaRPr lang="en-GB" sz="2000" dirty="0">
              <a:solidFill>
                <a:srgbClr val="0070C0"/>
              </a:solidFill>
              <a:latin typeface="Arial"/>
              <a:cs typeface="Calibri" panose="020F0502020204030204" pitchFamily="34" charset="0"/>
            </a:endParaRPr>
          </a:p>
          <a:p>
            <a:pPr marL="0" indent="0">
              <a:buNone/>
            </a:pPr>
            <a:r>
              <a:rPr lang="en-GB" sz="2000" b="0" i="0" u="none" strike="noStrike" baseline="0" dirty="0">
                <a:solidFill>
                  <a:srgbClr val="0070C0"/>
                </a:solidFill>
                <a:latin typeface="Arial"/>
                <a:cs typeface="Calibri"/>
              </a:rPr>
              <a:t>The NSPCC has cited, ‘failure to ensure regular school attendance which prevents the child reaching their full potential academically’ as one of their six forms of neglect</a:t>
            </a:r>
            <a:r>
              <a:rPr lang="en-GB" sz="2000" b="0" i="0" u="none" strike="noStrike" baseline="0" dirty="0">
                <a:latin typeface="Arial"/>
                <a:cs typeface="Calibri"/>
              </a:rPr>
              <a:t>.</a:t>
            </a:r>
            <a:r>
              <a:rPr lang="en-GB" sz="2000" dirty="0">
                <a:latin typeface="Arial"/>
                <a:cs typeface="Calibri"/>
              </a:rPr>
              <a:t> </a:t>
            </a:r>
            <a:endParaRPr lang="en-GB" sz="2000" b="0" i="0" u="none" strike="noStrike" baseline="0" dirty="0">
              <a:latin typeface="Arial"/>
              <a:cs typeface="Calibri" panose="020F0502020204030204" pitchFamily="34" charset="0"/>
            </a:endParaRPr>
          </a:p>
          <a:p>
            <a:pPr marL="0" indent="0">
              <a:buNone/>
            </a:pPr>
            <a:endParaRPr lang="en-GB" sz="2000" b="0" i="0" u="none" strike="noStrike" baseline="0" dirty="0">
              <a:latin typeface="Arial"/>
              <a:cs typeface="Calibri" panose="020F0502020204030204" pitchFamily="34" charset="0"/>
            </a:endParaRPr>
          </a:p>
          <a:p>
            <a:pPr marL="0" indent="0">
              <a:buNone/>
            </a:pPr>
            <a:r>
              <a:rPr lang="en-GB" sz="2000" dirty="0">
                <a:solidFill>
                  <a:schemeClr val="accent1"/>
                </a:solidFill>
                <a:latin typeface="Arial"/>
                <a:cs typeface="Calibri"/>
                <a:hlinkClick r:id="rId3">
                  <a:extLst>
                    <a:ext uri="{A12FA001-AC4F-418D-AE19-62706E023703}">
                      <ahyp:hlinkClr xmlns:ahyp="http://schemas.microsoft.com/office/drawing/2018/hyperlinkcolor" val="tx"/>
                    </a:ext>
                  </a:extLst>
                </a:hlinkClick>
              </a:rPr>
              <a:t>“Working together to safeguard children</a:t>
            </a:r>
            <a:r>
              <a:rPr lang="en-GB" sz="2000" dirty="0">
                <a:solidFill>
                  <a:schemeClr val="accent1"/>
                </a:solidFill>
                <a:latin typeface="Arial"/>
                <a:cs typeface="Calibri"/>
              </a:rPr>
              <a:t>”</a:t>
            </a:r>
            <a:r>
              <a:rPr lang="en-GB" sz="2000" b="0" i="0" u="none" strike="noStrike" baseline="0" dirty="0">
                <a:solidFill>
                  <a:schemeClr val="accent1"/>
                </a:solidFill>
                <a:latin typeface="Arial"/>
                <a:cs typeface="Calibri"/>
              </a:rPr>
              <a:t> </a:t>
            </a:r>
            <a:r>
              <a:rPr lang="en-GB" sz="2000" b="0" i="0" u="none" strike="noStrike" baseline="0" dirty="0">
                <a:solidFill>
                  <a:srgbClr val="0070C0"/>
                </a:solidFill>
                <a:latin typeface="Arial"/>
                <a:cs typeface="Calibri"/>
              </a:rPr>
              <a:t>provides a neglect description, “</a:t>
            </a:r>
            <a:r>
              <a:rPr lang="en-GB" sz="2000" dirty="0">
                <a:solidFill>
                  <a:srgbClr val="0070C0"/>
                </a:solidFill>
                <a:latin typeface="Arial"/>
                <a:cs typeface="Calibri"/>
              </a:rPr>
              <a:t>The persistent failure to meet a child’s basic physical and/or psychological needs, likely to result in the serious impairment of the child’s health or development” (neglect may involve a parent or carer failing to provide suitable education).</a:t>
            </a:r>
          </a:p>
          <a:p>
            <a:pPr marL="0" indent="0">
              <a:buNone/>
            </a:pPr>
            <a:endParaRPr lang="en-GB" sz="2000" dirty="0">
              <a:solidFill>
                <a:srgbClr val="0070C0"/>
              </a:solidFill>
              <a:latin typeface="Arial"/>
              <a:cs typeface="Calibri" panose="020F0502020204030204" pitchFamily="34" charset="0"/>
            </a:endParaRPr>
          </a:p>
          <a:p>
            <a:pPr marL="0" indent="0">
              <a:buNone/>
            </a:pPr>
            <a:r>
              <a:rPr lang="en-GB" sz="2000" b="1" dirty="0">
                <a:latin typeface="Calibri"/>
                <a:cs typeface="Calibri"/>
              </a:rPr>
              <a:t>For local attendance information, please see </a:t>
            </a:r>
            <a:r>
              <a:rPr lang="en-GB" sz="2000" dirty="0">
                <a:solidFill>
                  <a:schemeClr val="accent1"/>
                </a:solidFill>
                <a:latin typeface="Calibri"/>
                <a:cs typeface="Calibri"/>
                <a:hlinkClick r:id="rId4">
                  <a:extLst>
                    <a:ext uri="{A12FA001-AC4F-418D-AE19-62706E023703}">
                      <ahyp:hlinkClr xmlns:ahyp="http://schemas.microsoft.com/office/drawing/2018/hyperlinkcolor" val="tx"/>
                    </a:ext>
                  </a:extLst>
                </a:hlinkClick>
              </a:rPr>
              <a:t>Education Access Service</a:t>
            </a:r>
            <a:endParaRPr lang="en-GB" sz="2000" dirty="0">
              <a:solidFill>
                <a:schemeClr val="accent1"/>
              </a:solidFill>
              <a:latin typeface="Calibri"/>
              <a:cs typeface="Calibri"/>
            </a:endParaRPr>
          </a:p>
          <a:p>
            <a:pPr marL="0" indent="0">
              <a:buNone/>
            </a:pPr>
            <a:endParaRPr lang="en-US" sz="1200" dirty="0">
              <a:solidFill>
                <a:srgbClr val="0070C0"/>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s">
            <a:extLst>
              <a:ext uri="{FF2B5EF4-FFF2-40B4-BE49-F238E27FC236}">
                <a16:creationId xmlns:a16="http://schemas.microsoft.com/office/drawing/2014/main" id="{4783E4AA-6B00-9CEC-A98B-02961C1936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35843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DF0E-F3DD-D84F-F5C5-3E19843B346F}"/>
              </a:ext>
            </a:extLst>
          </p:cNvPr>
          <p:cNvSpPr>
            <a:spLocks noGrp="1"/>
          </p:cNvSpPr>
          <p:nvPr>
            <p:ph type="title"/>
          </p:nvPr>
        </p:nvSpPr>
        <p:spPr>
          <a:xfrm>
            <a:off x="715433" y="1302203"/>
            <a:ext cx="10515600" cy="608400"/>
          </a:xfrm>
        </p:spPr>
        <p:txBody>
          <a:bodyPr/>
          <a:lstStyle/>
          <a:p>
            <a:r>
              <a:rPr lang="en-GB" sz="2000" dirty="0">
                <a:solidFill>
                  <a:schemeClr val="accent1"/>
                </a:solidFill>
                <a:latin typeface="Arial"/>
                <a:cs typeface="Arial"/>
              </a:rPr>
              <a:t>Why is it important to highlight Educational Neglect?</a:t>
            </a:r>
          </a:p>
        </p:txBody>
      </p:sp>
      <p:sp>
        <p:nvSpPr>
          <p:cNvPr id="3" name="Content Placeholder 2">
            <a:extLst>
              <a:ext uri="{FF2B5EF4-FFF2-40B4-BE49-F238E27FC236}">
                <a16:creationId xmlns:a16="http://schemas.microsoft.com/office/drawing/2014/main" id="{7A8CC4E7-AC33-11C1-C712-6EF472B0C811}"/>
              </a:ext>
            </a:extLst>
          </p:cNvPr>
          <p:cNvSpPr>
            <a:spLocks noGrp="1"/>
          </p:cNvSpPr>
          <p:nvPr>
            <p:ph idx="1"/>
          </p:nvPr>
        </p:nvSpPr>
        <p:spPr>
          <a:xfrm>
            <a:off x="592667" y="1752600"/>
            <a:ext cx="10761133" cy="4578738"/>
          </a:xfrm>
        </p:spPr>
        <p:txBody>
          <a:bodyPr vert="horz" lIns="72000" tIns="72000" rIns="72000" bIns="72000" rtlCol="0" anchor="t">
            <a:noAutofit/>
          </a:bodyPr>
          <a:lstStyle/>
          <a:p>
            <a:r>
              <a:rPr lang="en-GB" sz="2000" b="0" i="0" u="none" strike="noStrike" baseline="0" dirty="0">
                <a:latin typeface="Arial"/>
                <a:cs typeface="Arial"/>
              </a:rPr>
              <a:t>Educational neglect, persistent and severe absence are recurring themes in Safeguarding Practice Reviews. In contrast, regular school attendance is a protective factor for the most vulnerable children and young people, providing opportunities for support whilst giving them the best possible start in life.</a:t>
            </a:r>
          </a:p>
          <a:p>
            <a:endParaRPr lang="en-GB" sz="2000" b="0" i="0" u="none" strike="noStrike" baseline="0" dirty="0">
              <a:latin typeface="Arial"/>
              <a:cs typeface="Arial"/>
            </a:endParaRPr>
          </a:p>
          <a:p>
            <a:pPr rtl="0"/>
            <a:r>
              <a:rPr lang="en-GB" sz="2000" b="0" i="0" u="none" strike="noStrike" baseline="0" dirty="0">
                <a:latin typeface="Arial"/>
                <a:cs typeface="Arial"/>
              </a:rPr>
              <a:t>In accepting that “school attendance is everyone’s business”  </a:t>
            </a:r>
            <a:r>
              <a:rPr lang="en-GB" sz="2000" b="0" i="0" u="none" strike="noStrike" baseline="0" dirty="0">
                <a:solidFill>
                  <a:srgbClr val="000000"/>
                </a:solidFill>
                <a:latin typeface="Arial"/>
                <a:cs typeface="Arial"/>
              </a:rPr>
              <a:t>the intention is, not to increase social care referrals, but to agree a pathway that creates a shared responsibility for responding to “educational neglect”. See </a:t>
            </a:r>
            <a:r>
              <a:rPr lang="en-GB" sz="2000" dirty="0">
                <a:effectLst/>
                <a:hlinkClick r:id="rId2" tooltip="https://assets.publishing.service.gov.uk/media/65df4a76f1cab36b60fc4726/working_together_to_improve_school_attendance__applies_from_19_august_2024__29.02.24.pdf"/>
              </a:rPr>
              <a:t>Working together to improve school attendance (applies from 19 August 2024) (publishing.service.gov.uk)</a:t>
            </a:r>
            <a:endParaRPr lang="en-GB" sz="2000" dirty="0">
              <a:effectLst/>
            </a:endParaRPr>
          </a:p>
          <a:p>
            <a:pPr rtl="0"/>
            <a:endParaRPr lang="en-GB" sz="2000" dirty="0">
              <a:effectLst/>
            </a:endParaRPr>
          </a:p>
          <a:p>
            <a:r>
              <a:rPr lang="en-GB" sz="2000" b="0" i="0" u="none" strike="noStrike" baseline="0" dirty="0">
                <a:solidFill>
                  <a:srgbClr val="000000"/>
                </a:solidFill>
                <a:latin typeface="Arial"/>
                <a:cs typeface="Arial"/>
              </a:rPr>
              <a:t>Professor </a:t>
            </a:r>
            <a:r>
              <a:rPr lang="en-GB" sz="2000" dirty="0">
                <a:solidFill>
                  <a:srgbClr val="000000"/>
                </a:solidFill>
                <a:latin typeface="Arial"/>
                <a:cs typeface="Arial"/>
              </a:rPr>
              <a:t>J</a:t>
            </a:r>
            <a:r>
              <a:rPr lang="en-GB" sz="2000" b="0" i="0" u="none" strike="noStrike" baseline="0" dirty="0">
                <a:solidFill>
                  <a:srgbClr val="000000"/>
                </a:solidFill>
                <a:latin typeface="Arial"/>
                <a:cs typeface="Arial"/>
              </a:rPr>
              <a:t>an </a:t>
            </a:r>
            <a:r>
              <a:rPr lang="en-GB" sz="2000" b="0" i="0" u="none" strike="noStrike" baseline="0" dirty="0" err="1">
                <a:solidFill>
                  <a:srgbClr val="000000"/>
                </a:solidFill>
                <a:latin typeface="Arial"/>
                <a:cs typeface="Arial"/>
              </a:rPr>
              <a:t>Horwarth</a:t>
            </a:r>
            <a:r>
              <a:rPr lang="en-GB" sz="2000" b="0" i="0" u="none" strike="noStrike" baseline="0" dirty="0">
                <a:solidFill>
                  <a:srgbClr val="000000"/>
                </a:solidFill>
                <a:latin typeface="Arial"/>
                <a:cs typeface="Arial"/>
              </a:rPr>
              <a:t>, describes </a:t>
            </a:r>
            <a:r>
              <a:rPr lang="en-GB" sz="2000" b="0" i="1" u="none" strike="noStrike" baseline="0" dirty="0">
                <a:solidFill>
                  <a:srgbClr val="000000"/>
                </a:solidFill>
                <a:latin typeface="Arial"/>
                <a:cs typeface="Arial"/>
              </a:rPr>
              <a:t>"educational neglect as involving a carer failing to provide a stimulating environment, show an interest in the child’s education (</a:t>
            </a:r>
            <a:r>
              <a:rPr lang="en-GB" sz="2000" b="1" i="1" u="none" strike="noStrike" baseline="0" dirty="0">
                <a:solidFill>
                  <a:srgbClr val="000000"/>
                </a:solidFill>
                <a:latin typeface="Arial"/>
                <a:cs typeface="Arial"/>
              </a:rPr>
              <a:t>at school or otherwise)</a:t>
            </a:r>
            <a:r>
              <a:rPr lang="en-GB" sz="2000" b="0" i="1" u="none" strike="noStrike" baseline="0" dirty="0">
                <a:solidFill>
                  <a:srgbClr val="000000"/>
                </a:solidFill>
                <a:latin typeface="Arial"/>
                <a:cs typeface="Arial"/>
              </a:rPr>
              <a:t>, support their learning, or respond to any special needs, as well as failing to comply with state requirements regarding education and attendance".</a:t>
            </a:r>
            <a:r>
              <a:rPr lang="en-GB" sz="2000" i="1" dirty="0">
                <a:solidFill>
                  <a:srgbClr val="000000"/>
                </a:solidFill>
                <a:latin typeface="Calibri"/>
                <a:cs typeface="Arial"/>
              </a:rPr>
              <a:t> </a:t>
            </a:r>
            <a:endParaRPr lang="en-GB" sz="2000" dirty="0"/>
          </a:p>
        </p:txBody>
      </p:sp>
    </p:spTree>
    <p:extLst>
      <p:ext uri="{BB962C8B-B14F-4D97-AF65-F5344CB8AC3E}">
        <p14:creationId xmlns:p14="http://schemas.microsoft.com/office/powerpoint/2010/main" val="255650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2C29-6F43-D94B-0FBB-09E5E8D0BCB8}"/>
              </a:ext>
            </a:extLst>
          </p:cNvPr>
          <p:cNvSpPr>
            <a:spLocks noGrp="1"/>
          </p:cNvSpPr>
          <p:nvPr>
            <p:ph type="title"/>
          </p:nvPr>
        </p:nvSpPr>
        <p:spPr/>
        <p:txBody>
          <a:bodyPr/>
          <a:lstStyle/>
          <a:p>
            <a:r>
              <a:rPr lang="en-GB" sz="2000">
                <a:solidFill>
                  <a:schemeClr val="accent1"/>
                </a:solidFill>
                <a:latin typeface="Arial"/>
                <a:cs typeface="Arial"/>
              </a:rPr>
              <a:t>What the data tells us</a:t>
            </a:r>
          </a:p>
        </p:txBody>
      </p:sp>
      <p:sp>
        <p:nvSpPr>
          <p:cNvPr id="3" name="Content Placeholder 2">
            <a:extLst>
              <a:ext uri="{FF2B5EF4-FFF2-40B4-BE49-F238E27FC236}">
                <a16:creationId xmlns:a16="http://schemas.microsoft.com/office/drawing/2014/main" id="{07A09D0D-554D-883E-5CAE-267941823A52}"/>
              </a:ext>
            </a:extLst>
          </p:cNvPr>
          <p:cNvSpPr>
            <a:spLocks noGrp="1"/>
          </p:cNvSpPr>
          <p:nvPr>
            <p:ph idx="1"/>
          </p:nvPr>
        </p:nvSpPr>
        <p:spPr>
          <a:xfrm>
            <a:off x="924463" y="1954664"/>
            <a:ext cx="10328695" cy="4394470"/>
          </a:xfrm>
        </p:spPr>
        <p:txBody>
          <a:bodyPr vert="horz" lIns="72000" tIns="72000" rIns="72000" bIns="72000" rtlCol="0" anchor="t">
            <a:noAutofit/>
          </a:bodyPr>
          <a:lstStyle/>
          <a:p>
            <a:pPr marL="0" indent="0">
              <a:buNone/>
            </a:pPr>
            <a:r>
              <a:rPr lang="en-GB" sz="2000" b="0" i="0" u="none" strike="noStrike" baseline="0" dirty="0">
                <a:latin typeface="Arial"/>
                <a:cs typeface="Calibri"/>
              </a:rPr>
              <a:t>There is a demonstratable link between absence and attainment at the end of KS2 and KS4.</a:t>
            </a:r>
            <a:r>
              <a:rPr lang="en-GB" sz="2000" dirty="0">
                <a:latin typeface="Arial"/>
                <a:cs typeface="Calibri"/>
              </a:rPr>
              <a:t> </a:t>
            </a:r>
            <a:endParaRPr lang="en-GB" sz="2000" b="0" i="0" u="none" strike="noStrike" baseline="0" dirty="0">
              <a:latin typeface="Arial"/>
              <a:cs typeface="Calibri" panose="020F0502020204030204" pitchFamily="34" charset="0"/>
            </a:endParaRPr>
          </a:p>
          <a:p>
            <a:pPr marL="0" indent="0">
              <a:buNone/>
            </a:pPr>
            <a:r>
              <a:rPr lang="en-GB" sz="2000" i="1" dirty="0">
                <a:latin typeface="Arial"/>
                <a:cs typeface="Calibri"/>
              </a:rPr>
              <a:t>On average, pupils with higher absence over key stage 4 (year ten to year eleven) had lower GCSE attainment in 2019. This is the most recent DfE data on the link between absence and attainment. Pupils who did not achieve grades 9-4 in English and maths GCSEs in 2019 had an absence rate of 8.8%, compared with 5.2% among pupils who achieved grade 4 in both subjects, and 3.7% among pupils who achieved grade 5 or above. Pupils who were persistently or severely absent (who missed more than 10% and 50% respectively of possible school sessions) had lower average attainment. 35.6% of persistently absent pupils, and just 11.3% of severely absent pupils achieved grades 9-4 in English and maths (compared to 67.6% of all pupils)</a:t>
            </a:r>
          </a:p>
          <a:p>
            <a:pPr marL="0" indent="0">
              <a:buNone/>
            </a:pPr>
            <a:r>
              <a:rPr lang="en-GB" sz="2000" b="0" i="0" u="none" strike="noStrike" baseline="0" dirty="0">
                <a:latin typeface="Arial"/>
                <a:cs typeface="Calibri"/>
              </a:rPr>
              <a:t>Research shows associations between regular absence from school and extra-familial harms. This includes crime (90% of young offenders had been persistently absent)</a:t>
            </a:r>
            <a:r>
              <a:rPr lang="en-GB" sz="2000" dirty="0">
                <a:latin typeface="Arial"/>
                <a:cs typeface="Calibri"/>
              </a:rPr>
              <a:t> </a:t>
            </a:r>
            <a:r>
              <a:rPr lang="en-GB" sz="2000" b="0" i="0" u="none" strike="noStrike" baseline="0" dirty="0">
                <a:latin typeface="Arial"/>
                <a:cs typeface="Calibri"/>
              </a:rPr>
              <a:t>and serious violence (83% of knife possession offenders had been persistently absent in at least 1 of the 5 years of study</a:t>
            </a:r>
            <a:r>
              <a:rPr lang="en-GB" sz="2000" dirty="0">
                <a:latin typeface="Arial"/>
                <a:cs typeface="Calibri"/>
              </a:rPr>
              <a:t>). </a:t>
            </a:r>
            <a:endParaRPr lang="en-GB" sz="2000" dirty="0">
              <a:solidFill>
                <a:srgbClr val="FF0000"/>
              </a:solidFill>
              <a:latin typeface="Arial"/>
              <a:cs typeface="Calibri" panose="020F0502020204030204" pitchFamily="34" charset="0"/>
            </a:endParaRPr>
          </a:p>
        </p:txBody>
      </p:sp>
    </p:spTree>
    <p:extLst>
      <p:ext uri="{BB962C8B-B14F-4D97-AF65-F5344CB8AC3E}">
        <p14:creationId xmlns:p14="http://schemas.microsoft.com/office/powerpoint/2010/main" val="47160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1" name="Rectangle 7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08962-8D73-7134-4518-1167438B8396}"/>
              </a:ext>
            </a:extLst>
          </p:cNvPr>
          <p:cNvSpPr>
            <a:spLocks noGrp="1"/>
          </p:cNvSpPr>
          <p:nvPr>
            <p:ph type="title"/>
          </p:nvPr>
        </p:nvSpPr>
        <p:spPr>
          <a:xfrm>
            <a:off x="761803" y="350196"/>
            <a:ext cx="4646904" cy="1581388"/>
          </a:xfrm>
        </p:spPr>
        <p:txBody>
          <a:bodyPr anchor="ctr">
            <a:normAutofit/>
          </a:bodyPr>
          <a:lstStyle/>
          <a:p>
            <a:r>
              <a:rPr lang="en-GB" sz="2400">
                <a:solidFill>
                  <a:schemeClr val="accent1"/>
                </a:solidFill>
                <a:latin typeface="Arial"/>
                <a:cs typeface="Arial"/>
              </a:rPr>
              <a:t>Chronic/Severe absence (including “not in education”)</a:t>
            </a:r>
          </a:p>
        </p:txBody>
      </p:sp>
      <p:sp>
        <p:nvSpPr>
          <p:cNvPr id="3" name="Content Placeholder 2">
            <a:extLst>
              <a:ext uri="{FF2B5EF4-FFF2-40B4-BE49-F238E27FC236}">
                <a16:creationId xmlns:a16="http://schemas.microsoft.com/office/drawing/2014/main" id="{4F316E6F-76E1-4512-8419-3D99640BE606}"/>
              </a:ext>
            </a:extLst>
          </p:cNvPr>
          <p:cNvSpPr>
            <a:spLocks noGrp="1"/>
          </p:cNvSpPr>
          <p:nvPr>
            <p:ph idx="1"/>
          </p:nvPr>
        </p:nvSpPr>
        <p:spPr>
          <a:xfrm>
            <a:off x="647114" y="2869810"/>
            <a:ext cx="4761593" cy="3137096"/>
          </a:xfrm>
        </p:spPr>
        <p:txBody>
          <a:bodyPr vert="horz" lIns="72000" tIns="72000" rIns="72000" bIns="72000" rtlCol="0" anchor="ctr">
            <a:noAutofit/>
          </a:bodyPr>
          <a:lstStyle/>
          <a:p>
            <a:pPr marL="0" indent="0">
              <a:buNone/>
            </a:pPr>
            <a:endParaRPr lang="en-GB" sz="1700" dirty="0">
              <a:latin typeface="Calibri" panose="020F0502020204030204" pitchFamily="34" charset="0"/>
            </a:endParaRPr>
          </a:p>
          <a:p>
            <a:pPr marL="0" indent="0">
              <a:buNone/>
            </a:pPr>
            <a:endParaRPr lang="en-GB" sz="1800" b="0" i="0" u="none" strike="noStrike" baseline="0" dirty="0">
              <a:latin typeface="Arial"/>
            </a:endParaRPr>
          </a:p>
          <a:p>
            <a:pPr rtl="0"/>
            <a:r>
              <a:rPr lang="en-GB" sz="1800" dirty="0">
                <a:effectLst/>
                <a:hlinkClick r:id="rId3" tooltip="https://assets.publishing.service.gov.uk/media/65df4a76f1cab36b60fc4726/working_together_to_improve_school_attendance__applies_from_19_august_2024__29.02.24.pdf"/>
              </a:rPr>
              <a:t>Working together to improve school attendance (applies from 19 August 2024) (publishing.service.gov.uk)</a:t>
            </a:r>
            <a:r>
              <a:rPr lang="en-GB" sz="1800" b="0" i="0" u="none" strike="noStrike" baseline="0" dirty="0">
                <a:latin typeface="Arial"/>
                <a:cs typeface="Arial"/>
              </a:rPr>
              <a:t>requires us to review our shared thresholds and definitions of persistent (90% or less) and severe (50% or less) absence from school.</a:t>
            </a:r>
            <a:r>
              <a:rPr lang="en-GB" sz="1800" dirty="0">
                <a:latin typeface="Arial"/>
                <a:cs typeface="Arial"/>
              </a:rPr>
              <a:t> </a:t>
            </a:r>
            <a:endParaRPr lang="en-GB" sz="1800" b="0" i="0" u="none" strike="noStrike" baseline="0" dirty="0">
              <a:latin typeface="Arial"/>
            </a:endParaRPr>
          </a:p>
          <a:p>
            <a:r>
              <a:rPr lang="en-GB" sz="1800" dirty="0">
                <a:latin typeface="Arial"/>
                <a:cs typeface="Arial"/>
              </a:rPr>
              <a:t>The Education Access Service </a:t>
            </a:r>
            <a:r>
              <a:rPr lang="en-GB" sz="1800" b="0" i="0" u="none" strike="noStrike" baseline="0" dirty="0">
                <a:latin typeface="Arial"/>
                <a:cs typeface="Arial"/>
              </a:rPr>
              <a:t>has agreed that</a:t>
            </a:r>
            <a:r>
              <a:rPr lang="en-GB" sz="1800" dirty="0">
                <a:latin typeface="Arial"/>
                <a:cs typeface="Arial"/>
              </a:rPr>
              <a:t> an indicator of</a:t>
            </a:r>
            <a:r>
              <a:rPr lang="en-GB" sz="1800" b="0" i="0" u="none" strike="noStrike" baseline="0" dirty="0">
                <a:latin typeface="Arial"/>
                <a:cs typeface="Arial"/>
              </a:rPr>
              <a:t> Educational Neglect</a:t>
            </a:r>
            <a:r>
              <a:rPr lang="en-GB" sz="1800" dirty="0">
                <a:latin typeface="Arial"/>
                <a:cs typeface="Arial"/>
              </a:rPr>
              <a:t> is</a:t>
            </a:r>
            <a:r>
              <a:rPr lang="en-GB" sz="1800" b="0" i="0" u="none" strike="noStrike" baseline="0" dirty="0">
                <a:latin typeface="Arial"/>
                <a:cs typeface="Arial"/>
              </a:rPr>
              <a:t> </a:t>
            </a:r>
            <a:r>
              <a:rPr lang="en-GB" sz="1800" dirty="0">
                <a:latin typeface="Arial"/>
                <a:cs typeface="Arial"/>
              </a:rPr>
              <a:t>where</a:t>
            </a:r>
            <a:r>
              <a:rPr lang="en-GB" sz="1800" b="0" i="0" u="none" strike="noStrike" baseline="0" dirty="0">
                <a:latin typeface="Arial"/>
                <a:cs typeface="Arial"/>
              </a:rPr>
              <a:t> a child </a:t>
            </a:r>
            <a:r>
              <a:rPr lang="en-GB" sz="1800" dirty="0">
                <a:latin typeface="Arial"/>
                <a:cs typeface="Arial"/>
              </a:rPr>
              <a:t>has less</a:t>
            </a:r>
            <a:r>
              <a:rPr lang="en-GB" sz="1800" b="0" i="0" u="none" strike="noStrike" baseline="0" dirty="0">
                <a:latin typeface="Arial"/>
                <a:cs typeface="Arial"/>
              </a:rPr>
              <a:t> than 75% attendance over 3 </a:t>
            </a:r>
            <a:r>
              <a:rPr lang="en-GB" sz="1800" dirty="0">
                <a:latin typeface="Arial"/>
                <a:cs typeface="Arial"/>
              </a:rPr>
              <a:t>terms and this </a:t>
            </a:r>
            <a:r>
              <a:rPr lang="en-GB" sz="1800" b="0" i="0" u="none" strike="noStrike" baseline="0" dirty="0">
                <a:latin typeface="Arial"/>
                <a:cs typeface="Arial"/>
              </a:rPr>
              <a:t>significantly impacts their welfare and/or educational outcomes</a:t>
            </a:r>
            <a:r>
              <a:rPr lang="en-GB" sz="1800" dirty="0">
                <a:latin typeface="Arial"/>
                <a:cs typeface="Arial"/>
              </a:rPr>
              <a:t> </a:t>
            </a:r>
            <a:r>
              <a:rPr lang="en-GB" sz="1800" b="0" i="0" u="none" strike="noStrike" baseline="0" dirty="0">
                <a:latin typeface="Arial"/>
                <a:cs typeface="Arial"/>
              </a:rPr>
              <a:t> </a:t>
            </a:r>
            <a:r>
              <a:rPr lang="en-GB" sz="1800" dirty="0">
                <a:latin typeface="Arial"/>
                <a:cs typeface="Arial"/>
              </a:rPr>
              <a:t>and is</a:t>
            </a:r>
            <a:r>
              <a:rPr lang="en-GB" sz="1800" b="0" i="0" u="none" strike="noStrike" baseline="0" dirty="0">
                <a:latin typeface="Arial"/>
                <a:cs typeface="Arial"/>
              </a:rPr>
              <a:t> likely to result in the </a:t>
            </a:r>
            <a:r>
              <a:rPr lang="en-GB" sz="1800" b="1" i="0" u="none" strike="noStrike" baseline="0" dirty="0">
                <a:latin typeface="Arial"/>
                <a:cs typeface="Arial"/>
              </a:rPr>
              <a:t>serious impairment </a:t>
            </a:r>
            <a:r>
              <a:rPr lang="en-GB" sz="1800" b="0" i="0" u="none" strike="noStrike" baseline="0" dirty="0">
                <a:latin typeface="Arial"/>
                <a:cs typeface="Arial"/>
              </a:rPr>
              <a:t>of the child’s health; well-being, development and/or life chances.</a:t>
            </a:r>
            <a:r>
              <a:rPr lang="en-GB" sz="1800" dirty="0">
                <a:latin typeface="Arial"/>
                <a:cs typeface="Arial"/>
              </a:rPr>
              <a:t> </a:t>
            </a:r>
            <a:endParaRPr lang="en-GB" sz="1800" dirty="0">
              <a:latin typeface="Arial"/>
            </a:endParaRPr>
          </a:p>
          <a:p>
            <a:endParaRPr lang="en-GB" sz="2000" dirty="0">
              <a:latin typeface="Arial"/>
            </a:endParaRPr>
          </a:p>
          <a:p>
            <a:pPr marL="0" indent="0">
              <a:buNone/>
            </a:pPr>
            <a:endParaRPr lang="en-GB" sz="1700" dirty="0">
              <a:latin typeface="Arial"/>
              <a:cs typeface="Arial"/>
            </a:endParaRPr>
          </a:p>
        </p:txBody>
      </p:sp>
      <p:pic>
        <p:nvPicPr>
          <p:cNvPr id="5" name="Picture 4" descr="Studious high school students">
            <a:extLst>
              <a:ext uri="{FF2B5EF4-FFF2-40B4-BE49-F238E27FC236}">
                <a16:creationId xmlns:a16="http://schemas.microsoft.com/office/drawing/2014/main" id="{BD0B4250-2996-694B-BA38-0FD6617D8B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146" r="12023" b="1"/>
          <a:stretch/>
        </p:blipFill>
        <p:spPr>
          <a:xfrm>
            <a:off x="6297930" y="0"/>
            <a:ext cx="5972638" cy="6857990"/>
          </a:xfrm>
          <a:prstGeom prst="rect">
            <a:avLst/>
          </a:prstGeom>
        </p:spPr>
      </p:pic>
    </p:spTree>
    <p:extLst>
      <p:ext uri="{BB962C8B-B14F-4D97-AF65-F5344CB8AC3E}">
        <p14:creationId xmlns:p14="http://schemas.microsoft.com/office/powerpoint/2010/main" val="232115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131A-B14D-CE46-CC73-0B3F981F1778}"/>
              </a:ext>
            </a:extLst>
          </p:cNvPr>
          <p:cNvSpPr>
            <a:spLocks noGrp="1"/>
          </p:cNvSpPr>
          <p:nvPr>
            <p:ph type="title"/>
          </p:nvPr>
        </p:nvSpPr>
        <p:spPr>
          <a:xfrm>
            <a:off x="459750" y="1215843"/>
            <a:ext cx="4772208" cy="581035"/>
          </a:xfrm>
        </p:spPr>
        <p:txBody>
          <a:bodyPr anchor="b">
            <a:normAutofit/>
          </a:bodyPr>
          <a:lstStyle/>
          <a:p>
            <a:r>
              <a:rPr lang="en-GB" sz="2000">
                <a:latin typeface="Arial"/>
                <a:cs typeface="Arial"/>
              </a:rPr>
              <a:t>Indicators- Educational Neglect</a:t>
            </a:r>
          </a:p>
        </p:txBody>
      </p:sp>
      <p:sp>
        <p:nvSpPr>
          <p:cNvPr id="3" name="Content Placeholder 2">
            <a:extLst>
              <a:ext uri="{FF2B5EF4-FFF2-40B4-BE49-F238E27FC236}">
                <a16:creationId xmlns:a16="http://schemas.microsoft.com/office/drawing/2014/main" id="{CA12C65E-8875-6C11-EF92-83C166974F01}"/>
              </a:ext>
            </a:extLst>
          </p:cNvPr>
          <p:cNvSpPr>
            <a:spLocks noGrp="1"/>
          </p:cNvSpPr>
          <p:nvPr>
            <p:ph idx="1"/>
          </p:nvPr>
        </p:nvSpPr>
        <p:spPr>
          <a:xfrm>
            <a:off x="359108" y="1613327"/>
            <a:ext cx="4772208" cy="4986207"/>
          </a:xfrm>
        </p:spPr>
        <p:txBody>
          <a:bodyPr vert="horz" lIns="72000" tIns="72000" rIns="72000" bIns="72000" rtlCol="0" anchor="t">
            <a:noAutofit/>
          </a:bodyPr>
          <a:lstStyle/>
          <a:p>
            <a:pPr marL="0" indent="0">
              <a:buNone/>
            </a:pPr>
            <a:endParaRPr lang="en-GB" sz="1000" b="0" i="0" u="none" strike="noStrike" baseline="0" dirty="0">
              <a:latin typeface="Calibri" panose="020F0502020204030204" pitchFamily="34" charset="0"/>
            </a:endParaRPr>
          </a:p>
          <a:p>
            <a:pPr marL="0" indent="0">
              <a:buNone/>
            </a:pPr>
            <a:r>
              <a:rPr lang="en-GB" sz="1200" b="0" i="0" u="none" strike="noStrike" baseline="0" dirty="0">
                <a:latin typeface="Arial"/>
                <a:cs typeface="Arial"/>
              </a:rPr>
              <a:t>Parent(s)/Carer(s) consistently failing in maintaining schooling or identifying provision for their child.</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Parent(s)/Carer(s) not engaging in school meetings to address attendance concerns.</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Parent(s)/Carer(s) unable to provide substantiated reasons for absences from school.</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Parent(s)/Carer(s) not engaging in statutory or non-statutory interventions to improve attendance.</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Parents failure to prevent children from becoming PA- (below 90% attendance) and/or severely absent over a period equal to an academic year (9 </a:t>
            </a:r>
            <a:r>
              <a:rPr lang="en-GB" sz="1200" dirty="0">
                <a:latin typeface="Arial"/>
                <a:cs typeface="Arial"/>
              </a:rPr>
              <a:t>months/6</a:t>
            </a:r>
            <a:r>
              <a:rPr lang="en-GB" sz="1200" b="0" i="0" u="none" strike="noStrike" baseline="0" dirty="0">
                <a:latin typeface="Arial"/>
                <a:cs typeface="Arial"/>
              </a:rPr>
              <a:t> half-terms).</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Parent(s)/Carer(s) “won’t” or “can’t” enforce boundaries and routines.</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Child’s refusal to attend school/adhere to parental boundaries.</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Evidence of adverse childhood experiences or multiple moves (school/addresses).</a:t>
            </a:r>
            <a:r>
              <a:rPr lang="en-GB" sz="1200" dirty="0">
                <a:latin typeface="Arial"/>
                <a:cs typeface="Arial"/>
              </a:rPr>
              <a:t> </a:t>
            </a:r>
            <a:endParaRPr lang="en-GB" sz="1200" b="0" i="0" u="none" strike="noStrike" baseline="0" dirty="0">
              <a:latin typeface="Arial"/>
            </a:endParaRPr>
          </a:p>
          <a:p>
            <a:pPr marL="0" indent="0">
              <a:buNone/>
            </a:pPr>
            <a:r>
              <a:rPr lang="en-GB" sz="1200" b="0" i="0" u="none" strike="noStrike" baseline="0" dirty="0">
                <a:latin typeface="Arial"/>
                <a:cs typeface="Arial"/>
              </a:rPr>
              <a:t>Parent(s)/Carer(s) </a:t>
            </a:r>
            <a:r>
              <a:rPr lang="en-GB" sz="1200" dirty="0">
                <a:latin typeface="Arial"/>
                <a:cs typeface="Arial"/>
              </a:rPr>
              <a:t>not accessing education from an early age (accessing Early years settings)</a:t>
            </a:r>
          </a:p>
          <a:p>
            <a:pPr marL="0" indent="0">
              <a:buNone/>
            </a:pPr>
            <a:r>
              <a:rPr lang="en-GB" sz="1200" b="0" i="0" u="none" strike="noStrike" baseline="0" dirty="0">
                <a:latin typeface="Arial"/>
                <a:cs typeface="Arial"/>
              </a:rPr>
              <a:t>Parent(s)/Carer(s) of children who are electively home educated who do not provide a suitable education.</a:t>
            </a:r>
          </a:p>
        </p:txBody>
      </p:sp>
      <p:pic>
        <p:nvPicPr>
          <p:cNvPr id="5" name="Picture 4" descr="Focused elementary student writing at desk in classroom">
            <a:extLst>
              <a:ext uri="{FF2B5EF4-FFF2-40B4-BE49-F238E27FC236}">
                <a16:creationId xmlns:a16="http://schemas.microsoft.com/office/drawing/2014/main" id="{1DB06077-186C-F72B-54B2-A6081485F8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03" r="19552" b="-1"/>
          <a:stretch/>
        </p:blipFill>
        <p:spPr>
          <a:xfrm>
            <a:off x="6153510" y="10"/>
            <a:ext cx="6110376" cy="6857990"/>
          </a:xfrm>
          <a:prstGeom prst="rect">
            <a:avLst/>
          </a:prstGeom>
        </p:spPr>
      </p:pic>
      <p:sp>
        <p:nvSpPr>
          <p:cNvPr id="22" name="Rectangle 21">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40439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2"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11CA6E-5E2E-DA2D-2002-4BE966FE433A}"/>
              </a:ext>
            </a:extLst>
          </p:cNvPr>
          <p:cNvSpPr>
            <a:spLocks noGrp="1"/>
          </p:cNvSpPr>
          <p:nvPr>
            <p:ph type="title"/>
          </p:nvPr>
        </p:nvSpPr>
        <p:spPr>
          <a:xfrm>
            <a:off x="1885071" y="479494"/>
            <a:ext cx="9468729" cy="714040"/>
          </a:xfrm>
        </p:spPr>
        <p:txBody>
          <a:bodyPr>
            <a:normAutofit/>
          </a:bodyPr>
          <a:lstStyle/>
          <a:p>
            <a:r>
              <a:rPr lang="en-GB" sz="2000">
                <a:solidFill>
                  <a:schemeClr val="accent1"/>
                </a:solidFill>
                <a:latin typeface="Arial"/>
                <a:cs typeface="Arial"/>
              </a:rPr>
              <a:t>Support/Action Attendance percentage</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4E8B033-56ED-047B-2B47-AD0EFDC15F91}"/>
              </a:ext>
            </a:extLst>
          </p:cNvPr>
          <p:cNvSpPr>
            <a:spLocks noGrp="1"/>
          </p:cNvSpPr>
          <p:nvPr>
            <p:ph idx="1"/>
          </p:nvPr>
        </p:nvSpPr>
        <p:spPr>
          <a:xfrm>
            <a:off x="1697633" y="1293880"/>
            <a:ext cx="8196423" cy="4192520"/>
          </a:xfrm>
        </p:spPr>
        <p:txBody>
          <a:bodyPr>
            <a:normAutofit lnSpcReduction="10000"/>
          </a:bodyPr>
          <a:lstStyle/>
          <a:p>
            <a:pPr marL="0" indent="0">
              <a:buNone/>
            </a:pPr>
            <a:endParaRPr lang="en-GB" sz="1800" b="0" i="0" u="none" strike="noStrike" baseline="0" dirty="0">
              <a:latin typeface="Calibri" panose="020F0502020204030204" pitchFamily="34" charset="0"/>
            </a:endParaRPr>
          </a:p>
          <a:p>
            <a:r>
              <a:rPr lang="en-GB" sz="2000" b="0" i="0" u="none" strike="noStrike" baseline="0" dirty="0">
                <a:latin typeface="Calibri" panose="020F0502020204030204" pitchFamily="34" charset="0"/>
              </a:rPr>
              <a:t> </a:t>
            </a:r>
            <a:r>
              <a:rPr lang="en-GB" sz="2000" b="1" i="0" u="none" strike="noStrike" baseline="0" dirty="0">
                <a:latin typeface="Calibri" panose="020F0502020204030204" pitchFamily="34" charset="0"/>
              </a:rPr>
              <a:t>90-100% All schools should </a:t>
            </a:r>
            <a:r>
              <a:rPr lang="en-GB" sz="2000" b="0" i="0" u="none" strike="noStrike" baseline="0" dirty="0">
                <a:latin typeface="Calibri" panose="020F0502020204030204" pitchFamily="34" charset="0"/>
              </a:rPr>
              <a:t>adopt a universal whole school approach (school, parent, child, and community) to attendance: Ensuring that internal policies and processes are applied to promote good attendance and/or challenge where concerns arise. </a:t>
            </a:r>
          </a:p>
          <a:p>
            <a:r>
              <a:rPr lang="en-GB" sz="2000" b="1" i="0" u="none" strike="noStrike" baseline="0" dirty="0">
                <a:latin typeface="Calibri" panose="020F0502020204030204" pitchFamily="34" charset="0"/>
              </a:rPr>
              <a:t>70-90% </a:t>
            </a:r>
            <a:r>
              <a:rPr lang="en-GB" sz="2000" b="0" i="0" u="none" strike="noStrike" baseline="0" dirty="0">
                <a:latin typeface="Calibri" panose="020F0502020204030204" pitchFamily="34" charset="0"/>
              </a:rPr>
              <a:t>Schools should consider all early help (single agency) options including Education Access Service, School Nursing service, </a:t>
            </a:r>
            <a:r>
              <a:rPr lang="en-GB" sz="2000" dirty="0">
                <a:latin typeface="Calibri" panose="020F0502020204030204" pitchFamily="34" charset="0"/>
              </a:rPr>
              <a:t>P</a:t>
            </a:r>
            <a:r>
              <a:rPr lang="en-GB" sz="2000" b="0" i="0" u="none" strike="noStrike" baseline="0" dirty="0">
                <a:latin typeface="Calibri" panose="020F0502020204030204" pitchFamily="34" charset="0"/>
              </a:rPr>
              <a:t>olice etc. An Early help assessment may be offered</a:t>
            </a:r>
            <a:r>
              <a:rPr lang="en-GB" sz="2000" dirty="0">
                <a:latin typeface="Calibri" panose="020F0502020204030204" pitchFamily="34" charset="0"/>
              </a:rPr>
              <a:t>. Also consider Integration consultation panel as an early intervention.</a:t>
            </a:r>
            <a:endParaRPr lang="en-GB" sz="2000" b="0" i="0" u="none" strike="noStrike" baseline="0" dirty="0">
              <a:latin typeface="Calibri" panose="020F0502020204030204" pitchFamily="34" charset="0"/>
            </a:endParaRPr>
          </a:p>
          <a:p>
            <a:r>
              <a:rPr lang="en-GB" sz="2000" b="1" i="0" u="none" strike="noStrike" baseline="0" dirty="0">
                <a:latin typeface="Calibri" panose="020F0502020204030204" pitchFamily="34" charset="0"/>
              </a:rPr>
              <a:t>50-70% </a:t>
            </a:r>
            <a:r>
              <a:rPr lang="en-GB" sz="2000" b="0" i="0" u="none" strike="noStrike" baseline="0" dirty="0">
                <a:latin typeface="Calibri" panose="020F0502020204030204" pitchFamily="34" charset="0"/>
              </a:rPr>
              <a:t>Where attendance concerns remain multi-agency targeted support may be considered following the completion of an early help assessment. </a:t>
            </a:r>
          </a:p>
          <a:p>
            <a:r>
              <a:rPr lang="en-GB" sz="2000" b="1" i="0" u="none" strike="noStrike" baseline="0" dirty="0">
                <a:latin typeface="Calibri" panose="020F0502020204030204" pitchFamily="34" charset="0"/>
              </a:rPr>
              <a:t>50% or less </a:t>
            </a:r>
            <a:r>
              <a:rPr lang="en-GB" sz="2000" b="0" i="0" u="none" strike="noStrike" baseline="0" dirty="0">
                <a:latin typeface="Calibri" panose="020F0502020204030204" pitchFamily="34" charset="0"/>
              </a:rPr>
              <a:t>school attendance should trigger all schools and partners to consider “educational neglect”. Consider professionals meeting/Integration practitioner meetings as a forum to adopt a multi-agency approach.</a:t>
            </a:r>
            <a:endParaRPr lang="en-GB" sz="2000" b="0" i="0" u="none" strike="noStrike" baseline="0" dirty="0">
              <a:solidFill>
                <a:srgbClr val="FF0000"/>
              </a:solidFill>
              <a:latin typeface="Calibri" panose="020F0502020204030204" pitchFamily="34" charset="0"/>
            </a:endParaRPr>
          </a:p>
        </p:txBody>
      </p:sp>
      <p:pic>
        <p:nvPicPr>
          <p:cNvPr id="1025" name="Picture 2" descr="icon">
            <a:extLst>
              <a:ext uri="{FF2B5EF4-FFF2-40B4-BE49-F238E27FC236}">
                <a16:creationId xmlns:a16="http://schemas.microsoft.com/office/drawing/2014/main" id="{134662EB-5412-8B3C-AC87-354B96426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con">
            <a:extLst>
              <a:ext uri="{FF2B5EF4-FFF2-40B4-BE49-F238E27FC236}">
                <a16:creationId xmlns:a16="http://schemas.microsoft.com/office/drawing/2014/main" id="{0FA083C8-A3B4-7D25-A359-E407ACB9DD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0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DDA1-5A1B-EE65-B44E-23BCFC0A7B76}"/>
              </a:ext>
            </a:extLst>
          </p:cNvPr>
          <p:cNvSpPr>
            <a:spLocks noGrp="1"/>
          </p:cNvSpPr>
          <p:nvPr>
            <p:ph type="title"/>
          </p:nvPr>
        </p:nvSpPr>
        <p:spPr>
          <a:xfrm>
            <a:off x="437415" y="1273833"/>
            <a:ext cx="10373751" cy="45719"/>
          </a:xfrm>
        </p:spPr>
        <p:txBody>
          <a:bodyPr/>
          <a:lstStyle/>
          <a:p>
            <a:r>
              <a:rPr lang="en-GB" sz="2000">
                <a:solidFill>
                  <a:schemeClr val="accent1"/>
                </a:solidFill>
                <a:latin typeface="Arial"/>
                <a:cs typeface="Arial"/>
              </a:rPr>
              <a:t>All practitioners should:</a:t>
            </a:r>
          </a:p>
        </p:txBody>
      </p:sp>
      <p:sp>
        <p:nvSpPr>
          <p:cNvPr id="3" name="Content Placeholder 2">
            <a:extLst>
              <a:ext uri="{FF2B5EF4-FFF2-40B4-BE49-F238E27FC236}">
                <a16:creationId xmlns:a16="http://schemas.microsoft.com/office/drawing/2014/main" id="{BD55E801-22D0-727E-F2EE-2AA964A8BD4B}"/>
              </a:ext>
            </a:extLst>
          </p:cNvPr>
          <p:cNvSpPr>
            <a:spLocks noGrp="1"/>
          </p:cNvSpPr>
          <p:nvPr>
            <p:ph idx="1"/>
          </p:nvPr>
        </p:nvSpPr>
        <p:spPr>
          <a:xfrm>
            <a:off x="981973" y="1071002"/>
            <a:ext cx="10371827" cy="5602514"/>
          </a:xfrm>
        </p:spPr>
        <p:txBody>
          <a:bodyPr vert="horz" lIns="72000" tIns="72000" rIns="72000" bIns="72000" rtlCol="0" anchor="t">
            <a:noAutofit/>
          </a:bodyPr>
          <a:lstStyle/>
          <a:p>
            <a:pPr marL="0" indent="0">
              <a:buNone/>
            </a:pPr>
            <a:endParaRPr lang="en-GB" sz="1800" b="0" i="0" u="none" strike="noStrike" baseline="0" dirty="0">
              <a:latin typeface="Calibri" panose="020F0502020204030204" pitchFamily="34" charset="0"/>
            </a:endParaRPr>
          </a:p>
          <a:p>
            <a:r>
              <a:rPr lang="en-GB" sz="2000" b="0" i="0" u="none" strike="noStrike" baseline="0" dirty="0">
                <a:latin typeface="Arial"/>
                <a:cs typeface="Arial"/>
              </a:rPr>
              <a:t>Consider the significance of educational neglect if they become aware of persistent and/or severe absence from school</a:t>
            </a:r>
            <a:r>
              <a:rPr lang="en-GB" sz="2000" dirty="0">
                <a:latin typeface="Arial"/>
                <a:cs typeface="Arial"/>
              </a:rPr>
              <a:t> or early years setting.</a:t>
            </a:r>
            <a:endParaRPr lang="en-GB" sz="2000" b="0" i="0" u="none" strike="noStrike" baseline="0" dirty="0">
              <a:latin typeface="Arial"/>
              <a:cs typeface="Arial"/>
            </a:endParaRPr>
          </a:p>
          <a:p>
            <a:r>
              <a:rPr lang="en-GB" sz="2000" b="0" i="0" u="none" strike="noStrike" baseline="0" dirty="0">
                <a:latin typeface="Arial"/>
                <a:cs typeface="Arial"/>
              </a:rPr>
              <a:t>Demonstrate Professional curiosity in relation to children not in school including those who are Electively home educated/not on roll.</a:t>
            </a:r>
            <a:r>
              <a:rPr lang="en-GB" sz="2000" dirty="0">
                <a:latin typeface="Arial"/>
                <a:cs typeface="Arial"/>
              </a:rPr>
              <a:t> </a:t>
            </a:r>
            <a:endParaRPr lang="en-GB" sz="2000" b="0" i="0" u="none" strike="noStrike" baseline="0" dirty="0">
              <a:latin typeface="Arial"/>
            </a:endParaRPr>
          </a:p>
          <a:p>
            <a:r>
              <a:rPr lang="en-GB" sz="2000" dirty="0">
                <a:latin typeface="Arial"/>
                <a:cs typeface="Arial"/>
              </a:rPr>
              <a:t>Explore with</a:t>
            </a:r>
            <a:r>
              <a:rPr lang="en-GB" sz="2000" b="0" i="0" u="none" strike="noStrike" baseline="0" dirty="0">
                <a:latin typeface="Arial"/>
                <a:cs typeface="Arial"/>
              </a:rPr>
              <a:t> parents and carers as to why children are not </a:t>
            </a:r>
            <a:r>
              <a:rPr lang="en-GB" sz="2000" dirty="0">
                <a:latin typeface="Arial"/>
                <a:cs typeface="Arial"/>
              </a:rPr>
              <a:t>registered at</a:t>
            </a:r>
            <a:r>
              <a:rPr lang="en-GB" sz="2000" b="0" i="0" u="none" strike="noStrike" baseline="0" dirty="0">
                <a:latin typeface="Arial"/>
                <a:cs typeface="Arial"/>
              </a:rPr>
              <a:t>/attending school</a:t>
            </a:r>
            <a:r>
              <a:rPr lang="en-GB" sz="2000" dirty="0">
                <a:latin typeface="Arial"/>
                <a:cs typeface="Arial"/>
              </a:rPr>
              <a:t> or in receipt of appropriate education.</a:t>
            </a:r>
            <a:endParaRPr lang="en-GB" sz="2000" b="0" i="0" u="none" strike="noStrike" baseline="0" dirty="0">
              <a:latin typeface="Arial"/>
              <a:cs typeface="Arial"/>
            </a:endParaRPr>
          </a:p>
          <a:p>
            <a:r>
              <a:rPr lang="en-GB" sz="2000" b="0" i="0" u="none" strike="noStrike" baseline="0" dirty="0">
                <a:latin typeface="Arial"/>
                <a:cs typeface="Arial"/>
              </a:rPr>
              <a:t>Consider how they and others might resolve the absence from school. </a:t>
            </a:r>
            <a:r>
              <a:rPr lang="en-GB" sz="2000" dirty="0" err="1">
                <a:latin typeface="Arial"/>
                <a:cs typeface="Arial"/>
              </a:rPr>
              <a:t>E.g</a:t>
            </a:r>
            <a:r>
              <a:rPr lang="en-GB" sz="2000" dirty="0">
                <a:latin typeface="Arial"/>
                <a:cs typeface="Arial"/>
              </a:rPr>
              <a:t> – Multi- agency approach, consult with Early help colleagues, EHAST, Integration practitioners, family meetings, Fast Track meetings, School attendance panel.</a:t>
            </a:r>
            <a:endParaRPr lang="en-GB" sz="2000" b="0" i="0" u="none" strike="noStrike" baseline="0" dirty="0">
              <a:latin typeface="Arial"/>
              <a:cs typeface="Arial"/>
            </a:endParaRPr>
          </a:p>
          <a:p>
            <a:r>
              <a:rPr lang="en-GB" sz="2000" b="0" i="0" u="none" strike="noStrike" baseline="0" dirty="0">
                <a:latin typeface="Arial"/>
                <a:cs typeface="Arial"/>
              </a:rPr>
              <a:t>Seek advice from the child’s school and </a:t>
            </a:r>
            <a:r>
              <a:rPr lang="en-GB" sz="2000" dirty="0">
                <a:latin typeface="Arial"/>
                <a:cs typeface="Arial"/>
                <a:hlinkClick r:id="rId2"/>
              </a:rPr>
              <a:t>Education Access Service</a:t>
            </a:r>
            <a:endParaRPr lang="en-GB" sz="2000" b="0" i="0" u="none" strike="noStrike" baseline="0" dirty="0">
              <a:latin typeface="Arial"/>
              <a:cs typeface="Arial"/>
            </a:endParaRPr>
          </a:p>
          <a:p>
            <a:pPr rtl="0"/>
            <a:r>
              <a:rPr lang="en-GB" sz="2000" dirty="0">
                <a:latin typeface="Arial"/>
                <a:cs typeface="Arial"/>
              </a:rPr>
              <a:t>R</a:t>
            </a:r>
            <a:r>
              <a:rPr lang="en-GB" sz="2000" b="0" i="0" u="none" strike="noStrike" baseline="0" dirty="0">
                <a:latin typeface="Arial"/>
                <a:cs typeface="Arial"/>
              </a:rPr>
              <a:t>efer to </a:t>
            </a:r>
            <a:r>
              <a:rPr lang="en-GB" sz="2000" dirty="0">
                <a:hlinkClick r:id="rId3" tooltip="https://assets.publishing.service.gov.uk/media/65df4a76f1cab36b60fc4726/working_together_to_improve_school_attendance__applies_from_19_august_2024__29.02.24.pdf"/>
              </a:rPr>
              <a:t>Working together to improve school attendance (applies from 19 August 2024) (publishing.service.gov.uk)</a:t>
            </a:r>
            <a:endParaRPr lang="en-GB" sz="2000" dirty="0"/>
          </a:p>
          <a:p>
            <a:pPr marL="0" indent="0">
              <a:buNone/>
            </a:pPr>
            <a:r>
              <a:rPr lang="en-GB" sz="1400" dirty="0"/>
              <a:t>Author - Jane Parsons (Education Access and Safeguarding Officer, Shropshire Council)</a:t>
            </a:r>
          </a:p>
          <a:p>
            <a:pPr marL="0" indent="0">
              <a:buNone/>
            </a:pPr>
            <a:r>
              <a:rPr lang="en-GB" sz="1400" dirty="0">
                <a:ea typeface="Calibri" panose="020F0502020204030204" pitchFamily="34" charset="0"/>
              </a:rPr>
              <a:t>Acknowledgements: Allison Cain (Liverpool City Council) and Ramsey Richards (Sand</a:t>
            </a:r>
            <a:r>
              <a:rPr lang="en-GB" sz="1400" dirty="0">
                <a:effectLst/>
                <a:ea typeface="Calibri" panose="020F0502020204030204" pitchFamily="34" charset="0"/>
              </a:rPr>
              <a:t>well Children’s Safeguarding Partnership)</a:t>
            </a:r>
            <a:endParaRPr lang="en-GB" sz="1400" dirty="0"/>
          </a:p>
          <a:p>
            <a:pPr marL="0" indent="0">
              <a:buNone/>
            </a:pPr>
            <a:endParaRPr lang="en-GB" sz="1400" dirty="0">
              <a:latin typeface="Calibri" panose="020F0502020204030204" pitchFamily="34" charset="0"/>
              <a:ea typeface="Calibri" panose="020F0502020204030204" pitchFamily="34" charset="0"/>
            </a:endParaRPr>
          </a:p>
          <a:p>
            <a:pPr marL="0" indent="0">
              <a:buNone/>
            </a:pPr>
            <a:endParaRPr lang="en-GB" sz="2000" dirty="0">
              <a:latin typeface="Arial"/>
              <a:cs typeface="Arial"/>
            </a:endParaRPr>
          </a:p>
        </p:txBody>
      </p:sp>
    </p:spTree>
    <p:extLst>
      <p:ext uri="{BB962C8B-B14F-4D97-AF65-F5344CB8AC3E}">
        <p14:creationId xmlns:p14="http://schemas.microsoft.com/office/powerpoint/2010/main" val="72018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D4064BBFBAA047A1949FE6DB7F97AB" ma:contentTypeVersion="5" ma:contentTypeDescription="Create a new document." ma:contentTypeScope="" ma:versionID="675f5b76098ec133fbc8e180acd01f2e">
  <xsd:schema xmlns:xsd="http://www.w3.org/2001/XMLSchema" xmlns:xs="http://www.w3.org/2001/XMLSchema" xmlns:p="http://schemas.microsoft.com/office/2006/metadata/properties" xmlns:ns2="2e8e84d0-10aa-44af-9130-9c859d6e4f6c" xmlns:ns3="28cc3220-0257-46f1-833b-ea2ca91f71c1" targetNamespace="http://schemas.microsoft.com/office/2006/metadata/properties" ma:root="true" ma:fieldsID="b85fdce47c305f94b4a2b0676623804a" ns2:_="" ns3:_="">
    <xsd:import namespace="2e8e84d0-10aa-44af-9130-9c859d6e4f6c"/>
    <xsd:import namespace="28cc3220-0257-46f1-833b-ea2ca91f71c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e84d0-10aa-44af-9130-9c859d6e4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cc3220-0257-46f1-833b-ea2ca91f71c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C7047-BC3A-4D57-A2D4-86D334DC4478}">
  <ds:schemaRefs>
    <ds:schemaRef ds:uri="http://schemas.microsoft.com/sharepoint/v3/contenttype/forms"/>
  </ds:schemaRefs>
</ds:datastoreItem>
</file>

<file path=customXml/itemProps2.xml><?xml version="1.0" encoding="utf-8"?>
<ds:datastoreItem xmlns:ds="http://schemas.openxmlformats.org/officeDocument/2006/customXml" ds:itemID="{BA6CB9AC-25CF-4A9A-BDFB-871A6D28F8F3}">
  <ds:schemaRefs>
    <ds:schemaRef ds:uri="28cc3220-0257-46f1-833b-ea2ca91f71c1"/>
    <ds:schemaRef ds:uri="2e8e84d0-10aa-44af-9130-9c859d6e4f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4D0588-D0B5-4C57-931E-2E50877153FC}">
  <ds:schemaRefs>
    <ds:schemaRef ds:uri="28cc3220-0257-46f1-833b-ea2ca91f71c1"/>
    <ds:schemaRef ds:uri="2e8e84d0-10aa-44af-9130-9c859d6e4f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569</TotalTime>
  <Words>1195</Words>
  <Application>Microsoft Office PowerPoint</Application>
  <PresentationFormat>Widescreen</PresentationFormat>
  <Paragraphs>69</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    </vt:lpstr>
      <vt:lpstr> What is Educational Neglect? </vt:lpstr>
      <vt:lpstr>Why is it important to highlight Educational Neglect?</vt:lpstr>
      <vt:lpstr>What the data tells us</vt:lpstr>
      <vt:lpstr>Chronic/Severe absence (including “not in education”)</vt:lpstr>
      <vt:lpstr>Indicators- Educational Neglect</vt:lpstr>
      <vt:lpstr>Support/Action Attendance percentage</vt:lpstr>
      <vt:lpstr>All practitioners should: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Parsons</dc:creator>
  <cp:lastModifiedBy>Jane Parsons</cp:lastModifiedBy>
  <cp:revision>6</cp:revision>
  <dcterms:created xsi:type="dcterms:W3CDTF">2023-07-14T20:28:46Z</dcterms:created>
  <dcterms:modified xsi:type="dcterms:W3CDTF">2024-07-31T08:11:03Z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0x010100B8D4064BBFBAA047A1949FE6DB7F97AB</vt:lpwstr>
  </property>
</Properties>
</file>