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2"/>
  </p:notesMasterIdLst>
  <p:sldIdLst>
    <p:sldId id="537" r:id="rId5"/>
    <p:sldId id="279" r:id="rId6"/>
    <p:sldId id="530" r:id="rId7"/>
    <p:sldId id="531" r:id="rId8"/>
    <p:sldId id="536" r:id="rId9"/>
    <p:sldId id="546" r:id="rId10"/>
    <p:sldId id="540" r:id="rId11"/>
    <p:sldId id="541" r:id="rId12"/>
    <p:sldId id="543" r:id="rId13"/>
    <p:sldId id="532" r:id="rId14"/>
    <p:sldId id="292" r:id="rId15"/>
    <p:sldId id="533" r:id="rId16"/>
    <p:sldId id="545" r:id="rId17"/>
    <p:sldId id="287" r:id="rId18"/>
    <p:sldId id="529" r:id="rId19"/>
    <p:sldId id="304" r:id="rId20"/>
    <p:sldId id="31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062"/>
    <a:srgbClr val="0087CA"/>
    <a:srgbClr val="5C4E9B"/>
    <a:srgbClr val="151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9" autoAdjust="0"/>
    <p:restoredTop sz="78448" autoAdjust="0"/>
  </p:normalViewPr>
  <p:slideViewPr>
    <p:cSldViewPr snapToGrid="0">
      <p:cViewPr varScale="1">
        <p:scale>
          <a:sx n="97" d="100"/>
          <a:sy n="97" d="100"/>
        </p:scale>
        <p:origin x="17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E5DD2-F726-4C75-A460-E7CD1674101F}" type="datetimeFigureOut">
              <a:t>6/11/2025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62D94-A5AA-45B0-9195-F8E5F2D27F7B}" type="slidenum">
              <a:t>‹#›</a:t>
            </a:fld>
            <a:endParaRPr lang="en-US"/>
          </a:p>
        </p:txBody>
      </p:sp>
    </p:spTree>
    <p:extLst>
      <p:ext uri="{BB962C8B-B14F-4D97-AF65-F5344CB8AC3E}">
        <p14:creationId xmlns:p14="http://schemas.microsoft.com/office/powerpoint/2010/main" val="3443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0BE62D94-A5AA-45B0-9195-F8E5F2D27F7B}" type="slidenum">
              <a:rPr lang="en-GB" smtClean="0"/>
              <a:t>2</a:t>
            </a:fld>
            <a:endParaRPr lang="en-GB"/>
          </a:p>
        </p:txBody>
      </p:sp>
    </p:spTree>
    <p:extLst>
      <p:ext uri="{BB962C8B-B14F-4D97-AF65-F5344CB8AC3E}">
        <p14:creationId xmlns:p14="http://schemas.microsoft.com/office/powerpoint/2010/main" val="141200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CC96-6D6C-AD5C-5A61-2D46F2944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DF7DF-0F35-7412-2E84-740E0C0CF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C5545-73A2-EE22-7A41-C391DDA667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594420-5BE4-9716-9030-ADBF9DC1E71D}"/>
              </a:ext>
            </a:extLst>
          </p:cNvPr>
          <p:cNvSpPr>
            <a:spLocks noGrp="1"/>
          </p:cNvSpPr>
          <p:nvPr>
            <p:ph type="sldNum" sz="quarter" idx="5"/>
          </p:nvPr>
        </p:nvSpPr>
        <p:spPr/>
        <p:txBody>
          <a:bodyPr/>
          <a:lstStyle/>
          <a:p>
            <a:fld id="{0BE62D94-A5AA-45B0-9195-F8E5F2D27F7B}" type="slidenum">
              <a:rPr lang="en-GB" smtClean="0"/>
              <a:t>12</a:t>
            </a:fld>
            <a:endParaRPr lang="en-GB"/>
          </a:p>
        </p:txBody>
      </p:sp>
    </p:spTree>
    <p:extLst>
      <p:ext uri="{BB962C8B-B14F-4D97-AF65-F5344CB8AC3E}">
        <p14:creationId xmlns:p14="http://schemas.microsoft.com/office/powerpoint/2010/main" val="46351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13</a:t>
            </a:fld>
            <a:endParaRPr lang="en-GB"/>
          </a:p>
        </p:txBody>
      </p:sp>
    </p:spTree>
    <p:extLst>
      <p:ext uri="{BB962C8B-B14F-4D97-AF65-F5344CB8AC3E}">
        <p14:creationId xmlns:p14="http://schemas.microsoft.com/office/powerpoint/2010/main" val="143347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15</a:t>
            </a:fld>
            <a:endParaRPr lang="en-GB"/>
          </a:p>
        </p:txBody>
      </p:sp>
    </p:spTree>
    <p:extLst>
      <p:ext uri="{BB962C8B-B14F-4D97-AF65-F5344CB8AC3E}">
        <p14:creationId xmlns:p14="http://schemas.microsoft.com/office/powerpoint/2010/main" val="1523624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E62D94-A5AA-45B0-9195-F8E5F2D27F7B}" type="slidenum">
              <a:rPr lang="en-GB" smtClean="0"/>
              <a:t>16</a:t>
            </a:fld>
            <a:endParaRPr lang="en-GB"/>
          </a:p>
        </p:txBody>
      </p:sp>
    </p:spTree>
    <p:extLst>
      <p:ext uri="{BB962C8B-B14F-4D97-AF65-F5344CB8AC3E}">
        <p14:creationId xmlns:p14="http://schemas.microsoft.com/office/powerpoint/2010/main" val="360664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DCEB-408C-013A-6AB1-A5AA4EA90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DCAC5-57D8-8EAB-093B-2DCC297EA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2DC89-1C81-CB0A-A68E-C929CA3F07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6BD9CA-A0AC-849C-6766-29972547878F}"/>
              </a:ext>
            </a:extLst>
          </p:cNvPr>
          <p:cNvSpPr>
            <a:spLocks noGrp="1"/>
          </p:cNvSpPr>
          <p:nvPr>
            <p:ph type="sldNum" sz="quarter" idx="5"/>
          </p:nvPr>
        </p:nvSpPr>
        <p:spPr/>
        <p:txBody>
          <a:bodyPr/>
          <a:lstStyle/>
          <a:p>
            <a:fld id="{0BE62D94-A5AA-45B0-9195-F8E5F2D27F7B}" type="slidenum">
              <a:rPr lang="en-GB" smtClean="0"/>
              <a:t>17</a:t>
            </a:fld>
            <a:endParaRPr lang="en-GB"/>
          </a:p>
        </p:txBody>
      </p:sp>
    </p:spTree>
    <p:extLst>
      <p:ext uri="{BB962C8B-B14F-4D97-AF65-F5344CB8AC3E}">
        <p14:creationId xmlns:p14="http://schemas.microsoft.com/office/powerpoint/2010/main" val="161360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2870"/>
                </a:solidFill>
                <a:effectLst/>
                <a:latin typeface="Gotham A"/>
              </a:rPr>
              <a:t>This </a:t>
            </a:r>
            <a:r>
              <a:rPr lang="en-GB" b="1" i="0" dirty="0">
                <a:solidFill>
                  <a:srgbClr val="002870"/>
                </a:solidFill>
                <a:effectLst/>
                <a:latin typeface="Gotham A"/>
              </a:rPr>
              <a:t>vodcast (12 mins) </a:t>
            </a:r>
            <a:r>
              <a:rPr lang="en-GB" b="0" i="0" dirty="0">
                <a:solidFill>
                  <a:srgbClr val="002870"/>
                </a:solidFill>
                <a:effectLst/>
                <a:latin typeface="Gotham A"/>
              </a:rPr>
              <a:t>explores the upcoming Early Years Foundation Stage safeguarding reforms that have been made after the recent consultation on proposals to strengthen safeguarding requirements for Early Years settings. Olivia </a:t>
            </a:r>
            <a:r>
              <a:rPr lang="en-GB" b="0" i="0" dirty="0" err="1">
                <a:solidFill>
                  <a:srgbClr val="002870"/>
                </a:solidFill>
                <a:effectLst/>
                <a:latin typeface="Gotham A"/>
              </a:rPr>
              <a:t>Mcneill</a:t>
            </a:r>
            <a:r>
              <a:rPr lang="en-GB" b="0" i="0" dirty="0">
                <a:solidFill>
                  <a:srgbClr val="002870"/>
                </a:solidFill>
                <a:effectLst/>
                <a:latin typeface="Gotham A"/>
              </a:rPr>
              <a:t> (Senior Policy Advisor – Department for Education) provides further information and explanations behind each of the safeguarding changes.</a:t>
            </a:r>
            <a:endParaRPr lang="en-GB" dirty="0"/>
          </a:p>
          <a:p>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3</a:t>
            </a:fld>
            <a:endParaRPr lang="en-GB"/>
          </a:p>
        </p:txBody>
      </p:sp>
    </p:spTree>
    <p:extLst>
      <p:ext uri="{BB962C8B-B14F-4D97-AF65-F5344CB8AC3E}">
        <p14:creationId xmlns:p14="http://schemas.microsoft.com/office/powerpoint/2010/main" val="382407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9054E-0756-3CF4-29B9-754FF7477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93A77-5CAD-BA42-2529-76BCB535D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854E66-7016-33EB-3D12-4385C5179F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1499FB-4492-7182-E309-00D6D4496EE3}"/>
              </a:ext>
            </a:extLst>
          </p:cNvPr>
          <p:cNvSpPr>
            <a:spLocks noGrp="1"/>
          </p:cNvSpPr>
          <p:nvPr>
            <p:ph type="sldNum" sz="quarter" idx="5"/>
          </p:nvPr>
        </p:nvSpPr>
        <p:spPr/>
        <p:txBody>
          <a:bodyPr/>
          <a:lstStyle/>
          <a:p>
            <a:fld id="{0BE62D94-A5AA-45B0-9195-F8E5F2D27F7B}" type="slidenum">
              <a:rPr lang="en-GB" smtClean="0"/>
              <a:t>4</a:t>
            </a:fld>
            <a:endParaRPr lang="en-GB"/>
          </a:p>
        </p:txBody>
      </p:sp>
    </p:spTree>
    <p:extLst>
      <p:ext uri="{BB962C8B-B14F-4D97-AF65-F5344CB8AC3E}">
        <p14:creationId xmlns:p14="http://schemas.microsoft.com/office/powerpoint/2010/main" val="85786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healthy balanced diet?</a:t>
            </a:r>
          </a:p>
          <a:p>
            <a:r>
              <a:rPr lang="en-GB" b="0" i="0" dirty="0">
                <a:solidFill>
                  <a:srgbClr val="0B0C0C"/>
                </a:solidFill>
                <a:effectLst/>
                <a:latin typeface="BlinkMacSystemFont"/>
              </a:rPr>
              <a:t>EYFS requirement that states: ‘Where children are provided with meals, snacks and drinks, these must be healthy, balanced and nutritious’.</a:t>
            </a:r>
          </a:p>
          <a:p>
            <a:endParaRPr lang="en-GB" b="0" i="0" dirty="0">
              <a:solidFill>
                <a:srgbClr val="0B0C0C"/>
              </a:solidFill>
              <a:effectLst/>
              <a:latin typeface="BlinkMacSystemFont"/>
            </a:endParaRPr>
          </a:p>
          <a:p>
            <a:pPr algn="l">
              <a:spcAft>
                <a:spcPts val="1500"/>
              </a:spcAft>
              <a:buNone/>
            </a:pPr>
            <a:r>
              <a:rPr lang="en-GB" b="0" i="0" dirty="0">
                <a:solidFill>
                  <a:srgbClr val="0B0C0C"/>
                </a:solidFill>
                <a:effectLst/>
                <a:latin typeface="BlinkMacSystemFont"/>
              </a:rPr>
              <a:t>Good nutrition is important to make sure children:</a:t>
            </a:r>
          </a:p>
          <a:p>
            <a:pPr algn="l">
              <a:spcAft>
                <a:spcPts val="375"/>
              </a:spcAft>
              <a:buFont typeface="Arial" panose="020B0604020202020204" pitchFamily="34" charset="0"/>
              <a:buChar char="•"/>
            </a:pPr>
            <a:r>
              <a:rPr lang="en-GB" b="0" i="0" dirty="0">
                <a:solidFill>
                  <a:srgbClr val="0B0C0C"/>
                </a:solidFill>
                <a:effectLst/>
                <a:latin typeface="BlinkMacSystemFont"/>
              </a:rPr>
              <a:t>get the right amount of nutrients they need while they are growing rapidly</a:t>
            </a:r>
          </a:p>
          <a:p>
            <a:pPr algn="l">
              <a:spcAft>
                <a:spcPts val="1500"/>
              </a:spcAft>
              <a:buFont typeface="Arial" panose="020B0604020202020204" pitchFamily="34" charset="0"/>
              <a:buChar char="•"/>
            </a:pPr>
            <a:r>
              <a:rPr lang="en-GB" b="0" i="0" dirty="0">
                <a:solidFill>
                  <a:srgbClr val="0B0C0C"/>
                </a:solidFill>
                <a:effectLst/>
                <a:latin typeface="BlinkMacSystemFont"/>
              </a:rPr>
              <a:t>don’t consume too much food, which may lead them to become overweight or obese</a:t>
            </a:r>
          </a:p>
          <a:p>
            <a:r>
              <a:rPr lang="en-GB" b="0" i="0" dirty="0">
                <a:solidFill>
                  <a:srgbClr val="0B0C0C"/>
                </a:solidFill>
                <a:effectLst/>
                <a:latin typeface="BlinkMacSystemFont"/>
              </a:rPr>
              <a:t>This is a crucial time to help to reduce health inequalities throughout a child’s life. Some children might not have access to healthy food at home for a number of reasons. You can help influence children’s food choices, which may influence their parent’s choice of food.</a:t>
            </a:r>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6</a:t>
            </a:fld>
            <a:endParaRPr lang="en-GB"/>
          </a:p>
        </p:txBody>
      </p:sp>
    </p:spTree>
    <p:extLst>
      <p:ext uri="{BB962C8B-B14F-4D97-AF65-F5344CB8AC3E}">
        <p14:creationId xmlns:p14="http://schemas.microsoft.com/office/powerpoint/2010/main" val="109178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recently published report …</a:t>
            </a:r>
          </a:p>
          <a:p>
            <a:r>
              <a:rPr lang="en-GB" dirty="0"/>
              <a:t>Building on from the original report in 2012, the most recent report continues to advocate for specific EY training for leading a 2 –year-old room. The Twoness of Twos report reflects research conducted within 23 settings, where leadership was a theme that wove throughout the responses highlighting a shared concern about insufficient training available with a laser focus on two-year-olds. </a:t>
            </a:r>
          </a:p>
        </p:txBody>
      </p:sp>
      <p:sp>
        <p:nvSpPr>
          <p:cNvPr id="4" name="Slide Number Placeholder 3"/>
          <p:cNvSpPr>
            <a:spLocks noGrp="1"/>
          </p:cNvSpPr>
          <p:nvPr>
            <p:ph type="sldNum" sz="quarter" idx="5"/>
          </p:nvPr>
        </p:nvSpPr>
        <p:spPr/>
        <p:txBody>
          <a:bodyPr/>
          <a:lstStyle/>
          <a:p>
            <a:fld id="{0BE62D94-A5AA-45B0-9195-F8E5F2D27F7B}" type="slidenum">
              <a:rPr lang="en-GB" smtClean="0"/>
              <a:t>7</a:t>
            </a:fld>
            <a:endParaRPr lang="en-GB"/>
          </a:p>
        </p:txBody>
      </p:sp>
    </p:spTree>
    <p:extLst>
      <p:ext uri="{BB962C8B-B14F-4D97-AF65-F5344CB8AC3E}">
        <p14:creationId xmlns:p14="http://schemas.microsoft.com/office/powerpoint/2010/main" val="111930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477C-ABA3-9B37-4614-2B047CB35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2944D-8538-C2C2-0B86-280F30531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8161F-302D-6009-AFCB-737B78521DA9}"/>
              </a:ext>
            </a:extLst>
          </p:cNvPr>
          <p:cNvSpPr>
            <a:spLocks noGrp="1"/>
          </p:cNvSpPr>
          <p:nvPr>
            <p:ph type="body" idx="1"/>
          </p:nvPr>
        </p:nvSpPr>
        <p:spPr/>
        <p:txBody>
          <a:bodyPr/>
          <a:lstStyle/>
          <a:p>
            <a:pPr algn="l" fontAlgn="base">
              <a:buNone/>
            </a:pPr>
            <a:r>
              <a:rPr lang="en-GB" b="0" i="0" dirty="0">
                <a:solidFill>
                  <a:srgbClr val="58595B"/>
                </a:solidFill>
                <a:effectLst/>
                <a:latin typeface="inherit"/>
              </a:rPr>
              <a:t>In reality, two-year-olds are on a huge development pathway. Their brains are 75% formed and we have to create the right environment to help them continue to grow. Nowadays, we know a lot more about neuroscience, so we need to apply this new knowledge and become sensitively attuned to two-year-olds, helping them think beyond themselves, figure out how to regulate themselves, understand their space and their place in the local community and find their voice. To do this, we need staff with the ability to create language-rich learning environments with lots of play including many planned and unplanned activities that provides for their curiosity, sensory learning while also scaffolding their learning to stretch them but, most importantly, be emotionally attuned to the rhythm of the day. These days appears to be a focus on the environment looking like a show room, neither pedagogically sound, language-rich or emotionally safe, so it is time to talk more about this.  </a:t>
            </a:r>
            <a:endParaRPr lang="en-GB" b="0" i="0" dirty="0">
              <a:solidFill>
                <a:srgbClr val="58595B"/>
              </a:solidFill>
              <a:effectLst/>
              <a:latin typeface="filson-pro"/>
            </a:endParaRPr>
          </a:p>
          <a:p>
            <a:r>
              <a:rPr lang="en-GB" b="1" dirty="0"/>
              <a:t>Video clip illustrating importance of a creating a language rich-environment and providing opportunities for two-year olds to show their curiosity and engage in sensory learning.</a:t>
            </a:r>
          </a:p>
          <a:p>
            <a:r>
              <a:rPr lang="en-GB" b="1" dirty="0"/>
              <a:t>10.41 – 16.08</a:t>
            </a:r>
          </a:p>
        </p:txBody>
      </p:sp>
      <p:sp>
        <p:nvSpPr>
          <p:cNvPr id="4" name="Slide Number Placeholder 3">
            <a:extLst>
              <a:ext uri="{FF2B5EF4-FFF2-40B4-BE49-F238E27FC236}">
                <a16:creationId xmlns:a16="http://schemas.microsoft.com/office/drawing/2014/main" id="{5BBB4D5A-AE8E-16F1-880B-DA48B20BBFB0}"/>
              </a:ext>
            </a:extLst>
          </p:cNvPr>
          <p:cNvSpPr>
            <a:spLocks noGrp="1"/>
          </p:cNvSpPr>
          <p:nvPr>
            <p:ph type="sldNum" sz="quarter" idx="5"/>
          </p:nvPr>
        </p:nvSpPr>
        <p:spPr/>
        <p:txBody>
          <a:bodyPr/>
          <a:lstStyle/>
          <a:p>
            <a:fld id="{0BE62D94-A5AA-45B0-9195-F8E5F2D27F7B}" type="slidenum">
              <a:rPr lang="en-GB" smtClean="0"/>
              <a:t>8</a:t>
            </a:fld>
            <a:endParaRPr lang="en-GB"/>
          </a:p>
        </p:txBody>
      </p:sp>
    </p:spTree>
    <p:extLst>
      <p:ext uri="{BB962C8B-B14F-4D97-AF65-F5344CB8AC3E}">
        <p14:creationId xmlns:p14="http://schemas.microsoft.com/office/powerpoint/2010/main" val="379815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9F91-2A53-79B8-0F75-70C30E481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BF14D-21BE-4871-09C6-474716565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FE0AD-B99F-19D3-A6A0-66C5C687CA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3DDA51-B120-64FE-2AB9-13D2D724EB1E}"/>
              </a:ext>
            </a:extLst>
          </p:cNvPr>
          <p:cNvSpPr>
            <a:spLocks noGrp="1"/>
          </p:cNvSpPr>
          <p:nvPr>
            <p:ph type="sldNum" sz="quarter" idx="5"/>
          </p:nvPr>
        </p:nvSpPr>
        <p:spPr/>
        <p:txBody>
          <a:bodyPr/>
          <a:lstStyle/>
          <a:p>
            <a:fld id="{0BE62D94-A5AA-45B0-9195-F8E5F2D27F7B}" type="slidenum">
              <a:rPr lang="en-GB" smtClean="0"/>
              <a:t>9</a:t>
            </a:fld>
            <a:endParaRPr lang="en-GB"/>
          </a:p>
        </p:txBody>
      </p:sp>
    </p:spTree>
    <p:extLst>
      <p:ext uri="{BB962C8B-B14F-4D97-AF65-F5344CB8AC3E}">
        <p14:creationId xmlns:p14="http://schemas.microsoft.com/office/powerpoint/2010/main" val="29226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10</a:t>
            </a:fld>
            <a:endParaRPr lang="en-GB"/>
          </a:p>
        </p:txBody>
      </p:sp>
    </p:spTree>
    <p:extLst>
      <p:ext uri="{BB962C8B-B14F-4D97-AF65-F5344CB8AC3E}">
        <p14:creationId xmlns:p14="http://schemas.microsoft.com/office/powerpoint/2010/main" val="235788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E62D94-A5AA-45B0-9195-F8E5F2D27F7B}" type="slidenum">
              <a:rPr lang="en-GB" smtClean="0"/>
              <a:t>11</a:t>
            </a:fld>
            <a:endParaRPr lang="en-GB"/>
          </a:p>
        </p:txBody>
      </p:sp>
    </p:spTree>
    <p:extLst>
      <p:ext uri="{BB962C8B-B14F-4D97-AF65-F5344CB8AC3E}">
        <p14:creationId xmlns:p14="http://schemas.microsoft.com/office/powerpoint/2010/main" val="34375151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25.sv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9.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7A2E5E-7FCC-020B-DE28-05D3B23150A4}"/>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951B97FE-4ACF-E28B-7162-773E70AB48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A251CE99-6B2B-A660-654A-921D95774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7" name="Group 6">
            <a:extLst>
              <a:ext uri="{FF2B5EF4-FFF2-40B4-BE49-F238E27FC236}">
                <a16:creationId xmlns:a16="http://schemas.microsoft.com/office/drawing/2014/main" id="{072B61DA-9C00-6E5B-729F-C929CBD9720A}"/>
              </a:ext>
            </a:extLst>
          </p:cNvPr>
          <p:cNvGrpSpPr/>
          <p:nvPr userDrawn="1"/>
        </p:nvGrpSpPr>
        <p:grpSpPr>
          <a:xfrm>
            <a:off x="0" y="0"/>
            <a:ext cx="8784000" cy="6363746"/>
            <a:chOff x="0" y="0"/>
            <a:chExt cx="8784000" cy="6363746"/>
          </a:xfrm>
        </p:grpSpPr>
        <p:pic>
          <p:nvPicPr>
            <p:cNvPr id="8" name="Graphic 7">
              <a:extLst>
                <a:ext uri="{FF2B5EF4-FFF2-40B4-BE49-F238E27FC236}">
                  <a16:creationId xmlns:a16="http://schemas.microsoft.com/office/drawing/2014/main" id="{A7D0E5BC-7F2E-4DC9-C7BB-690D53F64E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9" name="Graphic 8">
              <a:extLst>
                <a:ext uri="{FF2B5EF4-FFF2-40B4-BE49-F238E27FC236}">
                  <a16:creationId xmlns:a16="http://schemas.microsoft.com/office/drawing/2014/main" id="{6302A49A-7BDE-9338-1272-B0F5F83490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5690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588AE1-1239-C0D1-BF8A-25830A573A37}"/>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84B6656A-E9D8-42A0-3917-F15F31935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57CAE6F7-9D13-5F18-8308-A533C98C81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7" name="Graphic 6">
            <a:extLst>
              <a:ext uri="{FF2B5EF4-FFF2-40B4-BE49-F238E27FC236}">
                <a16:creationId xmlns:a16="http://schemas.microsoft.com/office/drawing/2014/main" id="{BC73BB84-698A-CC67-47BF-1AEEB9EAD8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A5413963-C889-8073-4E6B-9BBA5A7AE9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E7CDE6D0-60CD-951D-B6AA-A1ECCBB17E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3888" y="1709739"/>
            <a:ext cx="7886700" cy="2852737"/>
          </a:xfrm>
        </p:spPr>
        <p:txBody>
          <a:bodyPr anchor="ctr" anchorCtr="0"/>
          <a:lstStyle>
            <a:lvl1pPr>
              <a:defRPr sz="4200" b="1">
                <a:solidFill>
                  <a:srgbClr val="0087CA"/>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54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1699CF57-8C5E-CC94-5E34-834C745020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0F28A48E-ED03-17AF-2105-59C8307B24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056DE11-7CB2-794B-AE9D-EE81807A300C}"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40057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38266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userDrawn="1">
            <p:ph type="title"/>
          </p:nvPr>
        </p:nvSpPr>
        <p:spPr>
          <a:xfrm>
            <a:off x="628650" y="1272451"/>
            <a:ext cx="7886700" cy="634049"/>
          </a:xfrm>
        </p:spPr>
        <p:txBody>
          <a:bodyPr/>
          <a:lstStyle>
            <a:lvl1pPr>
              <a:defRPr sz="3200" b="1" i="0">
                <a:solidFill>
                  <a:schemeClr val="bg1"/>
                </a:solidFill>
              </a:defRPr>
            </a:lvl1pPr>
          </a:lstStyle>
          <a:p>
            <a:r>
              <a:rPr lang="en-GB"/>
              <a:t>Click to edit Master title style</a:t>
            </a:r>
            <a:endParaRPr lang="en-US"/>
          </a:p>
        </p:txBody>
      </p:sp>
      <p:sp>
        <p:nvSpPr>
          <p:cNvPr id="3" name="Content Placeholder 2"/>
          <p:cNvSpPr>
            <a:spLocks noGrp="1"/>
          </p:cNvSpPr>
          <p:nvPr userDrawn="1">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userDrawn="1">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userDrawn="1">
            <p:ph type="dt" sz="half" idx="10"/>
          </p:nvPr>
        </p:nvSpPr>
        <p:spPr/>
        <p:txBody>
          <a:bodyPr/>
          <a:lstStyle>
            <a:lvl1pPr>
              <a:defRPr>
                <a:solidFill>
                  <a:schemeClr val="bg1"/>
                </a:solidFill>
              </a:defRPr>
            </a:lvl1pPr>
          </a:lstStyle>
          <a:p>
            <a:fld id="{6056DE11-7CB2-794B-AE9D-EE81807A300C}" type="datetimeFigureOut">
              <a:rPr lang="en-US" smtClean="0"/>
              <a:pPr/>
              <a:t>6/11/2025</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74975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313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6/11/2025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2312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6/11/2025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198984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6/11/2025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424596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76755"/>
            <a:ext cx="3868340"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870200"/>
            <a:ext cx="3868340"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976755"/>
            <a:ext cx="3887391"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870200"/>
            <a:ext cx="3887391"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056DE11-7CB2-794B-AE9D-EE81807A300C}" type="datetimeFigureOut">
              <a:rPr lang="en-US" smtClean="0"/>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D4986-9C08-C742-B451-B5C0B742AAD7}" type="slidenum">
              <a:rPr lang="en-US" smtClean="0"/>
              <a:t>‹#›</a:t>
            </a:fld>
            <a:endParaRPr lang="en-US"/>
          </a:p>
        </p:txBody>
      </p:sp>
      <p:sp>
        <p:nvSpPr>
          <p:cNvPr id="10" name="Title 1">
            <a:extLst>
              <a:ext uri="{FF2B5EF4-FFF2-40B4-BE49-F238E27FC236}">
                <a16:creationId xmlns:a16="http://schemas.microsoft.com/office/drawing/2014/main" id="{84F68598-5B63-FAC1-C652-D4906653C3F1}"/>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grpSp>
        <p:nvGrpSpPr>
          <p:cNvPr id="11" name="Group 10">
            <a:extLst>
              <a:ext uri="{FF2B5EF4-FFF2-40B4-BE49-F238E27FC236}">
                <a16:creationId xmlns:a16="http://schemas.microsoft.com/office/drawing/2014/main" id="{B01CB7A1-B499-4487-B1F6-2E40FC6F9792}"/>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39B657E6-F236-35C9-7143-5FBF0D56E0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97C41B-E456-3309-25BD-08F98ABC1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58756EB0-B7CA-F75F-0001-F4FFFFE279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5" name="Graphic 14">
            <a:extLst>
              <a:ext uri="{FF2B5EF4-FFF2-40B4-BE49-F238E27FC236}">
                <a16:creationId xmlns:a16="http://schemas.microsoft.com/office/drawing/2014/main" id="{E8E8CDE6-6FF5-5FE2-2E55-E323F67B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6" name="Graphic 15">
            <a:extLst>
              <a:ext uri="{FF2B5EF4-FFF2-40B4-BE49-F238E27FC236}">
                <a16:creationId xmlns:a16="http://schemas.microsoft.com/office/drawing/2014/main" id="{8CC6C6EE-B448-5626-AC8B-8139F41B31C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68711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A9F5BD-905B-6468-440F-C26A316DA558}"/>
              </a:ext>
            </a:extLst>
          </p:cNvPr>
          <p:cNvGrpSpPr/>
          <p:nvPr userDrawn="1"/>
        </p:nvGrpSpPr>
        <p:grpSpPr>
          <a:xfrm>
            <a:off x="6115050" y="6192000"/>
            <a:ext cx="3060000" cy="683776"/>
            <a:chOff x="9180000" y="6192000"/>
            <a:chExt cx="3060000" cy="683776"/>
          </a:xfrm>
        </p:grpSpPr>
        <p:pic>
          <p:nvPicPr>
            <p:cNvPr id="7" name="Graphic 6">
              <a:extLst>
                <a:ext uri="{FF2B5EF4-FFF2-40B4-BE49-F238E27FC236}">
                  <a16:creationId xmlns:a16="http://schemas.microsoft.com/office/drawing/2014/main" id="{DAFF1440-394A-7335-8894-A4FCF359E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8" name="Graphic 7">
              <a:extLst>
                <a:ext uri="{FF2B5EF4-FFF2-40B4-BE49-F238E27FC236}">
                  <a16:creationId xmlns:a16="http://schemas.microsoft.com/office/drawing/2014/main" id="{1BA3628C-64A6-737F-0CFD-6A7E8EE91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9" name="Graphic 8">
            <a:extLst>
              <a:ext uri="{FF2B5EF4-FFF2-40B4-BE49-F238E27FC236}">
                <a16:creationId xmlns:a16="http://schemas.microsoft.com/office/drawing/2014/main" id="{7A0AF035-9101-D84A-A7C5-A78D7CF834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0" name="Graphic 9">
            <a:extLst>
              <a:ext uri="{FF2B5EF4-FFF2-40B4-BE49-F238E27FC236}">
                <a16:creationId xmlns:a16="http://schemas.microsoft.com/office/drawing/2014/main" id="{17ABBA06-1B47-7F8B-A1A7-BF1A760CFB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1" name="Graphic 10">
            <a:extLst>
              <a:ext uri="{FF2B5EF4-FFF2-40B4-BE49-F238E27FC236}">
                <a16:creationId xmlns:a16="http://schemas.microsoft.com/office/drawing/2014/main" id="{EA10C80C-7678-E130-B997-E09311C0C9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12" name="Title 1">
            <a:extLst>
              <a:ext uri="{FF2B5EF4-FFF2-40B4-BE49-F238E27FC236}">
                <a16:creationId xmlns:a16="http://schemas.microsoft.com/office/drawing/2014/main" id="{828446FF-422F-C79E-F7AD-B1DF3713FF7B}"/>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Tree>
    <p:extLst>
      <p:ext uri="{BB962C8B-B14F-4D97-AF65-F5344CB8AC3E}">
        <p14:creationId xmlns:p14="http://schemas.microsoft.com/office/powerpoint/2010/main" val="249404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741288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10E81F-2F4A-54DB-376B-697E308CDE75}"/>
              </a:ext>
            </a:extLst>
          </p:cNvPr>
          <p:cNvGrpSpPr/>
          <p:nvPr userDrawn="1"/>
        </p:nvGrpSpPr>
        <p:grpSpPr>
          <a:xfrm>
            <a:off x="6115050" y="6192000"/>
            <a:ext cx="3060000" cy="683776"/>
            <a:chOff x="9180000" y="6192000"/>
            <a:chExt cx="3060000" cy="683776"/>
          </a:xfrm>
        </p:grpSpPr>
        <p:pic>
          <p:nvPicPr>
            <p:cNvPr id="8" name="Graphic 7">
              <a:extLst>
                <a:ext uri="{FF2B5EF4-FFF2-40B4-BE49-F238E27FC236}">
                  <a16:creationId xmlns:a16="http://schemas.microsoft.com/office/drawing/2014/main" id="{5ED70901-C02D-8724-3BF3-BAFBE110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9" name="Graphic 8">
              <a:extLst>
                <a:ext uri="{FF2B5EF4-FFF2-40B4-BE49-F238E27FC236}">
                  <a16:creationId xmlns:a16="http://schemas.microsoft.com/office/drawing/2014/main" id="{B44209F4-6CB3-CBEA-583B-18A448199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0" name="Graphic 9">
            <a:extLst>
              <a:ext uri="{FF2B5EF4-FFF2-40B4-BE49-F238E27FC236}">
                <a16:creationId xmlns:a16="http://schemas.microsoft.com/office/drawing/2014/main" id="{D0B56137-DB02-09A6-82F1-FCE7806B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1" name="Graphic 10">
            <a:extLst>
              <a:ext uri="{FF2B5EF4-FFF2-40B4-BE49-F238E27FC236}">
                <a16:creationId xmlns:a16="http://schemas.microsoft.com/office/drawing/2014/main" id="{F4B1BFFC-A674-BB11-56EA-077BC26A20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2" name="Graphic 11">
            <a:extLst>
              <a:ext uri="{FF2B5EF4-FFF2-40B4-BE49-F238E27FC236}">
                <a16:creationId xmlns:a16="http://schemas.microsoft.com/office/drawing/2014/main" id="{1945FF8F-B708-EC7D-94C8-353CF518D3F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Date Placeholder 1"/>
          <p:cNvSpPr>
            <a:spLocks noGrp="1"/>
          </p:cNvSpPr>
          <p:nvPr>
            <p:ph type="dt" sz="half" idx="10"/>
          </p:nvPr>
        </p:nvSpPr>
        <p:spPr/>
        <p:txBody>
          <a:bodyPr/>
          <a:lstStyle/>
          <a:p>
            <a:fld id="{6056DE11-7CB2-794B-AE9D-EE81807A300C}" type="datetimeFigureOut">
              <a:rPr lang="en-US" smtClean="0"/>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756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p:nvPr>
        </p:nvSpPr>
        <p:spPr>
          <a:xfrm>
            <a:off x="3887391" y="1163320"/>
            <a:ext cx="4629150" cy="46977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8833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2 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3887391" y="1163320"/>
            <a:ext cx="4629150" cy="4697731"/>
          </a:xfrm>
        </p:spPr>
        <p:txBody>
          <a:bodyPr/>
          <a:lstStyle>
            <a:lvl1pPr marL="0" indent="0">
              <a:buNone/>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add picture</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24847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5CEFF5-8263-C947-8802-734077B0C229}"/>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734553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3213"/>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22992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3289851"/>
            <a:ext cx="3868340"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22992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3289851"/>
            <a:ext cx="3887391"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94417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85D28C3-BA45-7B1B-A68A-3E179273C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9" name="Graphic 18">
            <a:extLst>
              <a:ext uri="{FF2B5EF4-FFF2-40B4-BE49-F238E27FC236}">
                <a16:creationId xmlns:a16="http://schemas.microsoft.com/office/drawing/2014/main" id="{DAB807BF-E1F8-560A-2CCC-EBE5E3139A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20" name="Graphic 19">
            <a:extLst>
              <a:ext uri="{FF2B5EF4-FFF2-40B4-BE49-F238E27FC236}">
                <a16:creationId xmlns:a16="http://schemas.microsoft.com/office/drawing/2014/main" id="{3446C7F9-F608-3B4F-4693-6D47A4D6DE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21" name="Graphic 20">
            <a:extLst>
              <a:ext uri="{FF2B5EF4-FFF2-40B4-BE49-F238E27FC236}">
                <a16:creationId xmlns:a16="http://schemas.microsoft.com/office/drawing/2014/main" id="{5B397D0F-A57B-9E7E-19FE-381B64607E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7217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1b Title Slide">
    <p:spTree>
      <p:nvGrpSpPr>
        <p:cNvPr id="1" name=""/>
        <p:cNvGrpSpPr/>
        <p:nvPr/>
      </p:nvGrpSpPr>
      <p:grpSpPr>
        <a:xfrm>
          <a:off x="0" y="0"/>
          <a:ext cx="0" cy="0"/>
          <a:chOff x="0" y="0"/>
          <a:chExt cx="0" cy="0"/>
        </a:xfrm>
      </p:grpSpPr>
      <p:pic>
        <p:nvPicPr>
          <p:cNvPr id="17" name="Picture 16" descr="A picture containing person, wall, indoor, young&#10;&#10;Description automatically generated">
            <a:extLst>
              <a:ext uri="{FF2B5EF4-FFF2-40B4-BE49-F238E27FC236}">
                <a16:creationId xmlns:a16="http://schemas.microsoft.com/office/drawing/2014/main" id="{A6E246DD-9DE7-17DB-E7B6-970E6D17E838}"/>
              </a:ext>
            </a:extLst>
          </p:cNvPr>
          <p:cNvPicPr>
            <a:picLocks noChangeAspect="1"/>
          </p:cNvPicPr>
          <p:nvPr userDrawn="1"/>
        </p:nvPicPr>
        <p:blipFill>
          <a:blip r:embed="rId2"/>
          <a:stretch>
            <a:fillRect/>
          </a:stretch>
        </p:blipFill>
        <p:spPr>
          <a:xfrm>
            <a:off x="-1167500" y="0"/>
            <a:ext cx="12192000" cy="6858000"/>
          </a:xfrm>
          <a:prstGeom prst="rect">
            <a:avLst/>
          </a:prstGeom>
        </p:spPr>
      </p:pic>
      <p:sp>
        <p:nvSpPr>
          <p:cNvPr id="22" name="TextBox 21">
            <a:extLst>
              <a:ext uri="{FF2B5EF4-FFF2-40B4-BE49-F238E27FC236}">
                <a16:creationId xmlns:a16="http://schemas.microsoft.com/office/drawing/2014/main" id="{507DAC34-4CC1-8C14-1475-42C0A1E23E55}"/>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grpSp>
        <p:nvGrpSpPr>
          <p:cNvPr id="14" name="Group 13">
            <a:extLst>
              <a:ext uri="{FF2B5EF4-FFF2-40B4-BE49-F238E27FC236}">
                <a16:creationId xmlns:a16="http://schemas.microsoft.com/office/drawing/2014/main" id="{D7358DD8-FA97-4567-1CAF-42116BAD1D7B}"/>
              </a:ext>
            </a:extLst>
          </p:cNvPr>
          <p:cNvGrpSpPr/>
          <p:nvPr userDrawn="1"/>
        </p:nvGrpSpPr>
        <p:grpSpPr>
          <a:xfrm>
            <a:off x="6115050" y="6192000"/>
            <a:ext cx="3060000" cy="683776"/>
            <a:chOff x="9180000" y="6192000"/>
            <a:chExt cx="3060000" cy="683776"/>
          </a:xfrm>
        </p:grpSpPr>
        <p:pic>
          <p:nvPicPr>
            <p:cNvPr id="15" name="Graphic 14">
              <a:extLst>
                <a:ext uri="{FF2B5EF4-FFF2-40B4-BE49-F238E27FC236}">
                  <a16:creationId xmlns:a16="http://schemas.microsoft.com/office/drawing/2014/main" id="{3BDCDC2B-4B9D-BE8B-331B-795B352A7E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E785323E-D209-DE8C-F5BE-DB52ABACB3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900DF534-9C02-C1F7-585B-D7299A0865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2180" y="0"/>
            <a:ext cx="6408000" cy="6984381"/>
          </a:xfrm>
          <a:prstGeom prst="rect">
            <a:avLst/>
          </a:prstGeom>
        </p:spPr>
      </p:pic>
      <p:pic>
        <p:nvPicPr>
          <p:cNvPr id="13" name="Graphic 12">
            <a:extLst>
              <a:ext uri="{FF2B5EF4-FFF2-40B4-BE49-F238E27FC236}">
                <a16:creationId xmlns:a16="http://schemas.microsoft.com/office/drawing/2014/main" id="{B6D412E0-4F34-AB67-100A-C71877D595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1255" y="0"/>
            <a:ext cx="6263999" cy="6773267"/>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2" name="Title 1"/>
          <p:cNvSpPr>
            <a:spLocks noGrp="1"/>
          </p:cNvSpPr>
          <p:nvPr>
            <p:ph type="ctrTitle" hasCustomPrompt="1"/>
          </p:nvPr>
        </p:nvSpPr>
        <p:spPr>
          <a:xfrm>
            <a:off x="685800" y="1122363"/>
            <a:ext cx="7772400" cy="2387600"/>
          </a:xfrm>
        </p:spPr>
        <p:txBody>
          <a:bodyPr anchor="ctr" anchorCtr="0"/>
          <a:lstStyle>
            <a:lvl1pPr algn="l">
              <a:defRPr sz="3800" b="1">
                <a:solidFill>
                  <a:schemeClr val="bg1"/>
                </a:solidFill>
              </a:defRPr>
            </a:lvl1pPr>
          </a:lstStyle>
          <a:p>
            <a:r>
              <a:rPr lang="en-GB"/>
              <a:t>Click to edit Master </a:t>
            </a:r>
            <a:br>
              <a:rPr lang="en-GB"/>
            </a:br>
            <a:r>
              <a:rPr lang="en-GB"/>
              <a:t>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7972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5360F-DD5E-71DF-4E61-BC0CCDB8749E}"/>
              </a:ext>
            </a:extLst>
          </p:cNvPr>
          <p:cNvSpPr/>
          <p:nvPr userDrawn="1"/>
        </p:nvSpPr>
        <p:spPr>
          <a:xfrm>
            <a:off x="-2" y="14318"/>
            <a:ext cx="9139052"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D4756CB-326D-A46A-0EE5-255F5F89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6" name="Graphic 15">
            <a:extLst>
              <a:ext uri="{FF2B5EF4-FFF2-40B4-BE49-F238E27FC236}">
                <a16:creationId xmlns:a16="http://schemas.microsoft.com/office/drawing/2014/main" id="{D601DB58-D637-6D2D-05FD-1AA7DC681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6/11/2025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1209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F5826AC-11B7-9348-7417-5D0BCE6E4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4" name="Graphic 13">
            <a:extLst>
              <a:ext uri="{FF2B5EF4-FFF2-40B4-BE49-F238E27FC236}">
                <a16:creationId xmlns:a16="http://schemas.microsoft.com/office/drawing/2014/main" id="{CEDE4FB3-2A50-A415-3F49-01B4F2BE44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15" name="Graphic 14">
            <a:extLst>
              <a:ext uri="{FF2B5EF4-FFF2-40B4-BE49-F238E27FC236}">
                <a16:creationId xmlns:a16="http://schemas.microsoft.com/office/drawing/2014/main" id="{D627077E-470A-AD95-A28C-D9C9A72E681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C8AC7012-1299-97C5-DD02-29237E86062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4021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background">
    <p:spTree>
      <p:nvGrpSpPr>
        <p:cNvPr id="1" name=""/>
        <p:cNvGrpSpPr/>
        <p:nvPr/>
      </p:nvGrpSpPr>
      <p:grpSpPr>
        <a:xfrm>
          <a:off x="0" y="0"/>
          <a:ext cx="0" cy="0"/>
          <a:chOff x="0" y="0"/>
          <a:chExt cx="0" cy="0"/>
        </a:xfrm>
      </p:grpSpPr>
      <p:pic>
        <p:nvPicPr>
          <p:cNvPr id="13" name="Picture 12" descr="A picture containing person, wall, indoor, young&#10;&#10;Description automatically generated">
            <a:extLst>
              <a:ext uri="{FF2B5EF4-FFF2-40B4-BE49-F238E27FC236}">
                <a16:creationId xmlns:a16="http://schemas.microsoft.com/office/drawing/2014/main" id="{1E67E097-380D-0982-4B2D-9931FC016667}"/>
              </a:ext>
            </a:extLst>
          </p:cNvPr>
          <p:cNvPicPr>
            <a:picLocks noChangeAspect="1"/>
          </p:cNvPicPr>
          <p:nvPr userDrawn="1"/>
        </p:nvPicPr>
        <p:blipFill>
          <a:blip r:embed="rId2"/>
          <a:stretch>
            <a:fillRect/>
          </a:stretch>
        </p:blipFill>
        <p:spPr>
          <a:xfrm>
            <a:off x="-1524000" y="0"/>
            <a:ext cx="12192000" cy="6858000"/>
          </a:xfrm>
          <a:prstGeom prst="rect">
            <a:avLst/>
          </a:prstGeom>
        </p:spPr>
      </p:pic>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15" name="TextBox 14">
            <a:extLst>
              <a:ext uri="{FF2B5EF4-FFF2-40B4-BE49-F238E27FC236}">
                <a16:creationId xmlns:a16="http://schemas.microsoft.com/office/drawing/2014/main" id="{0AC48DCF-BA52-6783-C2A9-E3B10444A532}"/>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41113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3A Content Stand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grpSp>
        <p:nvGrpSpPr>
          <p:cNvPr id="13" name="Group 12">
            <a:extLst>
              <a:ext uri="{FF2B5EF4-FFF2-40B4-BE49-F238E27FC236}">
                <a16:creationId xmlns:a16="http://schemas.microsoft.com/office/drawing/2014/main" id="{AEA458BC-1CE3-1D7D-236B-08ACCD51ED83}"/>
              </a:ext>
            </a:extLst>
          </p:cNvPr>
          <p:cNvGrpSpPr/>
          <p:nvPr userDrawn="1"/>
        </p:nvGrpSpPr>
        <p:grpSpPr>
          <a:xfrm rot="10800000">
            <a:off x="0" y="-261678"/>
            <a:ext cx="3060000" cy="683776"/>
            <a:chOff x="9180000" y="6192000"/>
            <a:chExt cx="3060000" cy="683776"/>
          </a:xfrm>
        </p:grpSpPr>
        <p:pic>
          <p:nvPicPr>
            <p:cNvPr id="14" name="Graphic 13">
              <a:extLst>
                <a:ext uri="{FF2B5EF4-FFF2-40B4-BE49-F238E27FC236}">
                  <a16:creationId xmlns:a16="http://schemas.microsoft.com/office/drawing/2014/main" id="{8B2481F4-4B75-EDDA-8442-BF72E429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8C543506-98E3-F1B0-10A8-8FFF8A843A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26685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05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3050" y="6264000"/>
            <a:ext cx="2736000" cy="611776"/>
          </a:xfrm>
          <a:prstGeom prst="rect">
            <a:avLst/>
          </a:prstGeom>
        </p:spPr>
      </p:pic>
      <p:sp>
        <p:nvSpPr>
          <p:cNvPr id="2" name="Title 1"/>
          <p:cNvSpPr>
            <a:spLocks noGrp="1"/>
          </p:cNvSpPr>
          <p:nvPr userDrawn="1">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userDrawn="1">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p:txBody>
          <a:bodyPr/>
          <a:lstStyle/>
          <a:p>
            <a:fld id="{6056DE11-7CB2-794B-AE9D-EE81807A300C}" type="datetimeFigureOut">
              <a:rPr lang="en-US" smtClean="0"/>
              <a:t>6/11/2025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16" name="Graphic 15">
            <a:extLst>
              <a:ext uri="{FF2B5EF4-FFF2-40B4-BE49-F238E27FC236}">
                <a16:creationId xmlns:a16="http://schemas.microsoft.com/office/drawing/2014/main" id="{333A1B01-29BC-7241-6408-DA80DB22E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7" name="Graphic 16">
            <a:extLst>
              <a:ext uri="{FF2B5EF4-FFF2-40B4-BE49-F238E27FC236}">
                <a16:creationId xmlns:a16="http://schemas.microsoft.com/office/drawing/2014/main" id="{BC100119-6DB3-4FC4-8284-E76F2DF85C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7111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56640"/>
            <a:ext cx="7886700" cy="634049"/>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DE11-7CB2-794B-AE9D-EE81807A300C}" type="datetimeFigureOut">
              <a:rPr lang="en-US" smtClean="0"/>
              <a:t>6/11/2025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4986-9C08-C742-B451-B5C0B742AAD7}" type="slidenum">
              <a:rPr lang="en-US" smtClean="0"/>
              <a:t>‹#›</a:t>
            </a:fld>
            <a:endParaRPr lang="en-US"/>
          </a:p>
        </p:txBody>
      </p:sp>
    </p:spTree>
    <p:extLst>
      <p:ext uri="{BB962C8B-B14F-4D97-AF65-F5344CB8AC3E}">
        <p14:creationId xmlns:p14="http://schemas.microsoft.com/office/powerpoint/2010/main" val="12830444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7" r:id="rId3"/>
    <p:sldLayoutId id="2147483698" r:id="rId4"/>
    <p:sldLayoutId id="2147483699" r:id="rId5"/>
    <p:sldLayoutId id="2147483700" r:id="rId6"/>
    <p:sldLayoutId id="2147483701" r:id="rId7"/>
    <p:sldLayoutId id="2147483703" r:id="rId8"/>
    <p:sldLayoutId id="2147483702" r:id="rId9"/>
    <p:sldLayoutId id="2147483691" r:id="rId10"/>
    <p:sldLayoutId id="2147483692" r:id="rId11"/>
    <p:sldLayoutId id="2147483704" r:id="rId12"/>
    <p:sldLayoutId id="2147483705" r:id="rId13"/>
    <p:sldLayoutId id="2147483706" r:id="rId14"/>
    <p:sldLayoutId id="2147483707" r:id="rId15"/>
    <p:sldLayoutId id="2147483708" r:id="rId16"/>
    <p:sldLayoutId id="2147483709" r:id="rId17"/>
    <p:sldLayoutId id="2147483693" r:id="rId18"/>
    <p:sldLayoutId id="2147483694" r:id="rId19"/>
    <p:sldLayoutId id="2147483695" r:id="rId20"/>
    <p:sldLayoutId id="2147483696" r:id="rId21"/>
    <p:sldLayoutId id="2147483685" r:id="rId22"/>
    <p:sldLayoutId id="2147483686" r:id="rId23"/>
    <p:sldLayoutId id="2147483687" r:id="rId24"/>
  </p:sldLayoutIdLst>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hropshirelg.net/early-years-information/cpd-early-years/recent-slides-from-cpd-training-learning-development/"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www.shropshirelg.net/early-years-information/effective-practice-in-eyfs/the-unique-child/birth-to-3-year-olds/" TargetMode="Externa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foundationyears.org.uk/files/2021/09/What-to-expect-in-the-EYFS-complete-FINAL-16.09-compressed.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undationyears.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hropshirelg.net/early-years-information-including-cpd-booking-details/cpd-early-years-and-schools/cpd-schedule-and-booking-information-2024-2025/" TargetMode="External"/><Relationship Id="rId4" Type="http://schemas.openxmlformats.org/officeDocument/2006/relationships/hyperlink" Target="https://next.shropshire.gov.uk/early-years-and-childcare/shropshire-best-start-in-life-programm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undationyears.org.uk/files/2021/09/What-to-expect-in-the-EYFS-complete-FINAL-16.09-compresse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www.shropshirelg.net/early-years-information-including-cpd-booking-details/cpd-early-years-and-schools/cpd-schedule-and-booking-information-2024-202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oundationyears.org.uk/files/2021/09/What-to-expect-in-the-EYFS-complete-FINAL-16.09-compressed.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help-for-early-years-providers.education.gov.uk/support-for-practitioners/changes-to-the-eyfs-framework" TargetMode="External"/><Relationship Id="rId4" Type="http://schemas.openxmlformats.org/officeDocument/2006/relationships/hyperlink" Target="https://www.foundationyears.org.uk/2024/10/early-years-foundation-stage-safeguarding-reforms-20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s://assets.publishing.service.gov.uk/media/67f8e61c04146682e61bc84c/Nutrition_guidance_for_early_years_provider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ssets.publishing.service.gov.uk/media/67f8e61c04146682e61bc84c/Nutrition_guidance_for_early_years_provider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help-for-early-years-providers.education.gov.uk/health-and-wellbeing/nutrition/children-aged-one-to-five-guid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ilchi.mp/leyf.org.uk/twoness-of-two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yf.org.uk/news/talking-early-years-twoness-of-tw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e_xa6fJnmJw&amp;list=PLLq-zBnUkspP0xC0DVNdidjb92nSqL_L1&amp;index=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6175-E97F-B742-21AB-712413D5BF3C}"/>
              </a:ext>
            </a:extLst>
          </p:cNvPr>
          <p:cNvSpPr>
            <a:spLocks noGrp="1"/>
          </p:cNvSpPr>
          <p:nvPr>
            <p:ph type="title"/>
          </p:nvPr>
        </p:nvSpPr>
        <p:spPr>
          <a:xfrm>
            <a:off x="628650" y="2353828"/>
            <a:ext cx="7886700" cy="1709288"/>
          </a:xfrm>
        </p:spPr>
        <p:txBody>
          <a:bodyPr/>
          <a:lstStyle/>
          <a:p>
            <a:pPr algn="ctr"/>
            <a:r>
              <a:rPr lang="en-US" dirty="0">
                <a:solidFill>
                  <a:schemeClr val="accent1"/>
                </a:solidFill>
              </a:rPr>
              <a:t>Cluster meeting: talking about two – year-olds</a:t>
            </a:r>
            <a:br>
              <a:rPr lang="en-US" dirty="0">
                <a:solidFill>
                  <a:schemeClr val="accent1"/>
                </a:solidFill>
              </a:rPr>
            </a:br>
            <a:br>
              <a:rPr lang="en-US" dirty="0">
                <a:solidFill>
                  <a:schemeClr val="accent1"/>
                </a:solidFill>
              </a:rPr>
            </a:br>
            <a:r>
              <a:rPr lang="en-US" sz="2400" dirty="0">
                <a:solidFill>
                  <a:schemeClr val="tx1"/>
                </a:solidFill>
              </a:rPr>
              <a:t>Tuesday 10th June 2025</a:t>
            </a:r>
            <a:br>
              <a:rPr lang="en-US" sz="2400" dirty="0">
                <a:solidFill>
                  <a:schemeClr val="tx1"/>
                </a:solidFill>
              </a:rPr>
            </a:br>
            <a:r>
              <a:rPr lang="en-US" sz="2400" dirty="0">
                <a:solidFill>
                  <a:schemeClr val="tx1"/>
                </a:solidFill>
              </a:rPr>
              <a:t>3pm or 6:15pm</a:t>
            </a:r>
            <a:br>
              <a:rPr lang="en-US" sz="2400" dirty="0">
                <a:solidFill>
                  <a:schemeClr val="tx1"/>
                </a:solidFill>
              </a:rPr>
            </a:br>
            <a:br>
              <a:rPr lang="en-US" sz="2400" dirty="0">
                <a:solidFill>
                  <a:schemeClr val="tx1"/>
                </a:solidFill>
              </a:rPr>
            </a:br>
            <a:r>
              <a:rPr lang="en-US" sz="2400" dirty="0">
                <a:solidFill>
                  <a:schemeClr val="accent1"/>
                </a:solidFill>
              </a:rPr>
              <a:t>Beverley Jones </a:t>
            </a:r>
            <a:br>
              <a:rPr lang="en-US" sz="2400" dirty="0">
                <a:solidFill>
                  <a:schemeClr val="accent1"/>
                </a:solidFill>
              </a:rPr>
            </a:br>
            <a:r>
              <a:rPr lang="en-US" sz="2400" dirty="0">
                <a:solidFill>
                  <a:schemeClr val="accent1"/>
                </a:solidFill>
              </a:rPr>
              <a:t>(Early Years Consultant)</a:t>
            </a:r>
            <a:br>
              <a:rPr lang="en-US" sz="2400" dirty="0">
                <a:solidFill>
                  <a:schemeClr val="accent1"/>
                </a:solidFill>
              </a:rPr>
            </a:br>
            <a:endParaRPr lang="en-GB" sz="2400" dirty="0">
              <a:solidFill>
                <a:schemeClr val="accent1"/>
              </a:solidFill>
            </a:endParaRPr>
          </a:p>
        </p:txBody>
      </p:sp>
      <p:sp>
        <p:nvSpPr>
          <p:cNvPr id="4" name="TextBox 3">
            <a:extLst>
              <a:ext uri="{FF2B5EF4-FFF2-40B4-BE49-F238E27FC236}">
                <a16:creationId xmlns:a16="http://schemas.microsoft.com/office/drawing/2014/main" id="{CF24F246-542B-C610-A96D-64593A3E8EDF}"/>
              </a:ext>
            </a:extLst>
          </p:cNvPr>
          <p:cNvSpPr txBox="1"/>
          <p:nvPr/>
        </p:nvSpPr>
        <p:spPr>
          <a:xfrm>
            <a:off x="1350488" y="5255812"/>
            <a:ext cx="5816722" cy="1200329"/>
          </a:xfrm>
          <a:prstGeom prst="rect">
            <a:avLst/>
          </a:prstGeom>
          <a:noFill/>
        </p:spPr>
        <p:txBody>
          <a:bodyPr wrap="none" rtlCol="0">
            <a:spAutoFit/>
          </a:bodyPr>
          <a:lstStyle/>
          <a:p>
            <a:pPr algn="ctr"/>
            <a:r>
              <a:rPr lang="en-GB" dirty="0"/>
              <a:t>A copy of the slides can be found at: </a:t>
            </a:r>
          </a:p>
          <a:p>
            <a:pPr algn="ctr"/>
            <a:r>
              <a:rPr lang="en-GB" dirty="0">
                <a:hlinkClick r:id="rId2">
                  <a:extLst>
                    <a:ext uri="{A12FA001-AC4F-418D-AE19-62706E023703}">
                      <ahyp:hlinkClr xmlns:ahyp="http://schemas.microsoft.com/office/drawing/2018/hyperlinkcolor" val="tx"/>
                    </a:ext>
                  </a:extLst>
                </a:hlinkClick>
              </a:rPr>
              <a:t>Recent slides from CPD training (Learning &amp; Development) |</a:t>
            </a:r>
          </a:p>
          <a:p>
            <a:pPr algn="ctr"/>
            <a:r>
              <a:rPr lang="en-GB" dirty="0">
                <a:hlinkClick r:id="rId2">
                  <a:extLst>
                    <a:ext uri="{A12FA001-AC4F-418D-AE19-62706E023703}">
                      <ahyp:hlinkClr xmlns:ahyp="http://schemas.microsoft.com/office/drawing/2018/hyperlinkcolor" val="tx"/>
                    </a:ext>
                  </a:extLst>
                </a:hlinkClick>
              </a:rPr>
              <a:t> Shropshire Learning Gateway</a:t>
            </a:r>
            <a:r>
              <a:rPr lang="en-GB" dirty="0"/>
              <a:t> </a:t>
            </a:r>
          </a:p>
          <a:p>
            <a:endParaRPr lang="en-GB" dirty="0"/>
          </a:p>
        </p:txBody>
      </p:sp>
    </p:spTree>
    <p:extLst>
      <p:ext uri="{BB962C8B-B14F-4D97-AF65-F5344CB8AC3E}">
        <p14:creationId xmlns:p14="http://schemas.microsoft.com/office/powerpoint/2010/main" val="304558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60CF-3953-ACC7-029F-37B5842733A3}"/>
              </a:ext>
            </a:extLst>
          </p:cNvPr>
          <p:cNvSpPr>
            <a:spLocks noGrp="1"/>
          </p:cNvSpPr>
          <p:nvPr>
            <p:ph type="title"/>
          </p:nvPr>
        </p:nvSpPr>
        <p:spPr/>
        <p:txBody>
          <a:bodyPr/>
          <a:lstStyle/>
          <a:p>
            <a:pPr algn="ctr"/>
            <a:r>
              <a:rPr lang="en-GB" b="0" dirty="0"/>
              <a:t>Know how guide working with </a:t>
            </a:r>
            <a:br>
              <a:rPr lang="en-GB" b="0" dirty="0"/>
            </a:br>
            <a:r>
              <a:rPr lang="en-GB" b="0" dirty="0"/>
              <a:t>2-year-olds:</a:t>
            </a:r>
          </a:p>
        </p:txBody>
      </p:sp>
      <p:pic>
        <p:nvPicPr>
          <p:cNvPr id="7" name="Content Placeholder 6">
            <a:extLst>
              <a:ext uri="{FF2B5EF4-FFF2-40B4-BE49-F238E27FC236}">
                <a16:creationId xmlns:a16="http://schemas.microsoft.com/office/drawing/2014/main" id="{EFDBB00B-BDA5-2DAD-6893-5BAA22667237}"/>
              </a:ext>
            </a:extLst>
          </p:cNvPr>
          <p:cNvPicPr>
            <a:picLocks noGrp="1" noChangeAspect="1"/>
          </p:cNvPicPr>
          <p:nvPr>
            <p:ph idx="1"/>
          </p:nvPr>
        </p:nvPicPr>
        <p:blipFill>
          <a:blip r:embed="rId3"/>
          <a:stretch>
            <a:fillRect/>
          </a:stretch>
        </p:blipFill>
        <p:spPr>
          <a:xfrm>
            <a:off x="6526582" y="2716887"/>
            <a:ext cx="2548454" cy="3571661"/>
          </a:xfrm>
          <a:ln>
            <a:solidFill>
              <a:schemeClr val="tx1"/>
            </a:solidFill>
          </a:ln>
        </p:spPr>
      </p:pic>
      <p:pic>
        <p:nvPicPr>
          <p:cNvPr id="5" name="Picture 4">
            <a:extLst>
              <a:ext uri="{FF2B5EF4-FFF2-40B4-BE49-F238E27FC236}">
                <a16:creationId xmlns:a16="http://schemas.microsoft.com/office/drawing/2014/main" id="{D9C3709A-6A82-9820-A4A1-818B95A74502}"/>
              </a:ext>
            </a:extLst>
          </p:cNvPr>
          <p:cNvPicPr>
            <a:picLocks noChangeAspect="1"/>
          </p:cNvPicPr>
          <p:nvPr/>
        </p:nvPicPr>
        <p:blipFill>
          <a:blip r:embed="rId4"/>
          <a:stretch>
            <a:fillRect/>
          </a:stretch>
        </p:blipFill>
        <p:spPr>
          <a:xfrm>
            <a:off x="2918736" y="4190339"/>
            <a:ext cx="3491345" cy="2467426"/>
          </a:xfrm>
          <a:prstGeom prst="rect">
            <a:avLst/>
          </a:prstGeom>
          <a:solidFill>
            <a:schemeClr val="tx1"/>
          </a:solidFill>
          <a:ln>
            <a:solidFill>
              <a:schemeClr val="tx1"/>
            </a:solidFill>
          </a:ln>
        </p:spPr>
      </p:pic>
      <p:pic>
        <p:nvPicPr>
          <p:cNvPr id="9" name="Picture 8">
            <a:extLst>
              <a:ext uri="{FF2B5EF4-FFF2-40B4-BE49-F238E27FC236}">
                <a16:creationId xmlns:a16="http://schemas.microsoft.com/office/drawing/2014/main" id="{6C42779E-F260-8832-1AD9-0B991B355EAF}"/>
              </a:ext>
            </a:extLst>
          </p:cNvPr>
          <p:cNvPicPr>
            <a:picLocks noChangeAspect="1"/>
          </p:cNvPicPr>
          <p:nvPr/>
        </p:nvPicPr>
        <p:blipFill>
          <a:blip r:embed="rId5"/>
          <a:stretch>
            <a:fillRect/>
          </a:stretch>
        </p:blipFill>
        <p:spPr>
          <a:xfrm>
            <a:off x="258983" y="5639658"/>
            <a:ext cx="2219325" cy="790575"/>
          </a:xfrm>
          <a:prstGeom prst="rect">
            <a:avLst/>
          </a:prstGeom>
        </p:spPr>
      </p:pic>
      <p:pic>
        <p:nvPicPr>
          <p:cNvPr id="11" name="Picture 10">
            <a:extLst>
              <a:ext uri="{FF2B5EF4-FFF2-40B4-BE49-F238E27FC236}">
                <a16:creationId xmlns:a16="http://schemas.microsoft.com/office/drawing/2014/main" id="{8126B9AF-56AE-3391-4E8A-29934D74953E}"/>
              </a:ext>
            </a:extLst>
          </p:cNvPr>
          <p:cNvPicPr>
            <a:picLocks noChangeAspect="1"/>
          </p:cNvPicPr>
          <p:nvPr/>
        </p:nvPicPr>
        <p:blipFill>
          <a:blip r:embed="rId6"/>
          <a:stretch>
            <a:fillRect/>
          </a:stretch>
        </p:blipFill>
        <p:spPr>
          <a:xfrm>
            <a:off x="3079802" y="2413336"/>
            <a:ext cx="3169211" cy="1614059"/>
          </a:xfrm>
          <a:prstGeom prst="rect">
            <a:avLst/>
          </a:prstGeom>
          <a:ln>
            <a:solidFill>
              <a:schemeClr val="tx1"/>
            </a:solidFill>
          </a:ln>
        </p:spPr>
      </p:pic>
      <p:pic>
        <p:nvPicPr>
          <p:cNvPr id="15" name="Picture 14">
            <a:extLst>
              <a:ext uri="{FF2B5EF4-FFF2-40B4-BE49-F238E27FC236}">
                <a16:creationId xmlns:a16="http://schemas.microsoft.com/office/drawing/2014/main" id="{9E7537E9-CD81-4342-4761-AE70F5AA3A78}"/>
              </a:ext>
            </a:extLst>
          </p:cNvPr>
          <p:cNvPicPr>
            <a:picLocks noChangeAspect="1"/>
          </p:cNvPicPr>
          <p:nvPr/>
        </p:nvPicPr>
        <p:blipFill>
          <a:blip r:embed="rId7"/>
          <a:stretch>
            <a:fillRect/>
          </a:stretch>
        </p:blipFill>
        <p:spPr>
          <a:xfrm>
            <a:off x="127559" y="1852391"/>
            <a:ext cx="2570963" cy="3571661"/>
          </a:xfrm>
          <a:prstGeom prst="rect">
            <a:avLst/>
          </a:prstGeom>
          <a:ln>
            <a:solidFill>
              <a:schemeClr val="tx1"/>
            </a:solidFill>
          </a:ln>
        </p:spPr>
      </p:pic>
    </p:spTree>
    <p:extLst>
      <p:ext uri="{BB962C8B-B14F-4D97-AF65-F5344CB8AC3E}">
        <p14:creationId xmlns:p14="http://schemas.microsoft.com/office/powerpoint/2010/main" val="316238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EC9DC-FAC0-FDD0-CD6A-7D32CF438F65}"/>
              </a:ext>
            </a:extLst>
          </p:cNvPr>
          <p:cNvPicPr>
            <a:picLocks noChangeAspect="1"/>
          </p:cNvPicPr>
          <p:nvPr/>
        </p:nvPicPr>
        <p:blipFill>
          <a:blip r:embed="rId3"/>
          <a:stretch>
            <a:fillRect/>
          </a:stretch>
        </p:blipFill>
        <p:spPr>
          <a:xfrm>
            <a:off x="0" y="0"/>
            <a:ext cx="9144000" cy="2314575"/>
          </a:xfrm>
          <a:prstGeom prst="rect">
            <a:avLst/>
          </a:prstGeom>
        </p:spPr>
      </p:pic>
      <p:pic>
        <p:nvPicPr>
          <p:cNvPr id="6" name="Picture 5">
            <a:extLst>
              <a:ext uri="{FF2B5EF4-FFF2-40B4-BE49-F238E27FC236}">
                <a16:creationId xmlns:a16="http://schemas.microsoft.com/office/drawing/2014/main" id="{D13AE651-5872-7F81-4D9B-E56639413FAC}"/>
              </a:ext>
            </a:extLst>
          </p:cNvPr>
          <p:cNvPicPr>
            <a:picLocks noChangeAspect="1"/>
          </p:cNvPicPr>
          <p:nvPr/>
        </p:nvPicPr>
        <p:blipFill>
          <a:blip r:embed="rId4"/>
          <a:stretch>
            <a:fillRect/>
          </a:stretch>
        </p:blipFill>
        <p:spPr>
          <a:xfrm>
            <a:off x="536864" y="3329853"/>
            <a:ext cx="5105400" cy="2276475"/>
          </a:xfrm>
          <a:prstGeom prst="rect">
            <a:avLst/>
          </a:prstGeom>
        </p:spPr>
      </p:pic>
      <p:sp>
        <p:nvSpPr>
          <p:cNvPr id="7" name="TextBox 6">
            <a:extLst>
              <a:ext uri="{FF2B5EF4-FFF2-40B4-BE49-F238E27FC236}">
                <a16:creationId xmlns:a16="http://schemas.microsoft.com/office/drawing/2014/main" id="{C39CC887-7A61-333E-F83F-D4AC858D25CF}"/>
              </a:ext>
            </a:extLst>
          </p:cNvPr>
          <p:cNvSpPr txBox="1"/>
          <p:nvPr/>
        </p:nvSpPr>
        <p:spPr>
          <a:xfrm>
            <a:off x="800100" y="5606328"/>
            <a:ext cx="4942443" cy="369332"/>
          </a:xfrm>
          <a:prstGeom prst="rect">
            <a:avLst/>
          </a:prstGeom>
          <a:noFill/>
        </p:spPr>
        <p:txBody>
          <a:bodyPr wrap="none" rtlCol="0">
            <a:spAutoFit/>
          </a:bodyPr>
          <a:lstStyle/>
          <a:p>
            <a:r>
              <a:rPr lang="en-GB" dirty="0">
                <a:hlinkClick r:id="rId5"/>
              </a:rPr>
              <a:t>Birth to 3-year-olds | Shropshire Learning Gateway</a:t>
            </a:r>
            <a:endParaRPr lang="en-GB" dirty="0"/>
          </a:p>
        </p:txBody>
      </p:sp>
      <p:sp>
        <p:nvSpPr>
          <p:cNvPr id="10" name="Arrow: Right 9">
            <a:extLst>
              <a:ext uri="{FF2B5EF4-FFF2-40B4-BE49-F238E27FC236}">
                <a16:creationId xmlns:a16="http://schemas.microsoft.com/office/drawing/2014/main" id="{C163F6AE-FCF0-6A3E-E9FC-62397094645E}"/>
              </a:ext>
            </a:extLst>
          </p:cNvPr>
          <p:cNvSpPr/>
          <p:nvPr/>
        </p:nvSpPr>
        <p:spPr>
          <a:xfrm>
            <a:off x="134236" y="4301110"/>
            <a:ext cx="60469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E2DD93B9-FB35-7C33-067C-05620D82F8AD}"/>
              </a:ext>
            </a:extLst>
          </p:cNvPr>
          <p:cNvSpPr/>
          <p:nvPr/>
        </p:nvSpPr>
        <p:spPr>
          <a:xfrm>
            <a:off x="5475618" y="4301110"/>
            <a:ext cx="604697"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889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B8D32-F94B-C512-03A5-F2DCB9A9E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864B0-6BEB-CA21-2BC6-6BB7B233B18A}"/>
              </a:ext>
            </a:extLst>
          </p:cNvPr>
          <p:cNvSpPr>
            <a:spLocks noGrp="1"/>
          </p:cNvSpPr>
          <p:nvPr>
            <p:ph type="title"/>
          </p:nvPr>
        </p:nvSpPr>
        <p:spPr/>
        <p:txBody>
          <a:bodyPr/>
          <a:lstStyle/>
          <a:p>
            <a:pPr algn="ctr"/>
            <a:r>
              <a:rPr lang="en-GB" b="0" dirty="0"/>
              <a:t>Know how guide working with  </a:t>
            </a:r>
            <a:br>
              <a:rPr lang="en-GB" b="0" dirty="0"/>
            </a:br>
            <a:r>
              <a:rPr lang="en-GB" b="0" dirty="0"/>
              <a:t>2-year-olds:</a:t>
            </a:r>
          </a:p>
        </p:txBody>
      </p:sp>
      <p:graphicFrame>
        <p:nvGraphicFramePr>
          <p:cNvPr id="5" name="Content Placeholder 4">
            <a:extLst>
              <a:ext uri="{FF2B5EF4-FFF2-40B4-BE49-F238E27FC236}">
                <a16:creationId xmlns:a16="http://schemas.microsoft.com/office/drawing/2014/main" id="{E15284C2-D803-7476-85DC-3B5A2C6A5C73}"/>
              </a:ext>
            </a:extLst>
          </p:cNvPr>
          <p:cNvGraphicFramePr>
            <a:graphicFrameLocks noGrp="1"/>
          </p:cNvGraphicFramePr>
          <p:nvPr>
            <p:ph idx="1"/>
            <p:extLst>
              <p:ext uri="{D42A27DB-BD31-4B8C-83A1-F6EECF244321}">
                <p14:modId xmlns:p14="http://schemas.microsoft.com/office/powerpoint/2010/main" val="4122413462"/>
              </p:ext>
            </p:extLst>
          </p:nvPr>
        </p:nvGraphicFramePr>
        <p:xfrm>
          <a:off x="628650" y="2146012"/>
          <a:ext cx="7886700" cy="402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23342065"/>
                    </a:ext>
                  </a:extLst>
                </a:gridCol>
                <a:gridCol w="2628900">
                  <a:extLst>
                    <a:ext uri="{9D8B030D-6E8A-4147-A177-3AD203B41FA5}">
                      <a16:colId xmlns:a16="http://schemas.microsoft.com/office/drawing/2014/main" val="1597366340"/>
                    </a:ext>
                  </a:extLst>
                </a:gridCol>
                <a:gridCol w="2628900">
                  <a:extLst>
                    <a:ext uri="{9D8B030D-6E8A-4147-A177-3AD203B41FA5}">
                      <a16:colId xmlns:a16="http://schemas.microsoft.com/office/drawing/2014/main" val="3286134501"/>
                    </a:ext>
                  </a:extLst>
                </a:gridCol>
              </a:tblGrid>
              <a:tr h="370840">
                <a:tc>
                  <a:txBody>
                    <a:bodyPr/>
                    <a:lstStyle/>
                    <a:p>
                      <a:pPr algn="ctr"/>
                      <a:r>
                        <a:rPr lang="en-GB" dirty="0"/>
                        <a:t>Learning &amp; development</a:t>
                      </a:r>
                    </a:p>
                  </a:txBody>
                  <a:tcPr/>
                </a:tc>
                <a:tc>
                  <a:txBody>
                    <a:bodyPr/>
                    <a:lstStyle/>
                    <a:p>
                      <a:pPr algn="ctr"/>
                      <a:r>
                        <a:rPr lang="en-GB" dirty="0"/>
                        <a:t>Assessment</a:t>
                      </a:r>
                    </a:p>
                  </a:txBody>
                  <a:tcPr/>
                </a:tc>
                <a:tc>
                  <a:txBody>
                    <a:bodyPr/>
                    <a:lstStyle/>
                    <a:p>
                      <a:pPr algn="ctr"/>
                      <a:r>
                        <a:rPr lang="en-GB" dirty="0"/>
                        <a:t>Safeguarding and welfare requirements</a:t>
                      </a:r>
                    </a:p>
                  </a:txBody>
                  <a:tcPr/>
                </a:tc>
                <a:extLst>
                  <a:ext uri="{0D108BD9-81ED-4DB2-BD59-A6C34878D82A}">
                    <a16:rowId xmlns:a16="http://schemas.microsoft.com/office/drawing/2014/main" val="3054369398"/>
                  </a:ext>
                </a:extLst>
              </a:tr>
              <a:tr h="370840">
                <a:tc>
                  <a:txBody>
                    <a:bodyPr/>
                    <a:lstStyle/>
                    <a:p>
                      <a:r>
                        <a:rPr lang="en-GB" dirty="0"/>
                        <a:t>-Building a two-year-old’s brain</a:t>
                      </a:r>
                    </a:p>
                    <a:p>
                      <a:r>
                        <a:rPr lang="en-GB" dirty="0"/>
                        <a:t>-The emotional environment</a:t>
                      </a:r>
                    </a:p>
                    <a:p>
                      <a:r>
                        <a:rPr lang="en-GB" dirty="0"/>
                        <a:t>-The physical environment</a:t>
                      </a:r>
                    </a:p>
                    <a:p>
                      <a:r>
                        <a:rPr lang="en-GB" dirty="0"/>
                        <a:t>-Importance of play</a:t>
                      </a:r>
                    </a:p>
                    <a:p>
                      <a:r>
                        <a:rPr lang="en-GB" dirty="0"/>
                        <a:t>-Characteristics of effective learning</a:t>
                      </a:r>
                    </a:p>
                    <a:p>
                      <a:r>
                        <a:rPr lang="en-GB" dirty="0"/>
                        <a:t>-The areas of learning and development</a:t>
                      </a:r>
                    </a:p>
                    <a:p>
                      <a:r>
                        <a:rPr lang="en-GB" dirty="0"/>
                        <a:t>-The prime areas</a:t>
                      </a:r>
                    </a:p>
                  </a:txBody>
                  <a:tcPr/>
                </a:tc>
                <a:tc>
                  <a:txBody>
                    <a:bodyPr/>
                    <a:lstStyle/>
                    <a:p>
                      <a:r>
                        <a:rPr lang="en-GB" dirty="0"/>
                        <a:t>-Early speech and language chart</a:t>
                      </a:r>
                    </a:p>
                    <a:p>
                      <a:r>
                        <a:rPr lang="en-GB" dirty="0"/>
                        <a:t>-Observational check points </a:t>
                      </a:r>
                    </a:p>
                    <a:p>
                      <a:r>
                        <a:rPr lang="en-GB" dirty="0"/>
                        <a:t>-The progress check at 2</a:t>
                      </a:r>
                    </a:p>
                    <a:p>
                      <a:endParaRPr lang="en-GB" i="1" dirty="0"/>
                    </a:p>
                    <a:p>
                      <a:r>
                        <a:rPr lang="en-GB" i="1" dirty="0"/>
                        <a:t>To be added: information on the Early Talk 0-5 working with under 3’s toolkit and online training links</a:t>
                      </a:r>
                    </a:p>
                  </a:txBody>
                  <a:tcPr/>
                </a:tc>
                <a:tc>
                  <a:txBody>
                    <a:bodyPr/>
                    <a:lstStyle/>
                    <a:p>
                      <a:r>
                        <a:rPr lang="en-GB" i="1" dirty="0"/>
                        <a:t>These will be updated following the new requirements from 1</a:t>
                      </a:r>
                      <a:r>
                        <a:rPr lang="en-GB" i="1" baseline="30000" dirty="0"/>
                        <a:t>st</a:t>
                      </a:r>
                      <a:r>
                        <a:rPr lang="en-GB" i="1" dirty="0"/>
                        <a:t> September 2025.</a:t>
                      </a:r>
                    </a:p>
                  </a:txBody>
                  <a:tcPr/>
                </a:tc>
                <a:extLst>
                  <a:ext uri="{0D108BD9-81ED-4DB2-BD59-A6C34878D82A}">
                    <a16:rowId xmlns:a16="http://schemas.microsoft.com/office/drawing/2014/main" val="1641790087"/>
                  </a:ext>
                </a:extLst>
              </a:tr>
            </a:tbl>
          </a:graphicData>
        </a:graphic>
      </p:graphicFrame>
    </p:spTree>
    <p:extLst>
      <p:ext uri="{BB962C8B-B14F-4D97-AF65-F5344CB8AC3E}">
        <p14:creationId xmlns:p14="http://schemas.microsoft.com/office/powerpoint/2010/main" val="419522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B73A-480A-425A-BEB0-D7CACF851C89}"/>
              </a:ext>
            </a:extLst>
          </p:cNvPr>
          <p:cNvSpPr>
            <a:spLocks noGrp="1"/>
          </p:cNvSpPr>
          <p:nvPr>
            <p:ph type="title"/>
          </p:nvPr>
        </p:nvSpPr>
        <p:spPr>
          <a:xfrm>
            <a:off x="444353" y="1253783"/>
            <a:ext cx="7886700" cy="634049"/>
          </a:xfrm>
        </p:spPr>
        <p:txBody>
          <a:bodyPr/>
          <a:lstStyle/>
          <a:p>
            <a:pPr algn="ctr"/>
            <a:r>
              <a:rPr lang="en-GB" b="0" dirty="0"/>
              <a:t>Signposting, support and training:</a:t>
            </a:r>
          </a:p>
        </p:txBody>
      </p:sp>
      <p:pic>
        <p:nvPicPr>
          <p:cNvPr id="7" name="Content Placeholder 6">
            <a:extLst>
              <a:ext uri="{FF2B5EF4-FFF2-40B4-BE49-F238E27FC236}">
                <a16:creationId xmlns:a16="http://schemas.microsoft.com/office/drawing/2014/main" id="{6165BEB0-A5C2-B6FF-89A9-F2629A3A80F3}"/>
              </a:ext>
            </a:extLst>
          </p:cNvPr>
          <p:cNvPicPr>
            <a:picLocks noGrp="1" noChangeAspect="1"/>
          </p:cNvPicPr>
          <p:nvPr>
            <p:ph idx="1"/>
          </p:nvPr>
        </p:nvPicPr>
        <p:blipFill>
          <a:blip r:embed="rId3"/>
          <a:stretch>
            <a:fillRect/>
          </a:stretch>
        </p:blipFill>
        <p:spPr>
          <a:xfrm>
            <a:off x="1347884" y="1971718"/>
            <a:ext cx="6265736" cy="3533261"/>
          </a:xfrm>
        </p:spPr>
      </p:pic>
      <p:sp>
        <p:nvSpPr>
          <p:cNvPr id="8" name="TextBox 7">
            <a:extLst>
              <a:ext uri="{FF2B5EF4-FFF2-40B4-BE49-F238E27FC236}">
                <a16:creationId xmlns:a16="http://schemas.microsoft.com/office/drawing/2014/main" id="{CEE30E98-6994-896F-64D8-3417F5EEC4E2}"/>
              </a:ext>
            </a:extLst>
          </p:cNvPr>
          <p:cNvSpPr txBox="1"/>
          <p:nvPr/>
        </p:nvSpPr>
        <p:spPr>
          <a:xfrm>
            <a:off x="1297557" y="5604217"/>
            <a:ext cx="6265736" cy="307777"/>
          </a:xfrm>
          <a:prstGeom prst="rect">
            <a:avLst/>
          </a:prstGeom>
          <a:noFill/>
        </p:spPr>
        <p:txBody>
          <a:bodyPr wrap="square" rtlCol="0">
            <a:spAutoFit/>
          </a:bodyPr>
          <a:lstStyle/>
          <a:p>
            <a:pPr algn="ctr"/>
            <a:r>
              <a:rPr lang="en-GB" sz="1400" dirty="0">
                <a:hlinkClick r:id="rId4"/>
              </a:rPr>
              <a:t>What-to-expect-in-the-EYFS-complete-FINAL-16.09-compressed.pdf</a:t>
            </a:r>
            <a:endParaRPr lang="en-GB" sz="1400" dirty="0"/>
          </a:p>
        </p:txBody>
      </p:sp>
    </p:spTree>
    <p:extLst>
      <p:ext uri="{BB962C8B-B14F-4D97-AF65-F5344CB8AC3E}">
        <p14:creationId xmlns:p14="http://schemas.microsoft.com/office/powerpoint/2010/main" val="205013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81C1-930C-EB82-80A0-DED3F6075969}"/>
              </a:ext>
            </a:extLst>
          </p:cNvPr>
          <p:cNvSpPr>
            <a:spLocks noGrp="1"/>
          </p:cNvSpPr>
          <p:nvPr>
            <p:ph type="title"/>
          </p:nvPr>
        </p:nvSpPr>
        <p:spPr>
          <a:xfrm>
            <a:off x="4809068" y="501651"/>
            <a:ext cx="3296505" cy="1716255"/>
          </a:xfrm>
        </p:spPr>
        <p:txBody>
          <a:bodyPr vert="horz" lIns="91440" tIns="45720" rIns="91440" bIns="45720" rtlCol="0" anchor="b">
            <a:normAutofit/>
          </a:bodyPr>
          <a:lstStyle/>
          <a:p>
            <a:r>
              <a:rPr lang="en-US" sz="3800" b="0" kern="1200">
                <a:solidFill>
                  <a:schemeClr val="accent1"/>
                </a:solidFill>
              </a:rPr>
              <a:t>Virtual support sessions:</a:t>
            </a:r>
            <a:endParaRPr lang="en-US" sz="3800" kern="1200">
              <a:solidFill>
                <a:schemeClr val="accent1"/>
              </a:solidFill>
            </a:endParaRPr>
          </a:p>
        </p:txBody>
      </p:sp>
      <p:pic>
        <p:nvPicPr>
          <p:cNvPr id="4" name="Content Placeholder 3">
            <a:extLst>
              <a:ext uri="{FF2B5EF4-FFF2-40B4-BE49-F238E27FC236}">
                <a16:creationId xmlns:a16="http://schemas.microsoft.com/office/drawing/2014/main" id="{10EAC179-E43F-64CB-FCF2-045BAF759193}"/>
              </a:ext>
            </a:extLst>
          </p:cNvPr>
          <p:cNvPicPr>
            <a:picLocks noGrp="1" noChangeAspect="1"/>
          </p:cNvPicPr>
          <p:nvPr>
            <p:ph sz="half" idx="1"/>
          </p:nvPr>
        </p:nvPicPr>
        <p:blipFill rotWithShape="1">
          <a:blip r:embed="rId2"/>
          <a:stretch/>
        </p:blipFill>
        <p:spPr>
          <a:xfrm>
            <a:off x="515467" y="1157553"/>
            <a:ext cx="2855886" cy="5400939"/>
          </a:xfrm>
          <a:prstGeom prst="rect">
            <a:avLst/>
          </a:prstGeom>
        </p:spPr>
      </p:pic>
      <p:sp>
        <p:nvSpPr>
          <p:cNvPr id="5" name="Content Placeholder 4">
            <a:extLst>
              <a:ext uri="{FF2B5EF4-FFF2-40B4-BE49-F238E27FC236}">
                <a16:creationId xmlns:a16="http://schemas.microsoft.com/office/drawing/2014/main" id="{5400206F-FD29-1921-3373-7E514BDB7859}"/>
              </a:ext>
            </a:extLst>
          </p:cNvPr>
          <p:cNvSpPr>
            <a:spLocks noGrp="1"/>
          </p:cNvSpPr>
          <p:nvPr>
            <p:ph sz="half" idx="2"/>
          </p:nvPr>
        </p:nvSpPr>
        <p:spPr>
          <a:xfrm>
            <a:off x="4794437" y="2645922"/>
            <a:ext cx="3326041" cy="3710427"/>
          </a:xfrm>
        </p:spPr>
        <p:txBody>
          <a:bodyPr vert="horz" lIns="91440" tIns="45720" rIns="91440" bIns="45720" rtlCol="0" anchor="t">
            <a:normAutofit/>
          </a:bodyPr>
          <a:lstStyle/>
          <a:p>
            <a:r>
              <a:rPr lang="en-US" sz="2000">
                <a:solidFill>
                  <a:schemeClr val="tx1">
                    <a:alpha val="80000"/>
                  </a:schemeClr>
                </a:solidFill>
                <a:latin typeface="+mn-lt"/>
                <a:cs typeface="+mn-cs"/>
              </a:rPr>
              <a:t>Every Thursday morning 09:30 – 12:00</a:t>
            </a:r>
          </a:p>
          <a:p>
            <a:r>
              <a:rPr lang="en-US" sz="2000" b="1">
                <a:solidFill>
                  <a:schemeClr val="tx1">
                    <a:alpha val="80000"/>
                  </a:schemeClr>
                </a:solidFill>
                <a:latin typeface="+mn-lt"/>
                <a:cs typeface="+mn-cs"/>
              </a:rPr>
              <a:t>Beverley Jones</a:t>
            </a:r>
          </a:p>
          <a:p>
            <a:r>
              <a:rPr lang="en-US" sz="2000" b="1">
                <a:solidFill>
                  <a:schemeClr val="tx1">
                    <a:alpha val="80000"/>
                  </a:schemeClr>
                </a:solidFill>
                <a:latin typeface="+mn-lt"/>
                <a:cs typeface="+mn-cs"/>
              </a:rPr>
              <a:t>Tel: 01743 254454</a:t>
            </a:r>
          </a:p>
          <a:p>
            <a:r>
              <a:rPr lang="en-US" sz="2000">
                <a:solidFill>
                  <a:schemeClr val="tx1">
                    <a:alpha val="80000"/>
                  </a:schemeClr>
                </a:solidFill>
                <a:latin typeface="+mn-lt"/>
                <a:cs typeface="+mn-cs"/>
              </a:rPr>
              <a:t>Any questions or queries about a child’s learning,  development and / or </a:t>
            </a:r>
            <a:r>
              <a:rPr lang="en-US" sz="2000" err="1">
                <a:solidFill>
                  <a:schemeClr val="tx1">
                    <a:alpha val="80000"/>
                  </a:schemeClr>
                </a:solidFill>
                <a:latin typeface="+mn-lt"/>
                <a:cs typeface="+mn-cs"/>
              </a:rPr>
              <a:t>behaviour</a:t>
            </a:r>
            <a:r>
              <a:rPr lang="en-US" sz="2000">
                <a:solidFill>
                  <a:schemeClr val="tx1">
                    <a:alpha val="80000"/>
                  </a:schemeClr>
                </a:solidFill>
                <a:latin typeface="+mn-lt"/>
                <a:cs typeface="+mn-cs"/>
              </a:rPr>
              <a:t>.</a:t>
            </a:r>
          </a:p>
        </p:txBody>
      </p:sp>
      <p:sp>
        <p:nvSpPr>
          <p:cNvPr id="6" name="TextBox 5">
            <a:extLst>
              <a:ext uri="{FF2B5EF4-FFF2-40B4-BE49-F238E27FC236}">
                <a16:creationId xmlns:a16="http://schemas.microsoft.com/office/drawing/2014/main" id="{4800F084-42D9-EA73-8FAA-4902CC81ECB5}"/>
              </a:ext>
            </a:extLst>
          </p:cNvPr>
          <p:cNvSpPr txBox="1"/>
          <p:nvPr/>
        </p:nvSpPr>
        <p:spPr>
          <a:xfrm>
            <a:off x="465563" y="6178937"/>
            <a:ext cx="2939010" cy="553998"/>
          </a:xfrm>
          <a:prstGeom prst="rect">
            <a:avLst/>
          </a:prstGeom>
          <a:noFill/>
        </p:spPr>
        <p:txBody>
          <a:bodyPr wrap="none" rtlCol="0">
            <a:spAutoFit/>
          </a:bodyPr>
          <a:lstStyle/>
          <a:p>
            <a:r>
              <a:rPr lang="en-GB" sz="1200" dirty="0"/>
              <a:t>What to expect in the EYFS: a parents’ guide</a:t>
            </a:r>
          </a:p>
          <a:p>
            <a:endParaRPr lang="en-GB" dirty="0"/>
          </a:p>
        </p:txBody>
      </p:sp>
    </p:spTree>
    <p:extLst>
      <p:ext uri="{BB962C8B-B14F-4D97-AF65-F5344CB8AC3E}">
        <p14:creationId xmlns:p14="http://schemas.microsoft.com/office/powerpoint/2010/main" val="108265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7C0C85-03C7-C96C-E171-AB56D35624AC}"/>
              </a:ext>
            </a:extLst>
          </p:cNvPr>
          <p:cNvSpPr>
            <a:spLocks noGrp="1"/>
          </p:cNvSpPr>
          <p:nvPr>
            <p:ph type="title"/>
          </p:nvPr>
        </p:nvSpPr>
        <p:spPr>
          <a:xfrm>
            <a:off x="262551" y="1218342"/>
            <a:ext cx="8691326" cy="634049"/>
          </a:xfrm>
        </p:spPr>
        <p:txBody>
          <a:bodyPr/>
          <a:lstStyle/>
          <a:p>
            <a:pPr algn="ctr"/>
            <a:r>
              <a:rPr lang="en-GB" b="0" dirty="0"/>
              <a:t>CPD opportunities:</a:t>
            </a:r>
          </a:p>
        </p:txBody>
      </p:sp>
      <p:sp>
        <p:nvSpPr>
          <p:cNvPr id="8" name="Content Placeholder 7">
            <a:extLst>
              <a:ext uri="{FF2B5EF4-FFF2-40B4-BE49-F238E27FC236}">
                <a16:creationId xmlns:a16="http://schemas.microsoft.com/office/drawing/2014/main" id="{9B1321B0-79CA-C4E4-609F-F8BA2EC35513}"/>
              </a:ext>
            </a:extLst>
          </p:cNvPr>
          <p:cNvSpPr>
            <a:spLocks noGrp="1"/>
          </p:cNvSpPr>
          <p:nvPr>
            <p:ph idx="1"/>
          </p:nvPr>
        </p:nvSpPr>
        <p:spPr>
          <a:xfrm>
            <a:off x="628649" y="2035285"/>
            <a:ext cx="8156417" cy="4141677"/>
          </a:xfrm>
        </p:spPr>
        <p:txBody>
          <a:bodyPr>
            <a:normAutofit/>
          </a:bodyPr>
          <a:lstStyle/>
          <a:p>
            <a:r>
              <a:rPr lang="en-GB" sz="2400" dirty="0"/>
              <a:t>Early years – learning &amp; development and safeguarding</a:t>
            </a:r>
          </a:p>
          <a:p>
            <a:endParaRPr lang="en-GB" sz="2400" dirty="0"/>
          </a:p>
          <a:p>
            <a:endParaRPr lang="en-GB" sz="2400" dirty="0"/>
          </a:p>
          <a:p>
            <a:r>
              <a:rPr lang="en-GB" sz="2400" dirty="0"/>
              <a:t>Foundation Years </a:t>
            </a:r>
            <a:r>
              <a:rPr lang="en-GB" sz="2400" dirty="0">
                <a:hlinkClick r:id="rId3"/>
              </a:rPr>
              <a:t>https://www.foundationyears.org.uk/</a:t>
            </a:r>
            <a:endParaRPr lang="en-GB" sz="2400" dirty="0"/>
          </a:p>
          <a:p>
            <a:endParaRPr lang="en-GB" sz="2400" dirty="0"/>
          </a:p>
          <a:p>
            <a:r>
              <a:rPr lang="en-GB" sz="2400" dirty="0"/>
              <a:t>Shropshire Best Start in Life Programme </a:t>
            </a:r>
            <a:r>
              <a:rPr lang="en-GB" sz="2400" dirty="0">
                <a:hlinkClick r:id="rId4"/>
              </a:rPr>
              <a:t>Shropshire Best Start in Life Programme | Shropshire Council</a:t>
            </a:r>
            <a:endParaRPr lang="en-GB" sz="2400" dirty="0"/>
          </a:p>
          <a:p>
            <a:endParaRPr lang="en-GB" sz="2400" dirty="0"/>
          </a:p>
          <a:p>
            <a:endParaRPr lang="en-GB" sz="2400" dirty="0"/>
          </a:p>
        </p:txBody>
      </p:sp>
      <p:sp>
        <p:nvSpPr>
          <p:cNvPr id="9" name="TextBox 8">
            <a:extLst>
              <a:ext uri="{FF2B5EF4-FFF2-40B4-BE49-F238E27FC236}">
                <a16:creationId xmlns:a16="http://schemas.microsoft.com/office/drawing/2014/main" id="{736BB288-51CB-3824-0542-44A4796278A4}"/>
              </a:ext>
            </a:extLst>
          </p:cNvPr>
          <p:cNvSpPr txBox="1"/>
          <p:nvPr/>
        </p:nvSpPr>
        <p:spPr>
          <a:xfrm>
            <a:off x="816218" y="2407943"/>
            <a:ext cx="7968848" cy="369332"/>
          </a:xfrm>
          <a:prstGeom prst="rect">
            <a:avLst/>
          </a:prstGeom>
          <a:noFill/>
        </p:spPr>
        <p:txBody>
          <a:bodyPr wrap="none" rtlCol="0">
            <a:spAutoFit/>
          </a:bodyPr>
          <a:lstStyle/>
          <a:p>
            <a:r>
              <a:rPr lang="en-GB" dirty="0">
                <a:hlinkClick r:id="rId5"/>
              </a:rPr>
              <a:t>CPD Schedule and Booking Information 2024 - 2025 | Shropshire Learning Gateway</a:t>
            </a:r>
            <a:endParaRPr lang="en-GB" dirty="0"/>
          </a:p>
        </p:txBody>
      </p:sp>
    </p:spTree>
    <p:extLst>
      <p:ext uri="{BB962C8B-B14F-4D97-AF65-F5344CB8AC3E}">
        <p14:creationId xmlns:p14="http://schemas.microsoft.com/office/powerpoint/2010/main" val="367904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C9F8-7A73-7EF5-8571-0D84EA6D964B}"/>
              </a:ext>
            </a:extLst>
          </p:cNvPr>
          <p:cNvSpPr>
            <a:spLocks noGrp="1"/>
          </p:cNvSpPr>
          <p:nvPr>
            <p:ph type="title"/>
          </p:nvPr>
        </p:nvSpPr>
        <p:spPr/>
        <p:txBody>
          <a:bodyPr/>
          <a:lstStyle/>
          <a:p>
            <a:pPr algn="ctr"/>
            <a:r>
              <a:rPr lang="en-GB" b="0" dirty="0"/>
              <a:t>Any questions?</a:t>
            </a:r>
          </a:p>
        </p:txBody>
      </p:sp>
      <p:pic>
        <p:nvPicPr>
          <p:cNvPr id="5" name="Content Placeholder 4" descr="A group of colorful bubbles with question marks&#10;&#10;Description automatically generated">
            <a:extLst>
              <a:ext uri="{FF2B5EF4-FFF2-40B4-BE49-F238E27FC236}">
                <a16:creationId xmlns:a16="http://schemas.microsoft.com/office/drawing/2014/main" id="{63EE3233-E222-3CB3-24A3-AA997EFC4C48}"/>
              </a:ext>
            </a:extLst>
          </p:cNvPr>
          <p:cNvPicPr>
            <a:picLocks noGrp="1" noChangeAspect="1"/>
          </p:cNvPicPr>
          <p:nvPr>
            <p:ph idx="1"/>
          </p:nvPr>
        </p:nvPicPr>
        <p:blipFill>
          <a:blip r:embed="rId3"/>
          <a:stretch>
            <a:fillRect/>
          </a:stretch>
        </p:blipFill>
        <p:spPr>
          <a:xfrm>
            <a:off x="1542554" y="1939759"/>
            <a:ext cx="6202152" cy="3488711"/>
          </a:xfrm>
        </p:spPr>
      </p:pic>
      <p:sp>
        <p:nvSpPr>
          <p:cNvPr id="3" name="TextBox 2">
            <a:extLst>
              <a:ext uri="{FF2B5EF4-FFF2-40B4-BE49-F238E27FC236}">
                <a16:creationId xmlns:a16="http://schemas.microsoft.com/office/drawing/2014/main" id="{6FEC74E1-6372-EB44-BAA1-42BC2BF1061A}"/>
              </a:ext>
            </a:extLst>
          </p:cNvPr>
          <p:cNvSpPr txBox="1"/>
          <p:nvPr/>
        </p:nvSpPr>
        <p:spPr>
          <a:xfrm>
            <a:off x="2560320" y="5514796"/>
            <a:ext cx="4459875" cy="461665"/>
          </a:xfrm>
          <a:prstGeom prst="rect">
            <a:avLst/>
          </a:prstGeom>
          <a:noFill/>
        </p:spPr>
        <p:txBody>
          <a:bodyPr wrap="none" rtlCol="0">
            <a:spAutoFit/>
          </a:bodyPr>
          <a:lstStyle/>
          <a:p>
            <a:r>
              <a:rPr lang="en-GB" sz="2400" u="sng">
                <a:solidFill>
                  <a:schemeClr val="accent1"/>
                </a:solidFill>
              </a:rPr>
              <a:t>Beverley.jones@shropshire.gov.uk</a:t>
            </a:r>
          </a:p>
        </p:txBody>
      </p:sp>
    </p:spTree>
    <p:extLst>
      <p:ext uri="{BB962C8B-B14F-4D97-AF65-F5344CB8AC3E}">
        <p14:creationId xmlns:p14="http://schemas.microsoft.com/office/powerpoint/2010/main" val="62688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3C61-BE97-1F65-DD03-93EEBE92A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049C7-B747-E0AB-F256-5F147AB34091}"/>
              </a:ext>
            </a:extLst>
          </p:cNvPr>
          <p:cNvSpPr>
            <a:spLocks noGrp="1"/>
          </p:cNvSpPr>
          <p:nvPr>
            <p:ph type="title"/>
          </p:nvPr>
        </p:nvSpPr>
        <p:spPr>
          <a:xfrm>
            <a:off x="307428" y="2763982"/>
            <a:ext cx="4727681" cy="1643438"/>
          </a:xfrm>
        </p:spPr>
        <p:txBody>
          <a:bodyPr anchor="b">
            <a:noAutofit/>
          </a:bodyPr>
          <a:lstStyle/>
          <a:p>
            <a:pPr algn="ctr"/>
            <a:r>
              <a:rPr lang="en-GB" sz="2400" dirty="0">
                <a:solidFill>
                  <a:schemeClr val="tx1"/>
                </a:solidFill>
              </a:rPr>
              <a:t>Cluster meeting: </a:t>
            </a:r>
            <a:br>
              <a:rPr lang="en-GB" sz="2400" dirty="0">
                <a:solidFill>
                  <a:schemeClr val="tx1"/>
                </a:solidFill>
              </a:rPr>
            </a:br>
            <a:r>
              <a:rPr lang="en-GB" sz="2400" dirty="0">
                <a:solidFill>
                  <a:schemeClr val="tx1"/>
                </a:solidFill>
              </a:rPr>
              <a:t>talking about 2-year-olds</a:t>
            </a:r>
            <a:br>
              <a:rPr lang="en-GB" sz="2400" dirty="0"/>
            </a:br>
            <a:r>
              <a:rPr lang="en-GB" sz="2400" b="0" dirty="0">
                <a:solidFill>
                  <a:schemeClr val="tx1"/>
                </a:solidFill>
              </a:rPr>
              <a:t>Tuesday 18</a:t>
            </a:r>
            <a:r>
              <a:rPr lang="en-GB" sz="2400" b="0" baseline="30000" dirty="0">
                <a:solidFill>
                  <a:schemeClr val="tx1"/>
                </a:solidFill>
              </a:rPr>
              <a:t>th</a:t>
            </a:r>
            <a:r>
              <a:rPr lang="en-GB" sz="2400" b="0" dirty="0">
                <a:solidFill>
                  <a:schemeClr val="tx1"/>
                </a:solidFill>
              </a:rPr>
              <a:t> November 2025</a:t>
            </a:r>
            <a:br>
              <a:rPr lang="en-GB" sz="2400" b="0" dirty="0">
                <a:solidFill>
                  <a:schemeClr val="tx1"/>
                </a:solidFill>
              </a:rPr>
            </a:br>
            <a:br>
              <a:rPr lang="en-GB" sz="2400" b="0" dirty="0"/>
            </a:br>
            <a:r>
              <a:rPr lang="en-GB" sz="2400" b="0" dirty="0">
                <a:solidFill>
                  <a:schemeClr val="tx1"/>
                </a:solidFill>
              </a:rPr>
              <a:t>15:00 – 16:00 / 18:15 – 19:15</a:t>
            </a:r>
            <a:br>
              <a:rPr lang="en-GB" sz="2400" b="0" dirty="0">
                <a:solidFill>
                  <a:schemeClr val="tx1"/>
                </a:solidFill>
              </a:rPr>
            </a:br>
            <a:r>
              <a:rPr lang="en-GB" sz="2400" b="0" dirty="0">
                <a:solidFill>
                  <a:schemeClr val="tx1"/>
                </a:solidFill>
              </a:rPr>
              <a:t>(Online)</a:t>
            </a:r>
            <a:br>
              <a:rPr lang="en-GB" sz="2400" b="0" dirty="0">
                <a:solidFill>
                  <a:schemeClr val="tx1"/>
                </a:solidFill>
              </a:rPr>
            </a:br>
            <a:br>
              <a:rPr lang="en-GB" sz="1800" b="0" dirty="0">
                <a:solidFill>
                  <a:schemeClr val="tx1"/>
                </a:solidFill>
              </a:rPr>
            </a:br>
            <a:br>
              <a:rPr lang="en-GB" sz="2400" b="0" dirty="0">
                <a:solidFill>
                  <a:schemeClr val="tx1"/>
                </a:solidFill>
              </a:rPr>
            </a:br>
            <a:endParaRPr lang="en-GB" sz="2400" b="0" dirty="0">
              <a:solidFill>
                <a:schemeClr val="tx1"/>
              </a:solidFill>
            </a:endParaRPr>
          </a:p>
        </p:txBody>
      </p:sp>
      <p:sp>
        <p:nvSpPr>
          <p:cNvPr id="6" name="TextBox 5">
            <a:extLst>
              <a:ext uri="{FF2B5EF4-FFF2-40B4-BE49-F238E27FC236}">
                <a16:creationId xmlns:a16="http://schemas.microsoft.com/office/drawing/2014/main" id="{C72747A7-6792-2237-242D-598A00ABAA95}"/>
              </a:ext>
            </a:extLst>
          </p:cNvPr>
          <p:cNvSpPr txBox="1"/>
          <p:nvPr/>
        </p:nvSpPr>
        <p:spPr>
          <a:xfrm>
            <a:off x="5068413" y="5730621"/>
            <a:ext cx="3717684" cy="430887"/>
          </a:xfrm>
          <a:prstGeom prst="rect">
            <a:avLst/>
          </a:prstGeom>
          <a:noFill/>
        </p:spPr>
        <p:txBody>
          <a:bodyPr wrap="none" rtlCol="0">
            <a:spAutoFit/>
          </a:bodyPr>
          <a:lstStyle/>
          <a:p>
            <a:r>
              <a:rPr lang="en-GB" sz="1000" dirty="0">
                <a:hlinkClick r:id="rId3"/>
              </a:rPr>
              <a:t>What-to-expect-in-the-EYFS-complete-FINAL-16.09-compressed.pdf</a:t>
            </a:r>
            <a:endParaRPr lang="en-GB" sz="1000" dirty="0">
              <a:solidFill>
                <a:schemeClr val="bg1"/>
              </a:solidFill>
            </a:endParaRPr>
          </a:p>
          <a:p>
            <a:endParaRPr lang="en-GB" sz="1200" dirty="0">
              <a:solidFill>
                <a:schemeClr val="bg1"/>
              </a:solidFill>
            </a:endParaRPr>
          </a:p>
        </p:txBody>
      </p:sp>
      <p:sp>
        <p:nvSpPr>
          <p:cNvPr id="4" name="TextBox 3">
            <a:extLst>
              <a:ext uri="{FF2B5EF4-FFF2-40B4-BE49-F238E27FC236}">
                <a16:creationId xmlns:a16="http://schemas.microsoft.com/office/drawing/2014/main" id="{8E384DAA-9B6A-84E4-4734-929BF4FAE456}"/>
              </a:ext>
            </a:extLst>
          </p:cNvPr>
          <p:cNvSpPr txBox="1"/>
          <p:nvPr/>
        </p:nvSpPr>
        <p:spPr>
          <a:xfrm>
            <a:off x="307428" y="3925614"/>
            <a:ext cx="184731" cy="369332"/>
          </a:xfrm>
          <a:prstGeom prst="rect">
            <a:avLst/>
          </a:prstGeom>
          <a:noFill/>
        </p:spPr>
        <p:txBody>
          <a:bodyPr wrap="none" rtlCol="0">
            <a:spAutoFit/>
          </a:bodyPr>
          <a:lstStyle/>
          <a:p>
            <a:endParaRPr lang="en-GB"/>
          </a:p>
        </p:txBody>
      </p:sp>
      <p:sp>
        <p:nvSpPr>
          <p:cNvPr id="8" name="TextBox 7">
            <a:extLst>
              <a:ext uri="{FF2B5EF4-FFF2-40B4-BE49-F238E27FC236}">
                <a16:creationId xmlns:a16="http://schemas.microsoft.com/office/drawing/2014/main" id="{DE340AFD-4ADF-1278-18C7-56A4C0A6D1F3}"/>
              </a:ext>
            </a:extLst>
          </p:cNvPr>
          <p:cNvSpPr txBox="1"/>
          <p:nvPr/>
        </p:nvSpPr>
        <p:spPr>
          <a:xfrm>
            <a:off x="247109" y="6026944"/>
            <a:ext cx="4587586" cy="923330"/>
          </a:xfrm>
          <a:prstGeom prst="rect">
            <a:avLst/>
          </a:prstGeom>
          <a:noFill/>
        </p:spPr>
        <p:txBody>
          <a:bodyPr wrap="square">
            <a:spAutoFit/>
          </a:bodyPr>
          <a:lstStyle/>
          <a:p>
            <a:r>
              <a:rPr lang="en-GB">
                <a:hlinkClick r:id="rId4"/>
              </a:rPr>
              <a:t>CPD Schedule and Booking Information 2024 - 2025 | Shropshire Learning Gateway</a:t>
            </a:r>
            <a:endParaRPr lang="en-GB"/>
          </a:p>
          <a:p>
            <a:endParaRPr lang="en-GB"/>
          </a:p>
        </p:txBody>
      </p:sp>
      <p:sp>
        <p:nvSpPr>
          <p:cNvPr id="3" name="TextBox 2">
            <a:extLst>
              <a:ext uri="{FF2B5EF4-FFF2-40B4-BE49-F238E27FC236}">
                <a16:creationId xmlns:a16="http://schemas.microsoft.com/office/drawing/2014/main" id="{B47CB7B7-5B88-B55B-ED6F-315D707F8C7A}"/>
              </a:ext>
            </a:extLst>
          </p:cNvPr>
          <p:cNvSpPr txBox="1"/>
          <p:nvPr/>
        </p:nvSpPr>
        <p:spPr>
          <a:xfrm>
            <a:off x="246710" y="3648615"/>
            <a:ext cx="4988230" cy="3139321"/>
          </a:xfrm>
          <a:prstGeom prst="rect">
            <a:avLst/>
          </a:prstGeom>
          <a:noFill/>
        </p:spPr>
        <p:txBody>
          <a:bodyPr wrap="square" rtlCol="0">
            <a:spAutoFit/>
          </a:bodyPr>
          <a:lstStyle/>
          <a:p>
            <a:pPr algn="ctr"/>
            <a:r>
              <a:rPr lang="en-GB" sz="2400" b="1" dirty="0">
                <a:solidFill>
                  <a:schemeClr val="tx1"/>
                </a:solidFill>
                <a:latin typeface="Arial" panose="020B0604020202020204" pitchFamily="34" charset="0"/>
                <a:cs typeface="Arial" panose="020B0604020202020204" pitchFamily="34" charset="0"/>
              </a:rPr>
              <a:t>Cluster meeting: </a:t>
            </a:r>
          </a:p>
          <a:p>
            <a:pPr algn="ctr"/>
            <a:r>
              <a:rPr lang="en-GB" sz="2400" b="1" dirty="0">
                <a:solidFill>
                  <a:schemeClr val="tx1"/>
                </a:solidFill>
                <a:latin typeface="Arial" panose="020B0604020202020204" pitchFamily="34" charset="0"/>
                <a:cs typeface="Arial" panose="020B0604020202020204" pitchFamily="34" charset="0"/>
              </a:rPr>
              <a:t>talking about babies</a:t>
            </a:r>
          </a:p>
          <a:p>
            <a:pPr algn="ctr"/>
            <a:r>
              <a:rPr lang="en-GB" sz="2400" dirty="0">
                <a:latin typeface="Arial" panose="020B0604020202020204" pitchFamily="34" charset="0"/>
                <a:cs typeface="Arial" panose="020B0604020202020204" pitchFamily="34" charset="0"/>
              </a:rPr>
              <a:t>Wednesday 12</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November 2025 </a:t>
            </a:r>
          </a:p>
          <a:p>
            <a:pPr algn="ctr"/>
            <a:r>
              <a:rPr lang="en-GB" sz="2400" b="0" dirty="0">
                <a:solidFill>
                  <a:schemeClr val="tx1"/>
                </a:solidFill>
              </a:rPr>
              <a:t>15:00 – 16:00 / 18:15 – 19:15</a:t>
            </a:r>
            <a:br>
              <a:rPr lang="en-GB" sz="2400" b="0" dirty="0">
                <a:solidFill>
                  <a:schemeClr val="tx1"/>
                </a:solidFill>
              </a:rPr>
            </a:br>
            <a:r>
              <a:rPr lang="en-GB" sz="2400" b="0" dirty="0">
                <a:solidFill>
                  <a:schemeClr val="tx1"/>
                </a:solidFill>
              </a:rPr>
              <a:t>(Online)</a:t>
            </a:r>
            <a:br>
              <a:rPr lang="en-GB" sz="2400" b="0" dirty="0">
                <a:solidFill>
                  <a:schemeClr val="tx1"/>
                </a:solidFill>
              </a:rPr>
            </a:br>
            <a:br>
              <a:rPr lang="en-GB" sz="2400" dirty="0">
                <a:latin typeface="Arial" panose="020B0604020202020204" pitchFamily="34" charset="0"/>
                <a:cs typeface="Arial" panose="020B0604020202020204" pitchFamily="34" charset="0"/>
              </a:rPr>
            </a:br>
            <a:br>
              <a:rPr lang="en-GB" sz="1800" b="0" dirty="0">
                <a:solidFill>
                  <a:schemeClr val="tx1"/>
                </a:solidFill>
              </a:rPr>
            </a:br>
            <a:br>
              <a:rPr lang="en-GB" sz="1800" b="0" dirty="0"/>
            </a:br>
            <a:endParaRPr lang="en-GB" dirty="0"/>
          </a:p>
        </p:txBody>
      </p:sp>
      <p:pic>
        <p:nvPicPr>
          <p:cNvPr id="11" name="Picture 10">
            <a:extLst>
              <a:ext uri="{FF2B5EF4-FFF2-40B4-BE49-F238E27FC236}">
                <a16:creationId xmlns:a16="http://schemas.microsoft.com/office/drawing/2014/main" id="{9F3753A4-6361-0245-750F-9D842F4E5A2F}"/>
              </a:ext>
            </a:extLst>
          </p:cNvPr>
          <p:cNvPicPr>
            <a:picLocks noChangeAspect="1"/>
          </p:cNvPicPr>
          <p:nvPr/>
        </p:nvPicPr>
        <p:blipFill>
          <a:blip r:embed="rId5"/>
          <a:stretch>
            <a:fillRect/>
          </a:stretch>
        </p:blipFill>
        <p:spPr>
          <a:xfrm>
            <a:off x="5463886" y="281796"/>
            <a:ext cx="2926739" cy="5492151"/>
          </a:xfrm>
          <a:prstGeom prst="rect">
            <a:avLst/>
          </a:prstGeom>
        </p:spPr>
      </p:pic>
    </p:spTree>
    <p:extLst>
      <p:ext uri="{BB962C8B-B14F-4D97-AF65-F5344CB8AC3E}">
        <p14:creationId xmlns:p14="http://schemas.microsoft.com/office/powerpoint/2010/main" val="246080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669B0-7560-3EBB-8CB4-C81CB3228319}"/>
              </a:ext>
            </a:extLst>
          </p:cNvPr>
          <p:cNvSpPr>
            <a:spLocks noGrp="1"/>
          </p:cNvSpPr>
          <p:nvPr>
            <p:ph idx="1"/>
          </p:nvPr>
        </p:nvSpPr>
        <p:spPr>
          <a:xfrm>
            <a:off x="535131" y="2006436"/>
            <a:ext cx="6655378" cy="3320668"/>
          </a:xfrm>
        </p:spPr>
        <p:txBody>
          <a:bodyPr>
            <a:normAutofit fontScale="85000" lnSpcReduction="20000"/>
          </a:bodyPr>
          <a:lstStyle/>
          <a:p>
            <a:pPr marL="457200" indent="-457200">
              <a:buAutoNum type="arabicPeriod"/>
            </a:pPr>
            <a:r>
              <a:rPr lang="en-US" dirty="0"/>
              <a:t>Welcome and introductions</a:t>
            </a:r>
          </a:p>
          <a:p>
            <a:pPr marL="0" indent="0">
              <a:buNone/>
            </a:pPr>
            <a:r>
              <a:rPr lang="en-US" dirty="0"/>
              <a:t>2. Updates</a:t>
            </a:r>
          </a:p>
          <a:p>
            <a:pPr marL="0" indent="0">
              <a:buNone/>
            </a:pPr>
            <a:r>
              <a:rPr lang="en-US" dirty="0"/>
              <a:t>3. Reflecting on the Know </a:t>
            </a:r>
          </a:p>
          <a:p>
            <a:pPr marL="0" indent="0">
              <a:buNone/>
            </a:pPr>
            <a:r>
              <a:rPr lang="en-US" dirty="0"/>
              <a:t>    How Guide for 2-year-olds</a:t>
            </a:r>
          </a:p>
          <a:p>
            <a:pPr marL="0" indent="0">
              <a:buNone/>
            </a:pPr>
            <a:r>
              <a:rPr lang="en-US" dirty="0"/>
              <a:t>4. Signposting, support and </a:t>
            </a:r>
          </a:p>
          <a:p>
            <a:pPr marL="0" indent="0">
              <a:buNone/>
            </a:pPr>
            <a:r>
              <a:rPr lang="en-US" dirty="0"/>
              <a:t>    training </a:t>
            </a:r>
          </a:p>
          <a:p>
            <a:pPr marL="514350" indent="-514350">
              <a:buAutoNum type="arabicPeriod" startAt="5"/>
            </a:pPr>
            <a:r>
              <a:rPr lang="en-GB" dirty="0"/>
              <a:t>Q&amp;A’s</a:t>
            </a:r>
          </a:p>
          <a:p>
            <a:pPr marL="514350" indent="-514350">
              <a:buAutoNum type="arabicPeriod" startAt="5"/>
            </a:pPr>
            <a:r>
              <a:rPr lang="en-GB" dirty="0"/>
              <a:t>Date of next meeting</a:t>
            </a:r>
          </a:p>
          <a:p>
            <a:pPr marL="0" indent="0">
              <a:buNone/>
            </a:pPr>
            <a:endParaRPr lang="en-GB" sz="2600" dirty="0"/>
          </a:p>
        </p:txBody>
      </p:sp>
      <p:sp>
        <p:nvSpPr>
          <p:cNvPr id="6" name="TextBox 5">
            <a:extLst>
              <a:ext uri="{FF2B5EF4-FFF2-40B4-BE49-F238E27FC236}">
                <a16:creationId xmlns:a16="http://schemas.microsoft.com/office/drawing/2014/main" id="{77E32C05-CB94-B514-6966-3BDBB594456D}"/>
              </a:ext>
            </a:extLst>
          </p:cNvPr>
          <p:cNvSpPr txBox="1"/>
          <p:nvPr/>
        </p:nvSpPr>
        <p:spPr>
          <a:xfrm>
            <a:off x="6069521" y="5481150"/>
            <a:ext cx="2024913" cy="400110"/>
          </a:xfrm>
          <a:prstGeom prst="rect">
            <a:avLst/>
          </a:prstGeom>
          <a:noFill/>
        </p:spPr>
        <p:txBody>
          <a:bodyPr wrap="none" rtlCol="0">
            <a:spAutoFit/>
          </a:bodyPr>
          <a:lstStyle/>
          <a:p>
            <a:r>
              <a:rPr lang="en-GB" sz="800">
                <a:solidFill>
                  <a:schemeClr val="bg1"/>
                </a:solidFill>
              </a:rPr>
              <a:t>What to expect in the EYFS: a parents’ guide</a:t>
            </a:r>
          </a:p>
          <a:p>
            <a:endParaRPr lang="en-GB" sz="1200">
              <a:solidFill>
                <a:schemeClr val="bg1"/>
              </a:solidFill>
            </a:endParaRPr>
          </a:p>
        </p:txBody>
      </p:sp>
      <p:sp>
        <p:nvSpPr>
          <p:cNvPr id="7" name="Title 6">
            <a:extLst>
              <a:ext uri="{FF2B5EF4-FFF2-40B4-BE49-F238E27FC236}">
                <a16:creationId xmlns:a16="http://schemas.microsoft.com/office/drawing/2014/main" id="{A473B7FF-92D5-FF5B-B660-22EDE18E1E9A}"/>
              </a:ext>
            </a:extLst>
          </p:cNvPr>
          <p:cNvSpPr>
            <a:spLocks noGrp="1"/>
          </p:cNvSpPr>
          <p:nvPr>
            <p:ph type="title"/>
          </p:nvPr>
        </p:nvSpPr>
        <p:spPr/>
        <p:txBody>
          <a:bodyPr/>
          <a:lstStyle/>
          <a:p>
            <a:r>
              <a:rPr lang="en-GB" b="0"/>
              <a:t>Agenda:</a:t>
            </a:r>
          </a:p>
        </p:txBody>
      </p:sp>
      <p:sp>
        <p:nvSpPr>
          <p:cNvPr id="10" name="TextBox 9">
            <a:extLst>
              <a:ext uri="{FF2B5EF4-FFF2-40B4-BE49-F238E27FC236}">
                <a16:creationId xmlns:a16="http://schemas.microsoft.com/office/drawing/2014/main" id="{B589277E-4368-2B22-E990-387DF0C33416}"/>
              </a:ext>
            </a:extLst>
          </p:cNvPr>
          <p:cNvSpPr txBox="1"/>
          <p:nvPr/>
        </p:nvSpPr>
        <p:spPr>
          <a:xfrm>
            <a:off x="5177285" y="5128546"/>
            <a:ext cx="3717684" cy="246221"/>
          </a:xfrm>
          <a:prstGeom prst="rect">
            <a:avLst/>
          </a:prstGeom>
          <a:noFill/>
        </p:spPr>
        <p:txBody>
          <a:bodyPr wrap="none" rtlCol="0">
            <a:spAutoFit/>
          </a:bodyPr>
          <a:lstStyle/>
          <a:p>
            <a:r>
              <a:rPr lang="en-GB" sz="1000" dirty="0">
                <a:hlinkClick r:id="rId3"/>
              </a:rPr>
              <a:t>What-to-expect-in-the-EYFS-complete-FINAL-16.09-compressed.pdf</a:t>
            </a:r>
            <a:endParaRPr lang="en-GB" sz="1000" dirty="0"/>
          </a:p>
        </p:txBody>
      </p:sp>
      <p:pic>
        <p:nvPicPr>
          <p:cNvPr id="2" name="Picture 1">
            <a:extLst>
              <a:ext uri="{FF2B5EF4-FFF2-40B4-BE49-F238E27FC236}">
                <a16:creationId xmlns:a16="http://schemas.microsoft.com/office/drawing/2014/main" id="{F8880689-BB73-8B47-229A-287677833A76}"/>
              </a:ext>
            </a:extLst>
          </p:cNvPr>
          <p:cNvPicPr>
            <a:picLocks noChangeAspect="1"/>
          </p:cNvPicPr>
          <p:nvPr/>
        </p:nvPicPr>
        <p:blipFill>
          <a:blip r:embed="rId4"/>
          <a:stretch>
            <a:fillRect/>
          </a:stretch>
        </p:blipFill>
        <p:spPr>
          <a:xfrm>
            <a:off x="5174964" y="1391729"/>
            <a:ext cx="3722326" cy="3784480"/>
          </a:xfrm>
          <a:prstGeom prst="rect">
            <a:avLst/>
          </a:prstGeom>
        </p:spPr>
      </p:pic>
    </p:spTree>
    <p:extLst>
      <p:ext uri="{BB962C8B-B14F-4D97-AF65-F5344CB8AC3E}">
        <p14:creationId xmlns:p14="http://schemas.microsoft.com/office/powerpoint/2010/main" val="386116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3684-710F-DF26-B220-F2C8EBBAFBF5}"/>
              </a:ext>
            </a:extLst>
          </p:cNvPr>
          <p:cNvSpPr>
            <a:spLocks noGrp="1"/>
          </p:cNvSpPr>
          <p:nvPr>
            <p:ph type="title"/>
          </p:nvPr>
        </p:nvSpPr>
        <p:spPr>
          <a:xfrm>
            <a:off x="48491" y="1218342"/>
            <a:ext cx="9033163" cy="634049"/>
          </a:xfrm>
        </p:spPr>
        <p:txBody>
          <a:bodyPr/>
          <a:lstStyle/>
          <a:p>
            <a:r>
              <a:rPr lang="en-GB" b="0" dirty="0"/>
              <a:t>Changes to the EYFS (September 2025):</a:t>
            </a:r>
          </a:p>
        </p:txBody>
      </p:sp>
      <p:pic>
        <p:nvPicPr>
          <p:cNvPr id="5" name="Content Placeholder 4">
            <a:extLst>
              <a:ext uri="{FF2B5EF4-FFF2-40B4-BE49-F238E27FC236}">
                <a16:creationId xmlns:a16="http://schemas.microsoft.com/office/drawing/2014/main" id="{660086C7-B107-56F0-F38C-2CD6EEADD64B}"/>
              </a:ext>
            </a:extLst>
          </p:cNvPr>
          <p:cNvPicPr>
            <a:picLocks noGrp="1" noChangeAspect="1"/>
          </p:cNvPicPr>
          <p:nvPr>
            <p:ph idx="1"/>
          </p:nvPr>
        </p:nvPicPr>
        <p:blipFill>
          <a:blip r:embed="rId3"/>
          <a:stretch>
            <a:fillRect/>
          </a:stretch>
        </p:blipFill>
        <p:spPr>
          <a:xfrm>
            <a:off x="685800" y="1909690"/>
            <a:ext cx="7886700" cy="2233758"/>
          </a:xfrm>
        </p:spPr>
      </p:pic>
      <p:sp>
        <p:nvSpPr>
          <p:cNvPr id="6" name="TextBox 5">
            <a:extLst>
              <a:ext uri="{FF2B5EF4-FFF2-40B4-BE49-F238E27FC236}">
                <a16:creationId xmlns:a16="http://schemas.microsoft.com/office/drawing/2014/main" id="{17CEF101-C71C-78D6-F4DF-454DD2E8E286}"/>
              </a:ext>
            </a:extLst>
          </p:cNvPr>
          <p:cNvSpPr txBox="1"/>
          <p:nvPr/>
        </p:nvSpPr>
        <p:spPr>
          <a:xfrm>
            <a:off x="1079500" y="4260850"/>
            <a:ext cx="7424212" cy="369332"/>
          </a:xfrm>
          <a:prstGeom prst="rect">
            <a:avLst/>
          </a:prstGeom>
          <a:noFill/>
        </p:spPr>
        <p:txBody>
          <a:bodyPr wrap="none" rtlCol="0">
            <a:spAutoFit/>
          </a:bodyPr>
          <a:lstStyle/>
          <a:p>
            <a:r>
              <a:rPr lang="en-GB" dirty="0">
                <a:hlinkClick r:id="rId4"/>
              </a:rPr>
              <a:t>Early Years Foundation Stage Safeguarding Reforms (2024) - Foundation Years</a:t>
            </a:r>
            <a:endParaRPr lang="en-GB" dirty="0"/>
          </a:p>
        </p:txBody>
      </p:sp>
      <p:sp>
        <p:nvSpPr>
          <p:cNvPr id="3" name="TextBox 2">
            <a:extLst>
              <a:ext uri="{FF2B5EF4-FFF2-40B4-BE49-F238E27FC236}">
                <a16:creationId xmlns:a16="http://schemas.microsoft.com/office/drawing/2014/main" id="{4AC8ADD6-02D0-4A4D-85C2-3885587FBD49}"/>
              </a:ext>
            </a:extLst>
          </p:cNvPr>
          <p:cNvSpPr txBox="1"/>
          <p:nvPr/>
        </p:nvSpPr>
        <p:spPr>
          <a:xfrm>
            <a:off x="1079500" y="5195777"/>
            <a:ext cx="7573040" cy="646331"/>
          </a:xfrm>
          <a:prstGeom prst="rect">
            <a:avLst/>
          </a:prstGeom>
          <a:noFill/>
          <a:ln>
            <a:solidFill>
              <a:schemeClr val="tx1"/>
            </a:solidFill>
          </a:ln>
        </p:spPr>
        <p:txBody>
          <a:bodyPr wrap="square" rtlCol="0">
            <a:spAutoFit/>
          </a:bodyPr>
          <a:lstStyle/>
          <a:p>
            <a:pPr algn="ctr"/>
            <a:r>
              <a:rPr lang="en-GB" dirty="0"/>
              <a:t>Additional information can also be found at: </a:t>
            </a:r>
          </a:p>
          <a:p>
            <a:pPr algn="ctr"/>
            <a:r>
              <a:rPr lang="en-GB" dirty="0">
                <a:hlinkClick r:id="rId5"/>
              </a:rPr>
              <a:t>Help for early years providers : Changes to the EYFS framework</a:t>
            </a:r>
            <a:endParaRPr lang="en-GB" dirty="0"/>
          </a:p>
        </p:txBody>
      </p:sp>
    </p:spTree>
    <p:extLst>
      <p:ext uri="{BB962C8B-B14F-4D97-AF65-F5344CB8AC3E}">
        <p14:creationId xmlns:p14="http://schemas.microsoft.com/office/powerpoint/2010/main" val="255173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3AF77-A99A-1DC6-0744-4B38C2D39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179E5-22EF-FF0E-1EC4-B5AF08F63E6C}"/>
              </a:ext>
            </a:extLst>
          </p:cNvPr>
          <p:cNvSpPr>
            <a:spLocks noGrp="1"/>
          </p:cNvSpPr>
          <p:nvPr>
            <p:ph type="title"/>
          </p:nvPr>
        </p:nvSpPr>
        <p:spPr/>
        <p:txBody>
          <a:bodyPr/>
          <a:lstStyle/>
          <a:p>
            <a:pPr algn="ctr"/>
            <a:r>
              <a:rPr lang="en-GB" b="0" dirty="0"/>
              <a:t>Early years nutrition guidance:</a:t>
            </a:r>
          </a:p>
        </p:txBody>
      </p:sp>
      <p:pic>
        <p:nvPicPr>
          <p:cNvPr id="5" name="Content Placeholder 4">
            <a:extLst>
              <a:ext uri="{FF2B5EF4-FFF2-40B4-BE49-F238E27FC236}">
                <a16:creationId xmlns:a16="http://schemas.microsoft.com/office/drawing/2014/main" id="{9EFB3B56-34E3-C100-F7A8-15DFCD49A086}"/>
              </a:ext>
            </a:extLst>
          </p:cNvPr>
          <p:cNvPicPr>
            <a:picLocks noGrp="1" noChangeAspect="1"/>
          </p:cNvPicPr>
          <p:nvPr>
            <p:ph idx="1"/>
          </p:nvPr>
        </p:nvPicPr>
        <p:blipFill>
          <a:blip r:embed="rId3"/>
          <a:stretch>
            <a:fillRect/>
          </a:stretch>
        </p:blipFill>
        <p:spPr>
          <a:xfrm>
            <a:off x="4521715" y="1163638"/>
            <a:ext cx="3361296" cy="4697412"/>
          </a:xfrm>
          <a:ln>
            <a:solidFill>
              <a:schemeClr val="accent1">
                <a:shade val="15000"/>
              </a:schemeClr>
            </a:solidFill>
          </a:ln>
        </p:spPr>
      </p:pic>
      <p:sp>
        <p:nvSpPr>
          <p:cNvPr id="6" name="Text Placeholder 5">
            <a:extLst>
              <a:ext uri="{FF2B5EF4-FFF2-40B4-BE49-F238E27FC236}">
                <a16:creationId xmlns:a16="http://schemas.microsoft.com/office/drawing/2014/main" id="{9310A704-589A-877B-B410-51AEE4387847}"/>
              </a:ext>
            </a:extLst>
          </p:cNvPr>
          <p:cNvSpPr>
            <a:spLocks noGrp="1"/>
          </p:cNvSpPr>
          <p:nvPr>
            <p:ph type="body" sz="half" idx="2"/>
          </p:nvPr>
        </p:nvSpPr>
        <p:spPr/>
        <p:txBody>
          <a:bodyPr/>
          <a:lstStyle/>
          <a:p>
            <a:r>
              <a:rPr lang="en-GB" b="1" dirty="0"/>
              <a:t>Guidance from birth</a:t>
            </a:r>
          </a:p>
          <a:p>
            <a:pPr marL="285750" indent="-285750">
              <a:buFontTx/>
              <a:buChar char="-"/>
            </a:pPr>
            <a:r>
              <a:rPr lang="en-GB" dirty="0"/>
              <a:t>Breastfeeding</a:t>
            </a:r>
          </a:p>
          <a:p>
            <a:pPr marL="285750" indent="-285750">
              <a:buFontTx/>
              <a:buChar char="-"/>
            </a:pPr>
            <a:r>
              <a:rPr lang="en-GB" dirty="0"/>
              <a:t>Infant formula</a:t>
            </a:r>
          </a:p>
          <a:p>
            <a:r>
              <a:rPr lang="en-GB" b="1" dirty="0"/>
              <a:t>Babies aged 6-12 months</a:t>
            </a:r>
          </a:p>
          <a:p>
            <a:r>
              <a:rPr lang="en-GB" dirty="0"/>
              <a:t>- Introducing solid food or </a:t>
            </a:r>
          </a:p>
          <a:p>
            <a:r>
              <a:rPr lang="en-GB" dirty="0"/>
              <a:t>  weaning</a:t>
            </a:r>
          </a:p>
          <a:p>
            <a:r>
              <a:rPr lang="en-GB" b="1" dirty="0"/>
              <a:t>Guidance for children aged 1-5 years </a:t>
            </a:r>
          </a:p>
        </p:txBody>
      </p:sp>
      <p:sp>
        <p:nvSpPr>
          <p:cNvPr id="7" name="TextBox 6">
            <a:extLst>
              <a:ext uri="{FF2B5EF4-FFF2-40B4-BE49-F238E27FC236}">
                <a16:creationId xmlns:a16="http://schemas.microsoft.com/office/drawing/2014/main" id="{89CB3A0F-2773-7CF3-CBDD-07D5A226B849}"/>
              </a:ext>
            </a:extLst>
          </p:cNvPr>
          <p:cNvSpPr txBox="1"/>
          <p:nvPr/>
        </p:nvSpPr>
        <p:spPr>
          <a:xfrm>
            <a:off x="1466850" y="5962650"/>
            <a:ext cx="4656339" cy="369332"/>
          </a:xfrm>
          <a:prstGeom prst="rect">
            <a:avLst/>
          </a:prstGeom>
          <a:noFill/>
        </p:spPr>
        <p:txBody>
          <a:bodyPr wrap="none" rtlCol="0">
            <a:spAutoFit/>
          </a:bodyPr>
          <a:lstStyle/>
          <a:p>
            <a:r>
              <a:rPr lang="en-GB" dirty="0">
                <a:hlinkClick r:id="rId4"/>
              </a:rPr>
              <a:t>Early Years Foundation Stage nutrition guidance</a:t>
            </a:r>
            <a:endParaRPr lang="en-GB" dirty="0"/>
          </a:p>
        </p:txBody>
      </p:sp>
    </p:spTree>
    <p:extLst>
      <p:ext uri="{BB962C8B-B14F-4D97-AF65-F5344CB8AC3E}">
        <p14:creationId xmlns:p14="http://schemas.microsoft.com/office/powerpoint/2010/main" val="283116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22793-CC70-78B4-E87A-2D117E54896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6222C689-B6FA-CA2E-A30D-E84D4784104C}"/>
              </a:ext>
            </a:extLst>
          </p:cNvPr>
          <p:cNvSpPr>
            <a:spLocks noGrp="1"/>
          </p:cNvSpPr>
          <p:nvPr>
            <p:ph idx="1"/>
          </p:nvPr>
        </p:nvSpPr>
        <p:spPr/>
        <p:txBody>
          <a:bodyPr/>
          <a:lstStyle/>
          <a:p>
            <a:endParaRPr lang="en-GB"/>
          </a:p>
        </p:txBody>
      </p:sp>
      <p:sp>
        <p:nvSpPr>
          <p:cNvPr id="9" name="TextBox 8">
            <a:extLst>
              <a:ext uri="{FF2B5EF4-FFF2-40B4-BE49-F238E27FC236}">
                <a16:creationId xmlns:a16="http://schemas.microsoft.com/office/drawing/2014/main" id="{BA94368E-9468-3479-1192-04FE29D9BAFB}"/>
              </a:ext>
            </a:extLst>
          </p:cNvPr>
          <p:cNvSpPr txBox="1"/>
          <p:nvPr/>
        </p:nvSpPr>
        <p:spPr>
          <a:xfrm>
            <a:off x="222250" y="6248667"/>
            <a:ext cx="4656339" cy="369332"/>
          </a:xfrm>
          <a:prstGeom prst="rect">
            <a:avLst/>
          </a:prstGeom>
          <a:noFill/>
        </p:spPr>
        <p:txBody>
          <a:bodyPr wrap="none" rtlCol="0">
            <a:spAutoFit/>
          </a:bodyPr>
          <a:lstStyle/>
          <a:p>
            <a:r>
              <a:rPr lang="en-GB" dirty="0">
                <a:hlinkClick r:id="rId2"/>
              </a:rPr>
              <a:t>Early Years Foundation Stage nutrition guidance</a:t>
            </a:r>
            <a:endParaRPr lang="en-GB" dirty="0"/>
          </a:p>
        </p:txBody>
      </p:sp>
      <p:pic>
        <p:nvPicPr>
          <p:cNvPr id="3" name="Picture 2">
            <a:extLst>
              <a:ext uri="{FF2B5EF4-FFF2-40B4-BE49-F238E27FC236}">
                <a16:creationId xmlns:a16="http://schemas.microsoft.com/office/drawing/2014/main" id="{8C093DBB-084B-E88D-CD5B-55B36E5C9E70}"/>
              </a:ext>
            </a:extLst>
          </p:cNvPr>
          <p:cNvPicPr>
            <a:picLocks noChangeAspect="1"/>
          </p:cNvPicPr>
          <p:nvPr/>
        </p:nvPicPr>
        <p:blipFill>
          <a:blip r:embed="rId3"/>
          <a:stretch>
            <a:fillRect/>
          </a:stretch>
        </p:blipFill>
        <p:spPr>
          <a:xfrm>
            <a:off x="0" y="0"/>
            <a:ext cx="9144000" cy="6160851"/>
          </a:xfrm>
          <a:prstGeom prst="rect">
            <a:avLst/>
          </a:prstGeom>
        </p:spPr>
      </p:pic>
    </p:spTree>
    <p:extLst>
      <p:ext uri="{BB962C8B-B14F-4D97-AF65-F5344CB8AC3E}">
        <p14:creationId xmlns:p14="http://schemas.microsoft.com/office/powerpoint/2010/main" val="262306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9B5C-B58A-A6BA-6F52-0D0D570D2E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C2F0C5-0E2A-38B7-800A-3FD6FFE124D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6810A62-E116-C5C2-8B8B-970CC7D8F12B}"/>
              </a:ext>
            </a:extLst>
          </p:cNvPr>
          <p:cNvSpPr>
            <a:spLocks noGrp="1"/>
          </p:cNvSpPr>
          <p:nvPr>
            <p:ph type="body" sz="half" idx="2"/>
          </p:nvPr>
        </p:nvSpPr>
        <p:spPr/>
        <p:txBody>
          <a:bodyPr/>
          <a:lstStyle/>
          <a:p>
            <a:endParaRPr lang="en-GB"/>
          </a:p>
        </p:txBody>
      </p:sp>
      <p:pic>
        <p:nvPicPr>
          <p:cNvPr id="6" name="Picture 5">
            <a:extLst>
              <a:ext uri="{FF2B5EF4-FFF2-40B4-BE49-F238E27FC236}">
                <a16:creationId xmlns:a16="http://schemas.microsoft.com/office/drawing/2014/main" id="{1F8E72CC-B033-9AD8-E73F-F2C7FFC18F42}"/>
              </a:ext>
            </a:extLst>
          </p:cNvPr>
          <p:cNvPicPr>
            <a:picLocks noChangeAspect="1"/>
          </p:cNvPicPr>
          <p:nvPr/>
        </p:nvPicPr>
        <p:blipFill>
          <a:blip r:embed="rId3"/>
          <a:stretch>
            <a:fillRect/>
          </a:stretch>
        </p:blipFill>
        <p:spPr>
          <a:xfrm>
            <a:off x="-1" y="1"/>
            <a:ext cx="9207795" cy="6911162"/>
          </a:xfrm>
          <a:prstGeom prst="rect">
            <a:avLst/>
          </a:prstGeom>
        </p:spPr>
      </p:pic>
      <p:sp>
        <p:nvSpPr>
          <p:cNvPr id="7" name="TextBox 6">
            <a:extLst>
              <a:ext uri="{FF2B5EF4-FFF2-40B4-BE49-F238E27FC236}">
                <a16:creationId xmlns:a16="http://schemas.microsoft.com/office/drawing/2014/main" id="{E6BF9CBE-D519-72BB-EB3D-BE86B12919F5}"/>
              </a:ext>
            </a:extLst>
          </p:cNvPr>
          <p:cNvSpPr txBox="1"/>
          <p:nvPr/>
        </p:nvSpPr>
        <p:spPr>
          <a:xfrm>
            <a:off x="1446028" y="5836077"/>
            <a:ext cx="6437275" cy="369332"/>
          </a:xfrm>
          <a:prstGeom prst="rect">
            <a:avLst/>
          </a:prstGeom>
          <a:noFill/>
        </p:spPr>
        <p:txBody>
          <a:bodyPr wrap="none" rtlCol="0">
            <a:spAutoFit/>
          </a:bodyPr>
          <a:lstStyle/>
          <a:p>
            <a:r>
              <a:rPr lang="en-GB" dirty="0">
                <a:hlinkClick r:id="rId4"/>
              </a:rPr>
              <a:t>Help for early years providers : Children aged 1 to 5 years guidance</a:t>
            </a:r>
            <a:endParaRPr lang="en-GB" dirty="0"/>
          </a:p>
        </p:txBody>
      </p:sp>
    </p:spTree>
    <p:extLst>
      <p:ext uri="{BB962C8B-B14F-4D97-AF65-F5344CB8AC3E}">
        <p14:creationId xmlns:p14="http://schemas.microsoft.com/office/powerpoint/2010/main" val="198131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C698-46D2-D95D-F8B1-2EAC18040238}"/>
              </a:ext>
            </a:extLst>
          </p:cNvPr>
          <p:cNvSpPr>
            <a:spLocks noGrp="1"/>
          </p:cNvSpPr>
          <p:nvPr>
            <p:ph type="title"/>
          </p:nvPr>
        </p:nvSpPr>
        <p:spPr/>
        <p:txBody>
          <a:bodyPr/>
          <a:lstStyle/>
          <a:p>
            <a:pPr algn="ctr"/>
            <a:r>
              <a:rPr lang="en-GB" dirty="0"/>
              <a:t>The twoness of twos</a:t>
            </a:r>
          </a:p>
        </p:txBody>
      </p:sp>
      <p:sp>
        <p:nvSpPr>
          <p:cNvPr id="6" name="Content Placeholder 5">
            <a:extLst>
              <a:ext uri="{FF2B5EF4-FFF2-40B4-BE49-F238E27FC236}">
                <a16:creationId xmlns:a16="http://schemas.microsoft.com/office/drawing/2014/main" id="{6D20044F-4282-295D-62B0-7D7A57111BE9}"/>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1725CD3D-6BEE-9B41-D9C0-531FD7793140}"/>
              </a:ext>
            </a:extLst>
          </p:cNvPr>
          <p:cNvPicPr>
            <a:picLocks noChangeAspect="1"/>
          </p:cNvPicPr>
          <p:nvPr/>
        </p:nvPicPr>
        <p:blipFill>
          <a:blip r:embed="rId3"/>
          <a:stretch>
            <a:fillRect/>
          </a:stretch>
        </p:blipFill>
        <p:spPr>
          <a:xfrm>
            <a:off x="0" y="0"/>
            <a:ext cx="9094381" cy="6932428"/>
          </a:xfrm>
          <a:prstGeom prst="rect">
            <a:avLst/>
          </a:prstGeom>
        </p:spPr>
      </p:pic>
      <p:sp>
        <p:nvSpPr>
          <p:cNvPr id="9" name="TextBox 8">
            <a:extLst>
              <a:ext uri="{FF2B5EF4-FFF2-40B4-BE49-F238E27FC236}">
                <a16:creationId xmlns:a16="http://schemas.microsoft.com/office/drawing/2014/main" id="{D13CA7CE-A7DA-9645-7BE4-62BADEB28602}"/>
              </a:ext>
            </a:extLst>
          </p:cNvPr>
          <p:cNvSpPr txBox="1"/>
          <p:nvPr/>
        </p:nvSpPr>
        <p:spPr>
          <a:xfrm>
            <a:off x="3409506" y="5270326"/>
            <a:ext cx="1738489" cy="369332"/>
          </a:xfrm>
          <a:prstGeom prst="rect">
            <a:avLst/>
          </a:prstGeom>
          <a:noFill/>
        </p:spPr>
        <p:txBody>
          <a:bodyPr wrap="none" rtlCol="0">
            <a:spAutoFit/>
          </a:bodyPr>
          <a:lstStyle/>
          <a:p>
            <a:r>
              <a:rPr lang="en-GB" dirty="0">
                <a:hlinkClick r:id="rId4"/>
              </a:rPr>
              <a:t>Twoness of twos</a:t>
            </a:r>
            <a:endParaRPr lang="en-GB" dirty="0"/>
          </a:p>
        </p:txBody>
      </p:sp>
      <p:sp>
        <p:nvSpPr>
          <p:cNvPr id="10" name="TextBox 9">
            <a:extLst>
              <a:ext uri="{FF2B5EF4-FFF2-40B4-BE49-F238E27FC236}">
                <a16:creationId xmlns:a16="http://schemas.microsoft.com/office/drawing/2014/main" id="{E75B1FE9-A66C-8FA3-BBE9-924FE4B76560}"/>
              </a:ext>
            </a:extLst>
          </p:cNvPr>
          <p:cNvSpPr txBox="1"/>
          <p:nvPr/>
        </p:nvSpPr>
        <p:spPr>
          <a:xfrm>
            <a:off x="2959080" y="4900994"/>
            <a:ext cx="2786468" cy="369332"/>
          </a:xfrm>
          <a:prstGeom prst="rect">
            <a:avLst/>
          </a:prstGeom>
          <a:noFill/>
        </p:spPr>
        <p:txBody>
          <a:bodyPr wrap="none" rtlCol="0">
            <a:spAutoFit/>
          </a:bodyPr>
          <a:lstStyle/>
          <a:p>
            <a:r>
              <a:rPr lang="en-GB" dirty="0"/>
              <a:t>Download the latest report:</a:t>
            </a:r>
          </a:p>
        </p:txBody>
      </p:sp>
    </p:spTree>
    <p:extLst>
      <p:ext uri="{BB962C8B-B14F-4D97-AF65-F5344CB8AC3E}">
        <p14:creationId xmlns:p14="http://schemas.microsoft.com/office/powerpoint/2010/main" val="376666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BE1A-48DE-F040-6370-B66511763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A913C-98E0-7056-97D3-F295B98394DD}"/>
              </a:ext>
            </a:extLst>
          </p:cNvPr>
          <p:cNvSpPr>
            <a:spLocks noGrp="1"/>
          </p:cNvSpPr>
          <p:nvPr>
            <p:ph type="title"/>
          </p:nvPr>
        </p:nvSpPr>
        <p:spPr>
          <a:xfrm>
            <a:off x="458529" y="1225430"/>
            <a:ext cx="7886700" cy="634049"/>
          </a:xfrm>
        </p:spPr>
        <p:txBody>
          <a:bodyPr/>
          <a:lstStyle/>
          <a:p>
            <a:pPr algn="ctr"/>
            <a:r>
              <a:rPr lang="en-GB" b="0" dirty="0"/>
              <a:t>Key messages:</a:t>
            </a:r>
            <a:br>
              <a:rPr lang="en-GB" b="0" dirty="0"/>
            </a:br>
            <a:r>
              <a:rPr lang="en-GB" sz="2000" b="0" dirty="0">
                <a:hlinkClick r:id="rId3"/>
              </a:rPr>
              <a:t>Talking Early Years: Twoness of Twos - LEYF Nurseries</a:t>
            </a:r>
            <a:br>
              <a:rPr lang="en-GB" sz="5400" dirty="0"/>
            </a:br>
            <a:endParaRPr lang="en-GB" b="0" dirty="0"/>
          </a:p>
        </p:txBody>
      </p:sp>
      <p:sp>
        <p:nvSpPr>
          <p:cNvPr id="6" name="Content Placeholder 5">
            <a:extLst>
              <a:ext uri="{FF2B5EF4-FFF2-40B4-BE49-F238E27FC236}">
                <a16:creationId xmlns:a16="http://schemas.microsoft.com/office/drawing/2014/main" id="{00E40133-27CB-BD91-42A3-490896965894}"/>
              </a:ext>
            </a:extLst>
          </p:cNvPr>
          <p:cNvSpPr>
            <a:spLocks noGrp="1"/>
          </p:cNvSpPr>
          <p:nvPr>
            <p:ph idx="1"/>
          </p:nvPr>
        </p:nvSpPr>
        <p:spPr/>
        <p:txBody>
          <a:bodyPr>
            <a:normAutofit/>
          </a:bodyPr>
          <a:lstStyle/>
          <a:p>
            <a:pPr marL="0" indent="0">
              <a:buNone/>
            </a:pPr>
            <a:r>
              <a:rPr lang="en-GB" sz="2000" dirty="0"/>
              <a:t>Greater understanding of neuroscience, so apply this to supporting and understanding 2-year-olds:</a:t>
            </a:r>
          </a:p>
          <a:p>
            <a:pPr>
              <a:buFontTx/>
              <a:buChar char="-"/>
            </a:pPr>
            <a:r>
              <a:rPr lang="en-GB" sz="2000" dirty="0"/>
              <a:t>Creating language rich-environments</a:t>
            </a:r>
          </a:p>
          <a:p>
            <a:pPr>
              <a:buFontTx/>
              <a:buChar char="-"/>
            </a:pPr>
            <a:r>
              <a:rPr lang="en-GB" sz="2000" dirty="0"/>
              <a:t>Provision with lots of play (planned and unplanned) for their curiosity and sensory learning</a:t>
            </a:r>
          </a:p>
          <a:p>
            <a:pPr>
              <a:buFontTx/>
              <a:buChar char="-"/>
            </a:pPr>
            <a:r>
              <a:rPr lang="en-GB" sz="2000" dirty="0"/>
              <a:t>Adults emotionally attuned to the rhythm of the 2 – year-olds’ day.</a:t>
            </a:r>
          </a:p>
          <a:p>
            <a:pPr marL="0" indent="0" algn="ctr">
              <a:buNone/>
            </a:pPr>
            <a:r>
              <a:rPr lang="en-GB" sz="2000" dirty="0"/>
              <a:t>“</a:t>
            </a:r>
            <a:r>
              <a:rPr lang="en-GB" sz="2000" b="0" i="0" dirty="0">
                <a:solidFill>
                  <a:srgbClr val="58595B"/>
                </a:solidFill>
                <a:effectLst/>
              </a:rPr>
              <a:t>These days appears to be a focus on the environment looking like a show room, neither pedagogically sound, language-rich or emotionally safe, so it is time to talk more about this.” </a:t>
            </a:r>
            <a:r>
              <a:rPr lang="en-GB" sz="2400" b="0" i="0" dirty="0">
                <a:solidFill>
                  <a:srgbClr val="58595B"/>
                </a:solidFill>
                <a:effectLst/>
              </a:rPr>
              <a:t> </a:t>
            </a:r>
            <a:endParaRPr lang="en-GB" sz="2400" dirty="0"/>
          </a:p>
        </p:txBody>
      </p:sp>
      <p:sp>
        <p:nvSpPr>
          <p:cNvPr id="3" name="TextBox 2">
            <a:extLst>
              <a:ext uri="{FF2B5EF4-FFF2-40B4-BE49-F238E27FC236}">
                <a16:creationId xmlns:a16="http://schemas.microsoft.com/office/drawing/2014/main" id="{29DDD6CD-73F4-F8F2-D0A2-4F9D17E71659}"/>
              </a:ext>
            </a:extLst>
          </p:cNvPr>
          <p:cNvSpPr txBox="1"/>
          <p:nvPr/>
        </p:nvSpPr>
        <p:spPr>
          <a:xfrm>
            <a:off x="-127591" y="5447904"/>
            <a:ext cx="9144000" cy="707886"/>
          </a:xfrm>
          <a:prstGeom prst="rect">
            <a:avLst/>
          </a:prstGeom>
          <a:noFill/>
        </p:spPr>
        <p:txBody>
          <a:bodyPr wrap="square" rtlCol="0">
            <a:spAutoFit/>
          </a:bodyPr>
          <a:lstStyle/>
          <a:p>
            <a:pPr algn="ctr"/>
            <a:r>
              <a:rPr lang="en-GB" sz="2000" dirty="0">
                <a:hlinkClick r:id="rId4"/>
              </a:rPr>
              <a:t>Part 3 - Early years curriculum: Making progress through </a:t>
            </a:r>
          </a:p>
          <a:p>
            <a:pPr algn="ctr"/>
            <a:r>
              <a:rPr lang="en-GB" sz="2000" dirty="0">
                <a:hlinkClick r:id="rId4"/>
              </a:rPr>
              <a:t>knowing and remembering more - YouTube</a:t>
            </a:r>
            <a:endParaRPr lang="en-GB" sz="2000" dirty="0"/>
          </a:p>
        </p:txBody>
      </p:sp>
    </p:spTree>
    <p:extLst>
      <p:ext uri="{BB962C8B-B14F-4D97-AF65-F5344CB8AC3E}">
        <p14:creationId xmlns:p14="http://schemas.microsoft.com/office/powerpoint/2010/main" val="42210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927D-2F7A-0ECB-FEFD-B0BACFDC5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EEBC5-1454-242F-AD6B-27BF71E56E6D}"/>
              </a:ext>
            </a:extLst>
          </p:cNvPr>
          <p:cNvSpPr>
            <a:spLocks noGrp="1"/>
          </p:cNvSpPr>
          <p:nvPr>
            <p:ph type="title"/>
          </p:nvPr>
        </p:nvSpPr>
        <p:spPr/>
        <p:txBody>
          <a:bodyPr/>
          <a:lstStyle/>
          <a:p>
            <a:pPr algn="ctr"/>
            <a:r>
              <a:rPr lang="en-GB" b="0" dirty="0"/>
              <a:t>Any questions?</a:t>
            </a:r>
          </a:p>
        </p:txBody>
      </p:sp>
      <p:pic>
        <p:nvPicPr>
          <p:cNvPr id="5" name="Content Placeholder 4" descr="A group of colorful bubbles with question marks&#10;&#10;Description automatically generated">
            <a:extLst>
              <a:ext uri="{FF2B5EF4-FFF2-40B4-BE49-F238E27FC236}">
                <a16:creationId xmlns:a16="http://schemas.microsoft.com/office/drawing/2014/main" id="{6B8D60C9-D5A6-0C42-0DCC-81FBD33B89FF}"/>
              </a:ext>
            </a:extLst>
          </p:cNvPr>
          <p:cNvPicPr>
            <a:picLocks noGrp="1" noChangeAspect="1"/>
          </p:cNvPicPr>
          <p:nvPr>
            <p:ph idx="1"/>
          </p:nvPr>
        </p:nvPicPr>
        <p:blipFill>
          <a:blip r:embed="rId3"/>
          <a:stretch>
            <a:fillRect/>
          </a:stretch>
        </p:blipFill>
        <p:spPr>
          <a:xfrm>
            <a:off x="1542554" y="1939759"/>
            <a:ext cx="6202152" cy="3488711"/>
          </a:xfrm>
        </p:spPr>
      </p:pic>
    </p:spTree>
    <p:extLst>
      <p:ext uri="{BB962C8B-B14F-4D97-AF65-F5344CB8AC3E}">
        <p14:creationId xmlns:p14="http://schemas.microsoft.com/office/powerpoint/2010/main" val="4205982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1adc90-1e60-4fcf-9d8c-327c36f3d5ed">
      <Terms xmlns="http://schemas.microsoft.com/office/infopath/2007/PartnerControls"/>
    </lcf76f155ced4ddcb4097134ff3c332f>
    <TaxCatchAll xmlns="4fd92b1a-fc9f-4f77-9aa0-4035c507f4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604E05632B54479C8778C370252D1B" ma:contentTypeVersion="18" ma:contentTypeDescription="Create a new document." ma:contentTypeScope="" ma:versionID="72e8c0c8e8ff5c4f988db722eacad38a">
  <xsd:schema xmlns:xsd="http://www.w3.org/2001/XMLSchema" xmlns:xs="http://www.w3.org/2001/XMLSchema" xmlns:p="http://schemas.microsoft.com/office/2006/metadata/properties" xmlns:ns2="801adc90-1e60-4fcf-9d8c-327c36f3d5ed" xmlns:ns3="4fd92b1a-fc9f-4f77-9aa0-4035c507f4e5" targetNamespace="http://schemas.microsoft.com/office/2006/metadata/properties" ma:root="true" ma:fieldsID="59893cde176fac4f02935b72ba9e0382" ns2:_="" ns3:_="">
    <xsd:import namespace="801adc90-1e60-4fcf-9d8c-327c36f3d5ed"/>
    <xsd:import namespace="4fd92b1a-fc9f-4f77-9aa0-4035c507f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dc90-1e60-4fcf-9d8c-327c36f3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d92b1a-fc9f-4f77-9aa0-4035c507f4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fe68b40-86ff-4845-9f0b-fe6db42d2834}" ma:internalName="TaxCatchAll" ma:showField="CatchAllData" ma:web="4fd92b1a-fc9f-4f77-9aa0-4035c507f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73EF4-1FB0-47D0-B46A-884144021E64}">
  <ds:schemaRefs>
    <ds:schemaRef ds:uri="http://schemas.microsoft.com/sharepoint/v3/contenttype/forms"/>
  </ds:schemaRefs>
</ds:datastoreItem>
</file>

<file path=customXml/itemProps2.xml><?xml version="1.0" encoding="utf-8"?>
<ds:datastoreItem xmlns:ds="http://schemas.openxmlformats.org/officeDocument/2006/customXml" ds:itemID="{B93F5AE8-28D6-406E-888B-DE59F1720A1E}">
  <ds:schemaRefs>
    <ds:schemaRef ds:uri="4fd92b1a-fc9f-4f77-9aa0-4035c507f4e5"/>
    <ds:schemaRef ds:uri="801adc90-1e60-4fcf-9d8c-327c36f3d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A14578-4E39-4C24-B1FE-C0CCC72ED765}">
  <ds:schemaRefs>
    <ds:schemaRef ds:uri="4fd92b1a-fc9f-4f77-9aa0-4035c507f4e5"/>
    <ds:schemaRef ds:uri="801adc90-1e60-4fcf-9d8c-327c36f3d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327</TotalTime>
  <Words>1082</Words>
  <Application>Microsoft Office PowerPoint</Application>
  <PresentationFormat>On-screen Show (4:3)</PresentationFormat>
  <Paragraphs>113</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BlinkMacSystemFont</vt:lpstr>
      <vt:lpstr>Calibri</vt:lpstr>
      <vt:lpstr>filson-pro</vt:lpstr>
      <vt:lpstr>Gotham A</vt:lpstr>
      <vt:lpstr>inherit</vt:lpstr>
      <vt:lpstr>Office Theme</vt:lpstr>
      <vt:lpstr>Cluster meeting: talking about two – year-olds  Tuesday 10th June 2025 3pm or 6:15pm  Beverley Jones  (Early Years Consultant) </vt:lpstr>
      <vt:lpstr>Agenda:</vt:lpstr>
      <vt:lpstr>Changes to the EYFS (September 2025):</vt:lpstr>
      <vt:lpstr>Early years nutrition guidance:</vt:lpstr>
      <vt:lpstr>PowerPoint Presentation</vt:lpstr>
      <vt:lpstr>PowerPoint Presentation</vt:lpstr>
      <vt:lpstr>The twoness of twos</vt:lpstr>
      <vt:lpstr>Key messages: Talking Early Years: Twoness of Twos - LEYF Nurseries </vt:lpstr>
      <vt:lpstr>Any questions?</vt:lpstr>
      <vt:lpstr>Know how guide working with  2-year-olds:</vt:lpstr>
      <vt:lpstr>PowerPoint Presentation</vt:lpstr>
      <vt:lpstr>Know how guide working with   2-year-olds:</vt:lpstr>
      <vt:lpstr>Signposting, support and training:</vt:lpstr>
      <vt:lpstr>Virtual support sessions:</vt:lpstr>
      <vt:lpstr>CPD opportunities:</vt:lpstr>
      <vt:lpstr>Any questions?</vt:lpstr>
      <vt:lpstr>Cluster meeting:  talking about 2-year-olds Tuesday 18th November 2025  15:00 – 16:00 / 18:15 – 19:15 (Online)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Hall.Salter</dc:creator>
  <cp:lastModifiedBy>Beverley Jones</cp:lastModifiedBy>
  <cp:revision>5</cp:revision>
  <dcterms:created xsi:type="dcterms:W3CDTF">2022-04-23T22:24:44Z</dcterms:created>
  <dcterms:modified xsi:type="dcterms:W3CDTF">2025-06-11T07:05:33Z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0x0101000E604E05632B54479C8778C370252D1B</vt:lpwstr>
  </property>
</Properties>
</file>