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4"/>
  </p:sldMasterIdLst>
  <p:notesMasterIdLst>
    <p:notesMasterId r:id="rId35"/>
  </p:notesMasterIdLst>
  <p:sldIdLst>
    <p:sldId id="278" r:id="rId5"/>
    <p:sldId id="257" r:id="rId6"/>
    <p:sldId id="306" r:id="rId7"/>
    <p:sldId id="279" r:id="rId8"/>
    <p:sldId id="280" r:id="rId9"/>
    <p:sldId id="281" r:id="rId10"/>
    <p:sldId id="282" r:id="rId11"/>
    <p:sldId id="283" r:id="rId12"/>
    <p:sldId id="284" r:id="rId13"/>
    <p:sldId id="286" r:id="rId14"/>
    <p:sldId id="285" r:id="rId15"/>
    <p:sldId id="310" r:id="rId16"/>
    <p:sldId id="301" r:id="rId17"/>
    <p:sldId id="311" r:id="rId18"/>
    <p:sldId id="302" r:id="rId19"/>
    <p:sldId id="287" r:id="rId20"/>
    <p:sldId id="308" r:id="rId21"/>
    <p:sldId id="307" r:id="rId22"/>
    <p:sldId id="288" r:id="rId23"/>
    <p:sldId id="296" r:id="rId24"/>
    <p:sldId id="290" r:id="rId25"/>
    <p:sldId id="305" r:id="rId26"/>
    <p:sldId id="292" r:id="rId27"/>
    <p:sldId id="294" r:id="rId28"/>
    <p:sldId id="304" r:id="rId29"/>
    <p:sldId id="303" r:id="rId30"/>
    <p:sldId id="309" r:id="rId31"/>
    <p:sldId id="293" r:id="rId32"/>
    <p:sldId id="312" r:id="rId33"/>
    <p:sldId id="295"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7CA"/>
    <a:srgbClr val="263062"/>
    <a:srgbClr val="5C4E9B"/>
    <a:srgbClr val="1517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218" autoAdjust="0"/>
  </p:normalViewPr>
  <p:slideViewPr>
    <p:cSldViewPr snapToGrid="0">
      <p:cViewPr varScale="1">
        <p:scale>
          <a:sx n="80" d="100"/>
          <a:sy n="80" d="100"/>
        </p:scale>
        <p:origin x="1448" y="60"/>
      </p:cViewPr>
      <p:guideLst/>
    </p:cSldViewPr>
  </p:slideViewPr>
  <p:notesTextViewPr>
    <p:cViewPr>
      <p:scale>
        <a:sx n="1" d="1"/>
        <a:sy n="1" d="1"/>
      </p:scale>
      <p:origin x="0" y="0"/>
    </p:cViewPr>
  </p:notesTextViewPr>
  <p:sorterViewPr>
    <p:cViewPr>
      <p:scale>
        <a:sx n="100" d="100"/>
        <a:sy n="100" d="100"/>
      </p:scale>
      <p:origin x="0" y="-40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ey Jones" userId="902ebd1c-631c-4f88-908a-acb65098e710" providerId="ADAL" clId="{306FB3E4-470B-4E69-B210-723066E5D710}"/>
    <pc:docChg chg="modSld">
      <pc:chgData name="Beverley Jones" userId="902ebd1c-631c-4f88-908a-acb65098e710" providerId="ADAL" clId="{306FB3E4-470B-4E69-B210-723066E5D710}" dt="2025-03-31T18:30:06.989" v="27" actId="20577"/>
      <pc:docMkLst>
        <pc:docMk/>
      </pc:docMkLst>
      <pc:sldChg chg="modNotesTx">
        <pc:chgData name="Beverley Jones" userId="902ebd1c-631c-4f88-908a-acb65098e710" providerId="ADAL" clId="{306FB3E4-470B-4E69-B210-723066E5D710}" dt="2025-03-31T18:28:34.448" v="0" actId="20577"/>
        <pc:sldMkLst>
          <pc:docMk/>
          <pc:sldMk cId="3408349969" sldId="257"/>
        </pc:sldMkLst>
      </pc:sldChg>
      <pc:sldChg chg="modNotesTx">
        <pc:chgData name="Beverley Jones" userId="902ebd1c-631c-4f88-908a-acb65098e710" providerId="ADAL" clId="{306FB3E4-470B-4E69-B210-723066E5D710}" dt="2025-03-31T18:28:40.786" v="2" actId="20577"/>
        <pc:sldMkLst>
          <pc:docMk/>
          <pc:sldMk cId="4286456237" sldId="279"/>
        </pc:sldMkLst>
      </pc:sldChg>
      <pc:sldChg chg="modNotesTx">
        <pc:chgData name="Beverley Jones" userId="902ebd1c-631c-4f88-908a-acb65098e710" providerId="ADAL" clId="{306FB3E4-470B-4E69-B210-723066E5D710}" dt="2025-03-31T18:28:45.151" v="3" actId="20577"/>
        <pc:sldMkLst>
          <pc:docMk/>
          <pc:sldMk cId="180320268" sldId="280"/>
        </pc:sldMkLst>
      </pc:sldChg>
      <pc:sldChg chg="modNotesTx">
        <pc:chgData name="Beverley Jones" userId="902ebd1c-631c-4f88-908a-acb65098e710" providerId="ADAL" clId="{306FB3E4-470B-4E69-B210-723066E5D710}" dt="2025-03-31T18:28:49.024" v="4" actId="20577"/>
        <pc:sldMkLst>
          <pc:docMk/>
          <pc:sldMk cId="1851703770" sldId="281"/>
        </pc:sldMkLst>
      </pc:sldChg>
      <pc:sldChg chg="modNotesTx">
        <pc:chgData name="Beverley Jones" userId="902ebd1c-631c-4f88-908a-acb65098e710" providerId="ADAL" clId="{306FB3E4-470B-4E69-B210-723066E5D710}" dt="2025-03-31T18:28:51.965" v="5" actId="20577"/>
        <pc:sldMkLst>
          <pc:docMk/>
          <pc:sldMk cId="119507183" sldId="282"/>
        </pc:sldMkLst>
      </pc:sldChg>
      <pc:sldChg chg="modNotesTx">
        <pc:chgData name="Beverley Jones" userId="902ebd1c-631c-4f88-908a-acb65098e710" providerId="ADAL" clId="{306FB3E4-470B-4E69-B210-723066E5D710}" dt="2025-03-31T18:28:55.310" v="6" actId="20577"/>
        <pc:sldMkLst>
          <pc:docMk/>
          <pc:sldMk cId="3164268763" sldId="283"/>
        </pc:sldMkLst>
      </pc:sldChg>
      <pc:sldChg chg="modNotesTx">
        <pc:chgData name="Beverley Jones" userId="902ebd1c-631c-4f88-908a-acb65098e710" providerId="ADAL" clId="{306FB3E4-470B-4E69-B210-723066E5D710}" dt="2025-03-31T18:28:58.049" v="7" actId="20577"/>
        <pc:sldMkLst>
          <pc:docMk/>
          <pc:sldMk cId="1942773699" sldId="284"/>
        </pc:sldMkLst>
      </pc:sldChg>
      <pc:sldChg chg="modNotesTx">
        <pc:chgData name="Beverley Jones" userId="902ebd1c-631c-4f88-908a-acb65098e710" providerId="ADAL" clId="{306FB3E4-470B-4E69-B210-723066E5D710}" dt="2025-03-31T18:29:06.484" v="9" actId="20577"/>
        <pc:sldMkLst>
          <pc:docMk/>
          <pc:sldMk cId="448693948" sldId="285"/>
        </pc:sldMkLst>
      </pc:sldChg>
      <pc:sldChg chg="modNotesTx">
        <pc:chgData name="Beverley Jones" userId="902ebd1c-631c-4f88-908a-acb65098e710" providerId="ADAL" clId="{306FB3E4-470B-4E69-B210-723066E5D710}" dt="2025-03-31T18:29:01.894" v="8" actId="20577"/>
        <pc:sldMkLst>
          <pc:docMk/>
          <pc:sldMk cId="2547633000" sldId="286"/>
        </pc:sldMkLst>
      </pc:sldChg>
      <pc:sldChg chg="modNotesTx">
        <pc:chgData name="Beverley Jones" userId="902ebd1c-631c-4f88-908a-acb65098e710" providerId="ADAL" clId="{306FB3E4-470B-4E69-B210-723066E5D710}" dt="2025-03-31T18:29:22.527" v="14" actId="20577"/>
        <pc:sldMkLst>
          <pc:docMk/>
          <pc:sldMk cId="762040872" sldId="287"/>
        </pc:sldMkLst>
      </pc:sldChg>
      <pc:sldChg chg="modNotesTx">
        <pc:chgData name="Beverley Jones" userId="902ebd1c-631c-4f88-908a-acb65098e710" providerId="ADAL" clId="{306FB3E4-470B-4E69-B210-723066E5D710}" dt="2025-03-31T18:29:31.630" v="17" actId="20577"/>
        <pc:sldMkLst>
          <pc:docMk/>
          <pc:sldMk cId="546465130" sldId="288"/>
        </pc:sldMkLst>
      </pc:sldChg>
      <pc:sldChg chg="modNotesTx">
        <pc:chgData name="Beverley Jones" userId="902ebd1c-631c-4f88-908a-acb65098e710" providerId="ADAL" clId="{306FB3E4-470B-4E69-B210-723066E5D710}" dt="2025-03-31T18:29:38.267" v="19" actId="20577"/>
        <pc:sldMkLst>
          <pc:docMk/>
          <pc:sldMk cId="4090260375" sldId="290"/>
        </pc:sldMkLst>
      </pc:sldChg>
      <pc:sldChg chg="modNotesTx">
        <pc:chgData name="Beverley Jones" userId="902ebd1c-631c-4f88-908a-acb65098e710" providerId="ADAL" clId="{306FB3E4-470B-4E69-B210-723066E5D710}" dt="2025-03-31T18:29:45.965" v="21" actId="20577"/>
        <pc:sldMkLst>
          <pc:docMk/>
          <pc:sldMk cId="694115702" sldId="292"/>
        </pc:sldMkLst>
      </pc:sldChg>
      <pc:sldChg chg="modNotesTx">
        <pc:chgData name="Beverley Jones" userId="902ebd1c-631c-4f88-908a-acb65098e710" providerId="ADAL" clId="{306FB3E4-470B-4E69-B210-723066E5D710}" dt="2025-03-31T18:30:01.200" v="25" actId="20577"/>
        <pc:sldMkLst>
          <pc:docMk/>
          <pc:sldMk cId="2461612857" sldId="293"/>
        </pc:sldMkLst>
      </pc:sldChg>
      <pc:sldChg chg="modNotesTx">
        <pc:chgData name="Beverley Jones" userId="902ebd1c-631c-4f88-908a-acb65098e710" providerId="ADAL" clId="{306FB3E4-470B-4E69-B210-723066E5D710}" dt="2025-03-31T18:30:06.989" v="27" actId="20577"/>
        <pc:sldMkLst>
          <pc:docMk/>
          <pc:sldMk cId="1026158981" sldId="295"/>
        </pc:sldMkLst>
      </pc:sldChg>
      <pc:sldChg chg="modNotesTx">
        <pc:chgData name="Beverley Jones" userId="902ebd1c-631c-4f88-908a-acb65098e710" providerId="ADAL" clId="{306FB3E4-470B-4E69-B210-723066E5D710}" dt="2025-03-31T18:29:35.198" v="18" actId="20577"/>
        <pc:sldMkLst>
          <pc:docMk/>
          <pc:sldMk cId="1682833362" sldId="296"/>
        </pc:sldMkLst>
      </pc:sldChg>
      <pc:sldChg chg="modNotesTx">
        <pc:chgData name="Beverley Jones" userId="902ebd1c-631c-4f88-908a-acb65098e710" providerId="ADAL" clId="{306FB3E4-470B-4E69-B210-723066E5D710}" dt="2025-03-31T18:29:12.382" v="11" actId="20577"/>
        <pc:sldMkLst>
          <pc:docMk/>
          <pc:sldMk cId="1277493539" sldId="301"/>
        </pc:sldMkLst>
      </pc:sldChg>
      <pc:sldChg chg="modNotesTx">
        <pc:chgData name="Beverley Jones" userId="902ebd1c-631c-4f88-908a-acb65098e710" providerId="ADAL" clId="{306FB3E4-470B-4E69-B210-723066E5D710}" dt="2025-03-31T18:29:18.566" v="13" actId="20577"/>
        <pc:sldMkLst>
          <pc:docMk/>
          <pc:sldMk cId="1324658256" sldId="302"/>
        </pc:sldMkLst>
      </pc:sldChg>
      <pc:sldChg chg="modNotesTx">
        <pc:chgData name="Beverley Jones" userId="902ebd1c-631c-4f88-908a-acb65098e710" providerId="ADAL" clId="{306FB3E4-470B-4E69-B210-723066E5D710}" dt="2025-03-31T18:29:55.433" v="23" actId="20577"/>
        <pc:sldMkLst>
          <pc:docMk/>
          <pc:sldMk cId="2416452789" sldId="303"/>
        </pc:sldMkLst>
      </pc:sldChg>
      <pc:sldChg chg="modNotesTx">
        <pc:chgData name="Beverley Jones" userId="902ebd1c-631c-4f88-908a-acb65098e710" providerId="ADAL" clId="{306FB3E4-470B-4E69-B210-723066E5D710}" dt="2025-03-31T18:29:52.196" v="22" actId="20577"/>
        <pc:sldMkLst>
          <pc:docMk/>
          <pc:sldMk cId="988476929" sldId="304"/>
        </pc:sldMkLst>
      </pc:sldChg>
      <pc:sldChg chg="modNotesTx">
        <pc:chgData name="Beverley Jones" userId="902ebd1c-631c-4f88-908a-acb65098e710" providerId="ADAL" clId="{306FB3E4-470B-4E69-B210-723066E5D710}" dt="2025-03-31T18:29:41.998" v="20" actId="20577"/>
        <pc:sldMkLst>
          <pc:docMk/>
          <pc:sldMk cId="1928791975" sldId="305"/>
        </pc:sldMkLst>
      </pc:sldChg>
      <pc:sldChg chg="modNotesTx">
        <pc:chgData name="Beverley Jones" userId="902ebd1c-631c-4f88-908a-acb65098e710" providerId="ADAL" clId="{306FB3E4-470B-4E69-B210-723066E5D710}" dt="2025-03-31T18:28:37.658" v="1" actId="20577"/>
        <pc:sldMkLst>
          <pc:docMk/>
          <pc:sldMk cId="2412563058" sldId="306"/>
        </pc:sldMkLst>
      </pc:sldChg>
      <pc:sldChg chg="modNotesTx">
        <pc:chgData name="Beverley Jones" userId="902ebd1c-631c-4f88-908a-acb65098e710" providerId="ADAL" clId="{306FB3E4-470B-4E69-B210-723066E5D710}" dt="2025-03-31T18:29:27.976" v="16" actId="20577"/>
        <pc:sldMkLst>
          <pc:docMk/>
          <pc:sldMk cId="1183144586" sldId="307"/>
        </pc:sldMkLst>
      </pc:sldChg>
      <pc:sldChg chg="modNotesTx">
        <pc:chgData name="Beverley Jones" userId="902ebd1c-631c-4f88-908a-acb65098e710" providerId="ADAL" clId="{306FB3E4-470B-4E69-B210-723066E5D710}" dt="2025-03-31T18:29:25.406" v="15" actId="20577"/>
        <pc:sldMkLst>
          <pc:docMk/>
          <pc:sldMk cId="3342934767" sldId="308"/>
        </pc:sldMkLst>
      </pc:sldChg>
      <pc:sldChg chg="modNotesTx">
        <pc:chgData name="Beverley Jones" userId="902ebd1c-631c-4f88-908a-acb65098e710" providerId="ADAL" clId="{306FB3E4-470B-4E69-B210-723066E5D710}" dt="2025-03-31T18:29:58.671" v="24" actId="20577"/>
        <pc:sldMkLst>
          <pc:docMk/>
          <pc:sldMk cId="2440808762" sldId="309"/>
        </pc:sldMkLst>
      </pc:sldChg>
      <pc:sldChg chg="modNotesTx">
        <pc:chgData name="Beverley Jones" userId="902ebd1c-631c-4f88-908a-acb65098e710" providerId="ADAL" clId="{306FB3E4-470B-4E69-B210-723066E5D710}" dt="2025-03-31T18:29:09.006" v="10" actId="20577"/>
        <pc:sldMkLst>
          <pc:docMk/>
          <pc:sldMk cId="4188452629" sldId="310"/>
        </pc:sldMkLst>
      </pc:sldChg>
      <pc:sldChg chg="modNotesTx">
        <pc:chgData name="Beverley Jones" userId="902ebd1c-631c-4f88-908a-acb65098e710" providerId="ADAL" clId="{306FB3E4-470B-4E69-B210-723066E5D710}" dt="2025-03-31T18:29:15.236" v="12" actId="20577"/>
        <pc:sldMkLst>
          <pc:docMk/>
          <pc:sldMk cId="64680107" sldId="311"/>
        </pc:sldMkLst>
      </pc:sldChg>
      <pc:sldChg chg="modNotesTx">
        <pc:chgData name="Beverley Jones" userId="902ebd1c-631c-4f88-908a-acb65098e710" providerId="ADAL" clId="{306FB3E4-470B-4E69-B210-723066E5D710}" dt="2025-03-31T18:30:04.725" v="26" actId="20577"/>
        <pc:sldMkLst>
          <pc:docMk/>
          <pc:sldMk cId="4104185222" sldId="31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3649B7-747B-4399-9E75-9295DE374E5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14376D50-F4E8-4024-9D54-0FAC6BBF753F}">
      <dgm:prSet phldrT="[Text]" custT="1"/>
      <dgm:spPr>
        <a:solidFill>
          <a:schemeClr val="accent6"/>
        </a:solidFill>
      </dgm:spPr>
      <dgm:t>
        <a:bodyPr/>
        <a:lstStyle/>
        <a:p>
          <a:r>
            <a:rPr lang="en-GB" sz="1000" dirty="0">
              <a:solidFill>
                <a:schemeClr val="tx1"/>
              </a:solidFill>
            </a:rPr>
            <a:t>1</a:t>
          </a:r>
          <a:r>
            <a:rPr lang="en-GB" sz="1400" dirty="0">
              <a:solidFill>
                <a:schemeClr val="tx1"/>
              </a:solidFill>
            </a:rPr>
            <a:t>. Teaching and learning based on children’s interests (weekly planning)</a:t>
          </a:r>
        </a:p>
      </dgm:t>
    </dgm:pt>
    <dgm:pt modelId="{4B21F99F-1705-495B-9A34-E7A90F4208B0}" type="parTrans" cxnId="{3F9BB6B3-07D2-4415-B914-8F6EA99A974D}">
      <dgm:prSet/>
      <dgm:spPr/>
      <dgm:t>
        <a:bodyPr/>
        <a:lstStyle/>
        <a:p>
          <a:endParaRPr lang="en-GB"/>
        </a:p>
      </dgm:t>
    </dgm:pt>
    <dgm:pt modelId="{9B2CDB79-15BE-4CCA-AD03-F90E99636627}" type="sibTrans" cxnId="{3F9BB6B3-07D2-4415-B914-8F6EA99A974D}">
      <dgm:prSet/>
      <dgm:spPr/>
      <dgm:t>
        <a:bodyPr/>
        <a:lstStyle/>
        <a:p>
          <a:endParaRPr lang="en-GB"/>
        </a:p>
      </dgm:t>
    </dgm:pt>
    <dgm:pt modelId="{9760D85B-9841-4CC9-B65A-3B48985B93FF}">
      <dgm:prSet phldrT="[Text]" custT="1"/>
      <dgm:spPr>
        <a:solidFill>
          <a:srgbClr val="FFC000"/>
        </a:solidFill>
      </dgm:spPr>
      <dgm:t>
        <a:bodyPr/>
        <a:lstStyle/>
        <a:p>
          <a:r>
            <a:rPr lang="en-GB" sz="1200">
              <a:solidFill>
                <a:schemeClr val="tx1"/>
              </a:solidFill>
            </a:rPr>
            <a:t>2. A regular cycle of learning of what you do to support children’s learning &amp; development:</a:t>
          </a:r>
        </a:p>
      </dgm:t>
    </dgm:pt>
    <dgm:pt modelId="{B6DB6020-828E-4C30-996F-20078265985A}" type="parTrans" cxnId="{73407633-42B6-4B14-A142-00DA7275EF42}">
      <dgm:prSet/>
      <dgm:spPr/>
      <dgm:t>
        <a:bodyPr/>
        <a:lstStyle/>
        <a:p>
          <a:endParaRPr lang="en-GB"/>
        </a:p>
      </dgm:t>
    </dgm:pt>
    <dgm:pt modelId="{B990604D-E23E-40B0-8DB7-7BF1D6157F28}" type="sibTrans" cxnId="{73407633-42B6-4B14-A142-00DA7275EF42}">
      <dgm:prSet/>
      <dgm:spPr/>
      <dgm:t>
        <a:bodyPr/>
        <a:lstStyle/>
        <a:p>
          <a:endParaRPr lang="en-GB"/>
        </a:p>
      </dgm:t>
    </dgm:pt>
    <dgm:pt modelId="{6D44979A-BB41-4622-8925-610CADD96ACB}">
      <dgm:prSet phldrT="[Text]" custT="1"/>
      <dgm:spPr>
        <a:solidFill>
          <a:srgbClr val="FFC000"/>
        </a:solidFill>
      </dgm:spPr>
      <dgm:t>
        <a:bodyPr/>
        <a:lstStyle/>
        <a:p>
          <a:r>
            <a:rPr lang="en-GB" sz="1200">
              <a:solidFill>
                <a:schemeClr val="tx1"/>
              </a:solidFill>
            </a:rPr>
            <a:t>a) Key books, rhymes and songs (stay the same throughout the year)</a:t>
          </a:r>
        </a:p>
      </dgm:t>
    </dgm:pt>
    <dgm:pt modelId="{15D07D67-8050-4F9C-BB1C-545C63F111F2}" type="parTrans" cxnId="{CF7150B2-56E0-446D-9F26-3D5139CAA268}">
      <dgm:prSet/>
      <dgm:spPr/>
      <dgm:t>
        <a:bodyPr/>
        <a:lstStyle/>
        <a:p>
          <a:endParaRPr lang="en-GB"/>
        </a:p>
      </dgm:t>
    </dgm:pt>
    <dgm:pt modelId="{8C7FC2F5-D471-4618-9BD9-E682B4D192BF}" type="sibTrans" cxnId="{CF7150B2-56E0-446D-9F26-3D5139CAA268}">
      <dgm:prSet/>
      <dgm:spPr/>
      <dgm:t>
        <a:bodyPr/>
        <a:lstStyle/>
        <a:p>
          <a:endParaRPr lang="en-GB"/>
        </a:p>
      </dgm:t>
    </dgm:pt>
    <dgm:pt modelId="{DF114504-6AB9-4BEE-9365-155C3E897F5B}">
      <dgm:prSet phldrT="[Text]" custT="1"/>
      <dgm:spPr>
        <a:solidFill>
          <a:srgbClr val="FFC000"/>
        </a:solidFill>
      </dgm:spPr>
      <dgm:t>
        <a:bodyPr/>
        <a:lstStyle/>
        <a:p>
          <a:r>
            <a:rPr lang="en-GB" sz="1400">
              <a:solidFill>
                <a:schemeClr val="tx1"/>
              </a:solidFill>
            </a:rPr>
            <a:t>b) Any regular activities in your setting</a:t>
          </a:r>
        </a:p>
      </dgm:t>
    </dgm:pt>
    <dgm:pt modelId="{F353D2F1-D0FE-404B-83EE-2116E3394292}" type="parTrans" cxnId="{07270A90-4088-4A10-A86F-C7823A0672FC}">
      <dgm:prSet/>
      <dgm:spPr/>
      <dgm:t>
        <a:bodyPr/>
        <a:lstStyle/>
        <a:p>
          <a:endParaRPr lang="en-GB"/>
        </a:p>
      </dgm:t>
    </dgm:pt>
    <dgm:pt modelId="{49FE7850-4E20-49E8-ABDE-FC013661F9BC}" type="sibTrans" cxnId="{07270A90-4088-4A10-A86F-C7823A0672FC}">
      <dgm:prSet/>
      <dgm:spPr/>
      <dgm:t>
        <a:bodyPr/>
        <a:lstStyle/>
        <a:p>
          <a:endParaRPr lang="en-GB"/>
        </a:p>
      </dgm:t>
    </dgm:pt>
    <dgm:pt modelId="{487FE56A-8C77-4D02-BB8D-68D4CA908D32}">
      <dgm:prSet phldrT="[Text]" custT="1"/>
      <dgm:spPr>
        <a:solidFill>
          <a:srgbClr val="00B0F0"/>
        </a:solidFill>
      </dgm:spPr>
      <dgm:t>
        <a:bodyPr/>
        <a:lstStyle/>
        <a:p>
          <a:r>
            <a:rPr lang="en-GB" sz="1400" dirty="0">
              <a:solidFill>
                <a:schemeClr val="tx1"/>
              </a:solidFill>
            </a:rPr>
            <a:t>3. Core experiences and seasonal celebrations</a:t>
          </a:r>
        </a:p>
      </dgm:t>
    </dgm:pt>
    <dgm:pt modelId="{F7722939-B733-403D-AAF6-4ABE6495507E}" type="parTrans" cxnId="{10886DC7-44FB-46C2-85AD-74509F85B4DB}">
      <dgm:prSet/>
      <dgm:spPr/>
      <dgm:t>
        <a:bodyPr/>
        <a:lstStyle/>
        <a:p>
          <a:endParaRPr lang="en-GB"/>
        </a:p>
      </dgm:t>
    </dgm:pt>
    <dgm:pt modelId="{C115B851-ACED-442C-ADD9-31DCF5653468}" type="sibTrans" cxnId="{10886DC7-44FB-46C2-85AD-74509F85B4DB}">
      <dgm:prSet/>
      <dgm:spPr/>
      <dgm:t>
        <a:bodyPr/>
        <a:lstStyle/>
        <a:p>
          <a:endParaRPr lang="en-GB"/>
        </a:p>
      </dgm:t>
    </dgm:pt>
    <dgm:pt modelId="{3F3722AB-63D7-4BFD-9002-BFB12C65EEE3}">
      <dgm:prSet phldrT="[Text]" custT="1"/>
      <dgm:spPr>
        <a:solidFill>
          <a:schemeClr val="tx2"/>
        </a:solidFill>
      </dgm:spPr>
      <dgm:t>
        <a:bodyPr/>
        <a:lstStyle/>
        <a:p>
          <a:r>
            <a:rPr lang="en-GB" sz="1400" dirty="0"/>
            <a:t>4. Our curricular goals</a:t>
          </a:r>
        </a:p>
      </dgm:t>
    </dgm:pt>
    <dgm:pt modelId="{4BE073AA-A495-460F-9EBC-9D2B01D82346}" type="parTrans" cxnId="{B11EBB19-7632-498D-A9C9-DC60DBA04D36}">
      <dgm:prSet/>
      <dgm:spPr/>
      <dgm:t>
        <a:bodyPr/>
        <a:lstStyle/>
        <a:p>
          <a:endParaRPr lang="en-GB"/>
        </a:p>
      </dgm:t>
    </dgm:pt>
    <dgm:pt modelId="{C2B7F2D3-014A-47A7-AFCF-5DA73A689CCF}" type="sibTrans" cxnId="{B11EBB19-7632-498D-A9C9-DC60DBA04D36}">
      <dgm:prSet/>
      <dgm:spPr/>
      <dgm:t>
        <a:bodyPr/>
        <a:lstStyle/>
        <a:p>
          <a:endParaRPr lang="en-GB"/>
        </a:p>
      </dgm:t>
    </dgm:pt>
    <dgm:pt modelId="{9BAB0AD7-000D-4BD2-B8DF-527956EB69B6}">
      <dgm:prSet phldrT="[Text]" custT="1"/>
      <dgm:spPr>
        <a:solidFill>
          <a:srgbClr val="FFC000"/>
        </a:solidFill>
      </dgm:spPr>
      <dgm:t>
        <a:bodyPr/>
        <a:lstStyle/>
        <a:p>
          <a:r>
            <a:rPr lang="en-GB" sz="1500">
              <a:solidFill>
                <a:schemeClr val="tx1"/>
              </a:solidFill>
            </a:rPr>
            <a:t>c</a:t>
          </a:r>
          <a:r>
            <a:rPr lang="en-GB" sz="1400">
              <a:solidFill>
                <a:schemeClr val="tx1"/>
              </a:solidFill>
            </a:rPr>
            <a:t>) Trips to add to the children’s experiences</a:t>
          </a:r>
        </a:p>
      </dgm:t>
    </dgm:pt>
    <dgm:pt modelId="{4300797C-712A-4429-9B28-2021C34FF4B1}" type="parTrans" cxnId="{3CA0B4E0-0550-4A97-A8BA-8C29716C3BEC}">
      <dgm:prSet/>
      <dgm:spPr/>
      <dgm:t>
        <a:bodyPr/>
        <a:lstStyle/>
        <a:p>
          <a:endParaRPr lang="en-GB"/>
        </a:p>
      </dgm:t>
    </dgm:pt>
    <dgm:pt modelId="{41016E13-3BBD-42FE-99AF-5AECD56090E7}" type="sibTrans" cxnId="{3CA0B4E0-0550-4A97-A8BA-8C29716C3BEC}">
      <dgm:prSet/>
      <dgm:spPr/>
      <dgm:t>
        <a:bodyPr/>
        <a:lstStyle/>
        <a:p>
          <a:endParaRPr lang="en-GB"/>
        </a:p>
      </dgm:t>
    </dgm:pt>
    <dgm:pt modelId="{36B0BEF8-047D-4538-9606-8404D6522495}" type="pres">
      <dgm:prSet presAssocID="{093649B7-747B-4399-9E75-9295DE374E5D}" presName="cycle" presStyleCnt="0">
        <dgm:presLayoutVars>
          <dgm:dir/>
          <dgm:resizeHandles val="exact"/>
        </dgm:presLayoutVars>
      </dgm:prSet>
      <dgm:spPr/>
    </dgm:pt>
    <dgm:pt modelId="{D4F8B476-3F9B-40B3-AC63-BB022EEF11E0}" type="pres">
      <dgm:prSet presAssocID="{14376D50-F4E8-4024-9D54-0FAC6BBF753F}" presName="node" presStyleLbl="node1" presStyleIdx="0" presStyleCnt="7" custScaleX="138862" custScaleY="142427">
        <dgm:presLayoutVars>
          <dgm:bulletEnabled val="1"/>
        </dgm:presLayoutVars>
      </dgm:prSet>
      <dgm:spPr/>
    </dgm:pt>
    <dgm:pt modelId="{B72333A7-29B6-4C75-B6CE-A70E40BFEEA7}" type="pres">
      <dgm:prSet presAssocID="{14376D50-F4E8-4024-9D54-0FAC6BBF753F}" presName="spNode" presStyleCnt="0"/>
      <dgm:spPr/>
    </dgm:pt>
    <dgm:pt modelId="{43008A15-A252-400B-A8B1-6FC3AA29CD99}" type="pres">
      <dgm:prSet presAssocID="{9B2CDB79-15BE-4CCA-AD03-F90E99636627}" presName="sibTrans" presStyleLbl="sibTrans1D1" presStyleIdx="0" presStyleCnt="7"/>
      <dgm:spPr/>
    </dgm:pt>
    <dgm:pt modelId="{FDA6EC6D-49F8-4458-B3C4-84CAB5A12DF9}" type="pres">
      <dgm:prSet presAssocID="{9760D85B-9841-4CC9-B65A-3B48985B93FF}" presName="node" presStyleLbl="node1" presStyleIdx="1" presStyleCnt="7" custScaleX="136055" custScaleY="125850">
        <dgm:presLayoutVars>
          <dgm:bulletEnabled val="1"/>
        </dgm:presLayoutVars>
      </dgm:prSet>
      <dgm:spPr/>
    </dgm:pt>
    <dgm:pt modelId="{A0108482-5217-4EB0-9395-EAD5C72A3B5A}" type="pres">
      <dgm:prSet presAssocID="{9760D85B-9841-4CC9-B65A-3B48985B93FF}" presName="spNode" presStyleCnt="0"/>
      <dgm:spPr/>
    </dgm:pt>
    <dgm:pt modelId="{0D50605D-002A-4386-B46B-6C9A3E5A4293}" type="pres">
      <dgm:prSet presAssocID="{B990604D-E23E-40B0-8DB7-7BF1D6157F28}" presName="sibTrans" presStyleLbl="sibTrans1D1" presStyleIdx="1" presStyleCnt="7"/>
      <dgm:spPr/>
    </dgm:pt>
    <dgm:pt modelId="{B97752DC-88C3-498B-9998-295DE739A1EA}" type="pres">
      <dgm:prSet presAssocID="{6D44979A-BB41-4622-8925-610CADD96ACB}" presName="node" presStyleLbl="node1" presStyleIdx="2" presStyleCnt="7" custScaleX="124763" custScaleY="130148">
        <dgm:presLayoutVars>
          <dgm:bulletEnabled val="1"/>
        </dgm:presLayoutVars>
      </dgm:prSet>
      <dgm:spPr/>
    </dgm:pt>
    <dgm:pt modelId="{E19E0B89-FD46-4163-A2E4-571163C85E13}" type="pres">
      <dgm:prSet presAssocID="{6D44979A-BB41-4622-8925-610CADD96ACB}" presName="spNode" presStyleCnt="0"/>
      <dgm:spPr/>
    </dgm:pt>
    <dgm:pt modelId="{E12EDBBD-A49E-4A1D-8AAE-5A613B5AEBD6}" type="pres">
      <dgm:prSet presAssocID="{8C7FC2F5-D471-4618-9BD9-E682B4D192BF}" presName="sibTrans" presStyleLbl="sibTrans1D1" presStyleIdx="2" presStyleCnt="7"/>
      <dgm:spPr/>
    </dgm:pt>
    <dgm:pt modelId="{A7BADDD9-8D41-499D-88EF-9CBEE6567E0C}" type="pres">
      <dgm:prSet presAssocID="{DF114504-6AB9-4BEE-9365-155C3E897F5B}" presName="node" presStyleLbl="node1" presStyleIdx="3" presStyleCnt="7" custScaleX="121571" custScaleY="174691">
        <dgm:presLayoutVars>
          <dgm:bulletEnabled val="1"/>
        </dgm:presLayoutVars>
      </dgm:prSet>
      <dgm:spPr/>
    </dgm:pt>
    <dgm:pt modelId="{92EE758D-F062-4CDC-AB4C-9604A3ED5027}" type="pres">
      <dgm:prSet presAssocID="{DF114504-6AB9-4BEE-9365-155C3E897F5B}" presName="spNode" presStyleCnt="0"/>
      <dgm:spPr/>
    </dgm:pt>
    <dgm:pt modelId="{A5BDF243-6EB2-4607-AA7E-4C9456527343}" type="pres">
      <dgm:prSet presAssocID="{49FE7850-4E20-49E8-ABDE-FC013661F9BC}" presName="sibTrans" presStyleLbl="sibTrans1D1" presStyleIdx="3" presStyleCnt="7"/>
      <dgm:spPr/>
    </dgm:pt>
    <dgm:pt modelId="{CB726777-12AC-4D3A-8564-17C3F6A91DA0}" type="pres">
      <dgm:prSet presAssocID="{9BAB0AD7-000D-4BD2-B8DF-527956EB69B6}" presName="node" presStyleLbl="node1" presStyleIdx="4" presStyleCnt="7" custScaleX="120065" custScaleY="149794">
        <dgm:presLayoutVars>
          <dgm:bulletEnabled val="1"/>
        </dgm:presLayoutVars>
      </dgm:prSet>
      <dgm:spPr/>
    </dgm:pt>
    <dgm:pt modelId="{5ECF606E-1F9C-497B-A287-6C2658F1628E}" type="pres">
      <dgm:prSet presAssocID="{9BAB0AD7-000D-4BD2-B8DF-527956EB69B6}" presName="spNode" presStyleCnt="0"/>
      <dgm:spPr/>
    </dgm:pt>
    <dgm:pt modelId="{6F6FC5F2-9730-4F48-B52F-433A8A6F08CC}" type="pres">
      <dgm:prSet presAssocID="{41016E13-3BBD-42FE-99AF-5AECD56090E7}" presName="sibTrans" presStyleLbl="sibTrans1D1" presStyleIdx="4" presStyleCnt="7"/>
      <dgm:spPr/>
    </dgm:pt>
    <dgm:pt modelId="{D237E4A4-38C9-4E98-8301-A011639C3E90}" type="pres">
      <dgm:prSet presAssocID="{487FE56A-8C77-4D02-BB8D-68D4CA908D32}" presName="node" presStyleLbl="node1" presStyleIdx="5" presStyleCnt="7" custScaleX="134442" custScaleY="145078">
        <dgm:presLayoutVars>
          <dgm:bulletEnabled val="1"/>
        </dgm:presLayoutVars>
      </dgm:prSet>
      <dgm:spPr/>
    </dgm:pt>
    <dgm:pt modelId="{7BC8F8F7-DFB2-4A17-AD56-616AB5A9775F}" type="pres">
      <dgm:prSet presAssocID="{487FE56A-8C77-4D02-BB8D-68D4CA908D32}" presName="spNode" presStyleCnt="0"/>
      <dgm:spPr/>
    </dgm:pt>
    <dgm:pt modelId="{77435C53-7ECF-4FE6-AFE9-06581570B421}" type="pres">
      <dgm:prSet presAssocID="{C115B851-ACED-442C-ADD9-31DCF5653468}" presName="sibTrans" presStyleLbl="sibTrans1D1" presStyleIdx="5" presStyleCnt="7"/>
      <dgm:spPr/>
    </dgm:pt>
    <dgm:pt modelId="{2F7C4B9A-5A93-41F2-BD3F-F9EE419184E7}" type="pres">
      <dgm:prSet presAssocID="{3F3722AB-63D7-4BFD-9002-BFB12C65EEE3}" presName="node" presStyleLbl="node1" presStyleIdx="6" presStyleCnt="7" custScaleX="135183" custScaleY="161689">
        <dgm:presLayoutVars>
          <dgm:bulletEnabled val="1"/>
        </dgm:presLayoutVars>
      </dgm:prSet>
      <dgm:spPr/>
    </dgm:pt>
    <dgm:pt modelId="{6CA1B483-AB29-4BC7-AF61-C870F2D9B035}" type="pres">
      <dgm:prSet presAssocID="{3F3722AB-63D7-4BFD-9002-BFB12C65EEE3}" presName="spNode" presStyleCnt="0"/>
      <dgm:spPr/>
    </dgm:pt>
    <dgm:pt modelId="{E7E1DEBA-581B-4873-A3DC-C30A9C28B879}" type="pres">
      <dgm:prSet presAssocID="{C2B7F2D3-014A-47A7-AFCF-5DA73A689CCF}" presName="sibTrans" presStyleLbl="sibTrans1D1" presStyleIdx="6" presStyleCnt="7"/>
      <dgm:spPr/>
    </dgm:pt>
  </dgm:ptLst>
  <dgm:cxnLst>
    <dgm:cxn modelId="{4B61170A-3980-4D96-805C-9195E8CE2B36}" type="presOf" srcId="{093649B7-747B-4399-9E75-9295DE374E5D}" destId="{36B0BEF8-047D-4538-9606-8404D6522495}" srcOrd="0" destOrd="0" presId="urn:microsoft.com/office/officeart/2005/8/layout/cycle5"/>
    <dgm:cxn modelId="{B11EBB19-7632-498D-A9C9-DC60DBA04D36}" srcId="{093649B7-747B-4399-9E75-9295DE374E5D}" destId="{3F3722AB-63D7-4BFD-9002-BFB12C65EEE3}" srcOrd="6" destOrd="0" parTransId="{4BE073AA-A495-460F-9EBC-9D2B01D82346}" sibTransId="{C2B7F2D3-014A-47A7-AFCF-5DA73A689CCF}"/>
    <dgm:cxn modelId="{8788332B-98F7-4432-8901-23AC84BFC3A7}" type="presOf" srcId="{DF114504-6AB9-4BEE-9365-155C3E897F5B}" destId="{A7BADDD9-8D41-499D-88EF-9CBEE6567E0C}" srcOrd="0" destOrd="0" presId="urn:microsoft.com/office/officeart/2005/8/layout/cycle5"/>
    <dgm:cxn modelId="{73407633-42B6-4B14-A142-00DA7275EF42}" srcId="{093649B7-747B-4399-9E75-9295DE374E5D}" destId="{9760D85B-9841-4CC9-B65A-3B48985B93FF}" srcOrd="1" destOrd="0" parTransId="{B6DB6020-828E-4C30-996F-20078265985A}" sibTransId="{B990604D-E23E-40B0-8DB7-7BF1D6157F28}"/>
    <dgm:cxn modelId="{3D31F565-BF82-4F13-BC09-E4AA0A10CF15}" type="presOf" srcId="{6D44979A-BB41-4622-8925-610CADD96ACB}" destId="{B97752DC-88C3-498B-9998-295DE739A1EA}" srcOrd="0" destOrd="0" presId="urn:microsoft.com/office/officeart/2005/8/layout/cycle5"/>
    <dgm:cxn modelId="{FE15DE48-6880-4C15-9A6D-4FE10D578AF7}" type="presOf" srcId="{B990604D-E23E-40B0-8DB7-7BF1D6157F28}" destId="{0D50605D-002A-4386-B46B-6C9A3E5A4293}" srcOrd="0" destOrd="0" presId="urn:microsoft.com/office/officeart/2005/8/layout/cycle5"/>
    <dgm:cxn modelId="{BF0F2069-FBE6-4D02-B68E-BBEF332335F7}" type="presOf" srcId="{14376D50-F4E8-4024-9D54-0FAC6BBF753F}" destId="{D4F8B476-3F9B-40B3-AC63-BB022EEF11E0}" srcOrd="0" destOrd="0" presId="urn:microsoft.com/office/officeart/2005/8/layout/cycle5"/>
    <dgm:cxn modelId="{06D15C69-7A49-4056-93E9-59CDB6F1A96A}" type="presOf" srcId="{C2B7F2D3-014A-47A7-AFCF-5DA73A689CCF}" destId="{E7E1DEBA-581B-4873-A3DC-C30A9C28B879}" srcOrd="0" destOrd="0" presId="urn:microsoft.com/office/officeart/2005/8/layout/cycle5"/>
    <dgm:cxn modelId="{99B3626E-6FDA-4940-A4F9-09A80193F2F8}" type="presOf" srcId="{49FE7850-4E20-49E8-ABDE-FC013661F9BC}" destId="{A5BDF243-6EB2-4607-AA7E-4C9456527343}" srcOrd="0" destOrd="0" presId="urn:microsoft.com/office/officeart/2005/8/layout/cycle5"/>
    <dgm:cxn modelId="{BB11586E-67B1-42C1-AFFC-D5C6DD0C24DD}" type="presOf" srcId="{3F3722AB-63D7-4BFD-9002-BFB12C65EEE3}" destId="{2F7C4B9A-5A93-41F2-BD3F-F9EE419184E7}" srcOrd="0" destOrd="0" presId="urn:microsoft.com/office/officeart/2005/8/layout/cycle5"/>
    <dgm:cxn modelId="{97072B51-7B11-495B-B3F2-3B654D6603E6}" type="presOf" srcId="{9760D85B-9841-4CC9-B65A-3B48985B93FF}" destId="{FDA6EC6D-49F8-4458-B3C4-84CAB5A12DF9}" srcOrd="0" destOrd="0" presId="urn:microsoft.com/office/officeart/2005/8/layout/cycle5"/>
    <dgm:cxn modelId="{07270A90-4088-4A10-A86F-C7823A0672FC}" srcId="{093649B7-747B-4399-9E75-9295DE374E5D}" destId="{DF114504-6AB9-4BEE-9365-155C3E897F5B}" srcOrd="3" destOrd="0" parTransId="{F353D2F1-D0FE-404B-83EE-2116E3394292}" sibTransId="{49FE7850-4E20-49E8-ABDE-FC013661F9BC}"/>
    <dgm:cxn modelId="{47532D95-5BBD-4CD6-A10C-FE1F2018F6F2}" type="presOf" srcId="{487FE56A-8C77-4D02-BB8D-68D4CA908D32}" destId="{D237E4A4-38C9-4E98-8301-A011639C3E90}" srcOrd="0" destOrd="0" presId="urn:microsoft.com/office/officeart/2005/8/layout/cycle5"/>
    <dgm:cxn modelId="{5F0455A4-45D4-45D2-A06F-580DD65775B6}" type="presOf" srcId="{C115B851-ACED-442C-ADD9-31DCF5653468}" destId="{77435C53-7ECF-4FE6-AFE9-06581570B421}" srcOrd="0" destOrd="0" presId="urn:microsoft.com/office/officeart/2005/8/layout/cycle5"/>
    <dgm:cxn modelId="{12DB16A7-F76B-4038-9F1D-377FB70A88FB}" type="presOf" srcId="{9B2CDB79-15BE-4CCA-AD03-F90E99636627}" destId="{43008A15-A252-400B-A8B1-6FC3AA29CD99}" srcOrd="0" destOrd="0" presId="urn:microsoft.com/office/officeart/2005/8/layout/cycle5"/>
    <dgm:cxn modelId="{CF7150B2-56E0-446D-9F26-3D5139CAA268}" srcId="{093649B7-747B-4399-9E75-9295DE374E5D}" destId="{6D44979A-BB41-4622-8925-610CADD96ACB}" srcOrd="2" destOrd="0" parTransId="{15D07D67-8050-4F9C-BB1C-545C63F111F2}" sibTransId="{8C7FC2F5-D471-4618-9BD9-E682B4D192BF}"/>
    <dgm:cxn modelId="{3F9BB6B3-07D2-4415-B914-8F6EA99A974D}" srcId="{093649B7-747B-4399-9E75-9295DE374E5D}" destId="{14376D50-F4E8-4024-9D54-0FAC6BBF753F}" srcOrd="0" destOrd="0" parTransId="{4B21F99F-1705-495B-9A34-E7A90F4208B0}" sibTransId="{9B2CDB79-15BE-4CCA-AD03-F90E99636627}"/>
    <dgm:cxn modelId="{0DE21AB7-AABF-433A-A0EE-ECE93F86DC09}" type="presOf" srcId="{41016E13-3BBD-42FE-99AF-5AECD56090E7}" destId="{6F6FC5F2-9730-4F48-B52F-433A8A6F08CC}" srcOrd="0" destOrd="0" presId="urn:microsoft.com/office/officeart/2005/8/layout/cycle5"/>
    <dgm:cxn modelId="{295D3EC3-DB0D-4D7B-A19A-B01EB4C2B959}" type="presOf" srcId="{8C7FC2F5-D471-4618-9BD9-E682B4D192BF}" destId="{E12EDBBD-A49E-4A1D-8AAE-5A613B5AEBD6}" srcOrd="0" destOrd="0" presId="urn:microsoft.com/office/officeart/2005/8/layout/cycle5"/>
    <dgm:cxn modelId="{10886DC7-44FB-46C2-85AD-74509F85B4DB}" srcId="{093649B7-747B-4399-9E75-9295DE374E5D}" destId="{487FE56A-8C77-4D02-BB8D-68D4CA908D32}" srcOrd="5" destOrd="0" parTransId="{F7722939-B733-403D-AAF6-4ABE6495507E}" sibTransId="{C115B851-ACED-442C-ADD9-31DCF5653468}"/>
    <dgm:cxn modelId="{3CA0B4E0-0550-4A97-A8BA-8C29716C3BEC}" srcId="{093649B7-747B-4399-9E75-9295DE374E5D}" destId="{9BAB0AD7-000D-4BD2-B8DF-527956EB69B6}" srcOrd="4" destOrd="0" parTransId="{4300797C-712A-4429-9B28-2021C34FF4B1}" sibTransId="{41016E13-3BBD-42FE-99AF-5AECD56090E7}"/>
    <dgm:cxn modelId="{B834ECE4-FC30-4F4F-8F8F-C7357E1D6A21}" type="presOf" srcId="{9BAB0AD7-000D-4BD2-B8DF-527956EB69B6}" destId="{CB726777-12AC-4D3A-8564-17C3F6A91DA0}" srcOrd="0" destOrd="0" presId="urn:microsoft.com/office/officeart/2005/8/layout/cycle5"/>
    <dgm:cxn modelId="{00036664-1C45-4FEE-8A54-9CDABB2163A7}" type="presParOf" srcId="{36B0BEF8-047D-4538-9606-8404D6522495}" destId="{D4F8B476-3F9B-40B3-AC63-BB022EEF11E0}" srcOrd="0" destOrd="0" presId="urn:microsoft.com/office/officeart/2005/8/layout/cycle5"/>
    <dgm:cxn modelId="{F48DDFAF-8D21-48FD-B690-782828067F4C}" type="presParOf" srcId="{36B0BEF8-047D-4538-9606-8404D6522495}" destId="{B72333A7-29B6-4C75-B6CE-A70E40BFEEA7}" srcOrd="1" destOrd="0" presId="urn:microsoft.com/office/officeart/2005/8/layout/cycle5"/>
    <dgm:cxn modelId="{8FD47410-78DF-4686-8F5B-EF9FB1AB6D71}" type="presParOf" srcId="{36B0BEF8-047D-4538-9606-8404D6522495}" destId="{43008A15-A252-400B-A8B1-6FC3AA29CD99}" srcOrd="2" destOrd="0" presId="urn:microsoft.com/office/officeart/2005/8/layout/cycle5"/>
    <dgm:cxn modelId="{44B3667A-D18C-4FA7-827A-5F309C62F4E3}" type="presParOf" srcId="{36B0BEF8-047D-4538-9606-8404D6522495}" destId="{FDA6EC6D-49F8-4458-B3C4-84CAB5A12DF9}" srcOrd="3" destOrd="0" presId="urn:microsoft.com/office/officeart/2005/8/layout/cycle5"/>
    <dgm:cxn modelId="{EBB3B5FB-7FAE-4BEC-A761-696C43AA3A24}" type="presParOf" srcId="{36B0BEF8-047D-4538-9606-8404D6522495}" destId="{A0108482-5217-4EB0-9395-EAD5C72A3B5A}" srcOrd="4" destOrd="0" presId="urn:microsoft.com/office/officeart/2005/8/layout/cycle5"/>
    <dgm:cxn modelId="{B613C622-EE80-48FE-959E-368B4824C8BD}" type="presParOf" srcId="{36B0BEF8-047D-4538-9606-8404D6522495}" destId="{0D50605D-002A-4386-B46B-6C9A3E5A4293}" srcOrd="5" destOrd="0" presId="urn:microsoft.com/office/officeart/2005/8/layout/cycle5"/>
    <dgm:cxn modelId="{1FE7FEDA-19D1-489D-9828-F09EF6424BDD}" type="presParOf" srcId="{36B0BEF8-047D-4538-9606-8404D6522495}" destId="{B97752DC-88C3-498B-9998-295DE739A1EA}" srcOrd="6" destOrd="0" presId="urn:microsoft.com/office/officeart/2005/8/layout/cycle5"/>
    <dgm:cxn modelId="{46C79566-57F0-4CF1-9D9D-E159194AE4E0}" type="presParOf" srcId="{36B0BEF8-047D-4538-9606-8404D6522495}" destId="{E19E0B89-FD46-4163-A2E4-571163C85E13}" srcOrd="7" destOrd="0" presId="urn:microsoft.com/office/officeart/2005/8/layout/cycle5"/>
    <dgm:cxn modelId="{5286690D-96B1-4B2B-8074-3CA0BB437A56}" type="presParOf" srcId="{36B0BEF8-047D-4538-9606-8404D6522495}" destId="{E12EDBBD-A49E-4A1D-8AAE-5A613B5AEBD6}" srcOrd="8" destOrd="0" presId="urn:microsoft.com/office/officeart/2005/8/layout/cycle5"/>
    <dgm:cxn modelId="{108C58E6-CCDC-43FD-AE86-5B7D72B4EABC}" type="presParOf" srcId="{36B0BEF8-047D-4538-9606-8404D6522495}" destId="{A7BADDD9-8D41-499D-88EF-9CBEE6567E0C}" srcOrd="9" destOrd="0" presId="urn:microsoft.com/office/officeart/2005/8/layout/cycle5"/>
    <dgm:cxn modelId="{B4BDC479-05B2-4093-ADE0-DA1BCA4094F2}" type="presParOf" srcId="{36B0BEF8-047D-4538-9606-8404D6522495}" destId="{92EE758D-F062-4CDC-AB4C-9604A3ED5027}" srcOrd="10" destOrd="0" presId="urn:microsoft.com/office/officeart/2005/8/layout/cycle5"/>
    <dgm:cxn modelId="{837478C4-B118-4899-84FC-6CA0BE5E0505}" type="presParOf" srcId="{36B0BEF8-047D-4538-9606-8404D6522495}" destId="{A5BDF243-6EB2-4607-AA7E-4C9456527343}" srcOrd="11" destOrd="0" presId="urn:microsoft.com/office/officeart/2005/8/layout/cycle5"/>
    <dgm:cxn modelId="{06493872-8BAE-468A-AC34-E05B324BD346}" type="presParOf" srcId="{36B0BEF8-047D-4538-9606-8404D6522495}" destId="{CB726777-12AC-4D3A-8564-17C3F6A91DA0}" srcOrd="12" destOrd="0" presId="urn:microsoft.com/office/officeart/2005/8/layout/cycle5"/>
    <dgm:cxn modelId="{502DF330-A129-4297-B014-98699E610AFC}" type="presParOf" srcId="{36B0BEF8-047D-4538-9606-8404D6522495}" destId="{5ECF606E-1F9C-497B-A287-6C2658F1628E}" srcOrd="13" destOrd="0" presId="urn:microsoft.com/office/officeart/2005/8/layout/cycle5"/>
    <dgm:cxn modelId="{FC1E37D2-694B-43B3-978D-DC1D4D03FAF3}" type="presParOf" srcId="{36B0BEF8-047D-4538-9606-8404D6522495}" destId="{6F6FC5F2-9730-4F48-B52F-433A8A6F08CC}" srcOrd="14" destOrd="0" presId="urn:microsoft.com/office/officeart/2005/8/layout/cycle5"/>
    <dgm:cxn modelId="{942F103F-DF4D-4116-A622-FA85A9B84318}" type="presParOf" srcId="{36B0BEF8-047D-4538-9606-8404D6522495}" destId="{D237E4A4-38C9-4E98-8301-A011639C3E90}" srcOrd="15" destOrd="0" presId="urn:microsoft.com/office/officeart/2005/8/layout/cycle5"/>
    <dgm:cxn modelId="{4ECA149E-A032-4021-842D-022FBBB2325D}" type="presParOf" srcId="{36B0BEF8-047D-4538-9606-8404D6522495}" destId="{7BC8F8F7-DFB2-4A17-AD56-616AB5A9775F}" srcOrd="16" destOrd="0" presId="urn:microsoft.com/office/officeart/2005/8/layout/cycle5"/>
    <dgm:cxn modelId="{61530B46-FF0B-40C9-A03B-FF7B3785ADA3}" type="presParOf" srcId="{36B0BEF8-047D-4538-9606-8404D6522495}" destId="{77435C53-7ECF-4FE6-AFE9-06581570B421}" srcOrd="17" destOrd="0" presId="urn:microsoft.com/office/officeart/2005/8/layout/cycle5"/>
    <dgm:cxn modelId="{FC89BBED-D578-468E-85CC-898D51D70E45}" type="presParOf" srcId="{36B0BEF8-047D-4538-9606-8404D6522495}" destId="{2F7C4B9A-5A93-41F2-BD3F-F9EE419184E7}" srcOrd="18" destOrd="0" presId="urn:microsoft.com/office/officeart/2005/8/layout/cycle5"/>
    <dgm:cxn modelId="{57A65EF0-233F-4FEA-9B90-56EA9CAA37CB}" type="presParOf" srcId="{36B0BEF8-047D-4538-9606-8404D6522495}" destId="{6CA1B483-AB29-4BC7-AF61-C870F2D9B035}" srcOrd="19" destOrd="0" presId="urn:microsoft.com/office/officeart/2005/8/layout/cycle5"/>
    <dgm:cxn modelId="{2F18D330-A915-4E15-9387-2DF150FAFEC4}" type="presParOf" srcId="{36B0BEF8-047D-4538-9606-8404D6522495}" destId="{E7E1DEBA-581B-4873-A3DC-C30A9C28B879}"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8B476-3F9B-40B3-AC63-BB022EEF11E0}">
      <dsp:nvSpPr>
        <dsp:cNvPr id="0" name=""/>
        <dsp:cNvSpPr/>
      </dsp:nvSpPr>
      <dsp:spPr>
        <a:xfrm>
          <a:off x="3636416" y="-249764"/>
          <a:ext cx="1833127" cy="1222123"/>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1</a:t>
          </a:r>
          <a:r>
            <a:rPr lang="en-GB" sz="1400" kern="1200" dirty="0">
              <a:solidFill>
                <a:schemeClr val="tx1"/>
              </a:solidFill>
            </a:rPr>
            <a:t>. Teaching and learning based on children’s interests (weekly planning)</a:t>
          </a:r>
        </a:p>
      </dsp:txBody>
      <dsp:txXfrm>
        <a:off x="3696075" y="-190105"/>
        <a:ext cx="1713809" cy="1102805"/>
      </dsp:txXfrm>
    </dsp:sp>
    <dsp:sp modelId="{43008A15-A252-400B-A8B1-6FC3AA29CD99}">
      <dsp:nvSpPr>
        <dsp:cNvPr id="0" name=""/>
        <dsp:cNvSpPr/>
      </dsp:nvSpPr>
      <dsp:spPr>
        <a:xfrm>
          <a:off x="2103499" y="361297"/>
          <a:ext cx="4898960" cy="4898960"/>
        </a:xfrm>
        <a:custGeom>
          <a:avLst/>
          <a:gdLst/>
          <a:ahLst/>
          <a:cxnLst/>
          <a:rect l="0" t="0" r="0" b="0"/>
          <a:pathLst>
            <a:path>
              <a:moveTo>
                <a:pt x="3448313" y="212901"/>
              </a:moveTo>
              <a:arcTo wR="2449480" hR="2449480" stAng="17643903" swAng="37725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DA6EC6D-49F8-4458-B3C4-84CAB5A12DF9}">
      <dsp:nvSpPr>
        <dsp:cNvPr id="0" name=""/>
        <dsp:cNvSpPr/>
      </dsp:nvSpPr>
      <dsp:spPr>
        <a:xfrm>
          <a:off x="5570024" y="743611"/>
          <a:ext cx="1796072" cy="107988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2. A regular cycle of learning of what you do to support children’s learning &amp; development:</a:t>
          </a:r>
        </a:p>
      </dsp:txBody>
      <dsp:txXfrm>
        <a:off x="5622739" y="796326"/>
        <a:ext cx="1690642" cy="974450"/>
      </dsp:txXfrm>
    </dsp:sp>
    <dsp:sp modelId="{0D50605D-002A-4386-B46B-6C9A3E5A4293}">
      <dsp:nvSpPr>
        <dsp:cNvPr id="0" name=""/>
        <dsp:cNvSpPr/>
      </dsp:nvSpPr>
      <dsp:spPr>
        <a:xfrm>
          <a:off x="2103499" y="361297"/>
          <a:ext cx="4898960" cy="4898960"/>
        </a:xfrm>
        <a:custGeom>
          <a:avLst/>
          <a:gdLst/>
          <a:ahLst/>
          <a:cxnLst/>
          <a:rect l="0" t="0" r="0" b="0"/>
          <a:pathLst>
            <a:path>
              <a:moveTo>
                <a:pt x="4763964" y="1647535"/>
              </a:moveTo>
              <a:arcTo wR="2449480" hR="2449480" stAng="20453360" swAng="84841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97752DC-88C3-498B-9998-295DE739A1EA}">
      <dsp:nvSpPr>
        <dsp:cNvPr id="0" name=""/>
        <dsp:cNvSpPr/>
      </dsp:nvSpPr>
      <dsp:spPr>
        <a:xfrm>
          <a:off x="6117543" y="2797457"/>
          <a:ext cx="1647005" cy="11167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a) Key books, rhymes and songs (stay the same throughout the year)</a:t>
          </a:r>
        </a:p>
      </dsp:txBody>
      <dsp:txXfrm>
        <a:off x="6172059" y="2851973"/>
        <a:ext cx="1537973" cy="1007728"/>
      </dsp:txXfrm>
    </dsp:sp>
    <dsp:sp modelId="{E12EDBBD-A49E-4A1D-8AAE-5A613B5AEBD6}">
      <dsp:nvSpPr>
        <dsp:cNvPr id="0" name=""/>
        <dsp:cNvSpPr/>
      </dsp:nvSpPr>
      <dsp:spPr>
        <a:xfrm>
          <a:off x="2103499" y="361297"/>
          <a:ext cx="4898960" cy="4898960"/>
        </a:xfrm>
        <a:custGeom>
          <a:avLst/>
          <a:gdLst/>
          <a:ahLst/>
          <a:cxnLst/>
          <a:rect l="0" t="0" r="0" b="0"/>
          <a:pathLst>
            <a:path>
              <a:moveTo>
                <a:pt x="4581520" y="3655447"/>
              </a:moveTo>
              <a:arcTo wR="2449480" hR="2449480" stAng="1769653" swAng="49148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7BADDD9-8D41-499D-88EF-9CBEE6567E0C}">
      <dsp:nvSpPr>
        <dsp:cNvPr id="0" name=""/>
        <dsp:cNvSpPr/>
      </dsp:nvSpPr>
      <dsp:spPr>
        <a:xfrm>
          <a:off x="4813335" y="4268197"/>
          <a:ext cx="1604867" cy="14989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rPr>
            <a:t>b) Any regular activities in your setting</a:t>
          </a:r>
        </a:p>
      </dsp:txBody>
      <dsp:txXfrm>
        <a:off x="4886509" y="4341371"/>
        <a:ext cx="1458519" cy="1352622"/>
      </dsp:txXfrm>
    </dsp:sp>
    <dsp:sp modelId="{A5BDF243-6EB2-4607-AA7E-4C9456527343}">
      <dsp:nvSpPr>
        <dsp:cNvPr id="0" name=""/>
        <dsp:cNvSpPr/>
      </dsp:nvSpPr>
      <dsp:spPr>
        <a:xfrm>
          <a:off x="2103499" y="361297"/>
          <a:ext cx="4898960" cy="4898960"/>
        </a:xfrm>
        <a:custGeom>
          <a:avLst/>
          <a:gdLst/>
          <a:ahLst/>
          <a:cxnLst/>
          <a:rect l="0" t="0" r="0" b="0"/>
          <a:pathLst>
            <a:path>
              <a:moveTo>
                <a:pt x="2604095" y="4894075"/>
              </a:moveTo>
              <a:arcTo wR="2449480" hR="2449480" stAng="5182860" swAng="44831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B726777-12AC-4D3A-8564-17C3F6A91DA0}">
      <dsp:nvSpPr>
        <dsp:cNvPr id="0" name=""/>
        <dsp:cNvSpPr/>
      </dsp:nvSpPr>
      <dsp:spPr>
        <a:xfrm>
          <a:off x="2697696" y="4375014"/>
          <a:ext cx="1584986" cy="1285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solidFill>
                <a:schemeClr val="tx1"/>
              </a:solidFill>
            </a:rPr>
            <a:t>c</a:t>
          </a:r>
          <a:r>
            <a:rPr lang="en-GB" sz="1400" kern="1200">
              <a:solidFill>
                <a:schemeClr val="tx1"/>
              </a:solidFill>
            </a:rPr>
            <a:t>) Trips to add to the children’s experiences</a:t>
          </a:r>
        </a:p>
      </dsp:txBody>
      <dsp:txXfrm>
        <a:off x="2760441" y="4437759"/>
        <a:ext cx="1459496" cy="1159847"/>
      </dsp:txXfrm>
    </dsp:sp>
    <dsp:sp modelId="{6F6FC5F2-9730-4F48-B52F-433A8A6F08CC}">
      <dsp:nvSpPr>
        <dsp:cNvPr id="0" name=""/>
        <dsp:cNvSpPr/>
      </dsp:nvSpPr>
      <dsp:spPr>
        <a:xfrm>
          <a:off x="2103499" y="361297"/>
          <a:ext cx="4898960" cy="4898960"/>
        </a:xfrm>
        <a:custGeom>
          <a:avLst/>
          <a:gdLst/>
          <a:ahLst/>
          <a:cxnLst/>
          <a:rect l="0" t="0" r="0" b="0"/>
          <a:pathLst>
            <a:path>
              <a:moveTo>
                <a:pt x="527399" y="3967887"/>
              </a:moveTo>
              <a:arcTo wR="2449480" hR="2449480" stAng="8501516" swAng="44326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237E4A4-38C9-4E98-8301-A011639C3E90}">
      <dsp:nvSpPr>
        <dsp:cNvPr id="0" name=""/>
        <dsp:cNvSpPr/>
      </dsp:nvSpPr>
      <dsp:spPr>
        <a:xfrm>
          <a:off x="1277523" y="2733402"/>
          <a:ext cx="1774778" cy="124487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3. Core experiences and seasonal celebrations</a:t>
          </a:r>
        </a:p>
      </dsp:txBody>
      <dsp:txXfrm>
        <a:off x="1338293" y="2794172"/>
        <a:ext cx="1653238" cy="1123330"/>
      </dsp:txXfrm>
    </dsp:sp>
    <dsp:sp modelId="{77435C53-7ECF-4FE6-AFE9-06581570B421}">
      <dsp:nvSpPr>
        <dsp:cNvPr id="0" name=""/>
        <dsp:cNvSpPr/>
      </dsp:nvSpPr>
      <dsp:spPr>
        <a:xfrm>
          <a:off x="2103499" y="361297"/>
          <a:ext cx="4898960" cy="4898960"/>
        </a:xfrm>
        <a:custGeom>
          <a:avLst/>
          <a:gdLst/>
          <a:ahLst/>
          <a:cxnLst/>
          <a:rect l="0" t="0" r="0" b="0"/>
          <a:pathLst>
            <a:path>
              <a:moveTo>
                <a:pt x="10919" y="2218452"/>
              </a:moveTo>
              <a:arcTo wR="2449480" hR="2449480" stAng="11124720" swAng="65282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F7C4B9A-5A93-41F2-BD3F-F9EE419184E7}">
      <dsp:nvSpPr>
        <dsp:cNvPr id="0" name=""/>
        <dsp:cNvSpPr/>
      </dsp:nvSpPr>
      <dsp:spPr>
        <a:xfrm>
          <a:off x="1745618" y="589849"/>
          <a:ext cx="1784560" cy="1387404"/>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4. Our curricular goals</a:t>
          </a:r>
        </a:p>
      </dsp:txBody>
      <dsp:txXfrm>
        <a:off x="1813345" y="657576"/>
        <a:ext cx="1649106" cy="1251950"/>
      </dsp:txXfrm>
    </dsp:sp>
    <dsp:sp modelId="{E7E1DEBA-581B-4873-A3DC-C30A9C28B879}">
      <dsp:nvSpPr>
        <dsp:cNvPr id="0" name=""/>
        <dsp:cNvSpPr/>
      </dsp:nvSpPr>
      <dsp:spPr>
        <a:xfrm>
          <a:off x="2103499" y="361297"/>
          <a:ext cx="4898960" cy="4898960"/>
        </a:xfrm>
        <a:custGeom>
          <a:avLst/>
          <a:gdLst/>
          <a:ahLst/>
          <a:cxnLst/>
          <a:rect l="0" t="0" r="0" b="0"/>
          <a:pathLst>
            <a:path>
              <a:moveTo>
                <a:pt x="1439419" y="217949"/>
              </a:moveTo>
              <a:arcTo wR="2449480" hR="2449480" stAng="14738821" swAng="10705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E5DD2-F726-4C75-A460-E7CD1674101F}" type="datetimeFigureOut">
              <a:t>3/31/2025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E62D94-A5AA-45B0-9195-F8E5F2D27F7B}" type="slidenum">
              <a:t>‹#›</a:t>
            </a:fld>
            <a:endParaRPr lang="en-US"/>
          </a:p>
        </p:txBody>
      </p:sp>
    </p:spTree>
    <p:extLst>
      <p:ext uri="{BB962C8B-B14F-4D97-AF65-F5344CB8AC3E}">
        <p14:creationId xmlns:p14="http://schemas.microsoft.com/office/powerpoint/2010/main" val="3443646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1</a:t>
            </a:fld>
            <a:endParaRPr lang="en-GB"/>
          </a:p>
        </p:txBody>
      </p:sp>
    </p:spTree>
    <p:extLst>
      <p:ext uri="{BB962C8B-B14F-4D97-AF65-F5344CB8AC3E}">
        <p14:creationId xmlns:p14="http://schemas.microsoft.com/office/powerpoint/2010/main" val="2304177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0BE62D94-A5AA-45B0-9195-F8E5F2D27F7B}" type="slidenum">
              <a:rPr lang="en-GB" smtClean="0"/>
              <a:t>10</a:t>
            </a:fld>
            <a:endParaRPr lang="en-GB"/>
          </a:p>
        </p:txBody>
      </p:sp>
    </p:spTree>
    <p:extLst>
      <p:ext uri="{BB962C8B-B14F-4D97-AF65-F5344CB8AC3E}">
        <p14:creationId xmlns:p14="http://schemas.microsoft.com/office/powerpoint/2010/main" val="431514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0BE62D94-A5AA-45B0-9195-F8E5F2D27F7B}" type="slidenum">
              <a:rPr lang="en-GB" smtClean="0"/>
              <a:t>11</a:t>
            </a:fld>
            <a:endParaRPr lang="en-GB"/>
          </a:p>
        </p:txBody>
      </p:sp>
    </p:spTree>
    <p:extLst>
      <p:ext uri="{BB962C8B-B14F-4D97-AF65-F5344CB8AC3E}">
        <p14:creationId xmlns:p14="http://schemas.microsoft.com/office/powerpoint/2010/main" val="3316843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64AF2-E809-085D-09C6-5718E2279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02B39-31B9-496B-FAF2-BB13C0B4C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E0B0D-C241-18A9-4322-C63A3A4C8C7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6FA1067-D993-DF40-CF0E-A99673B44DEC}"/>
              </a:ext>
            </a:extLst>
          </p:cNvPr>
          <p:cNvSpPr>
            <a:spLocks noGrp="1"/>
          </p:cNvSpPr>
          <p:nvPr>
            <p:ph type="sldNum" sz="quarter" idx="5"/>
          </p:nvPr>
        </p:nvSpPr>
        <p:spPr/>
        <p:txBody>
          <a:bodyPr/>
          <a:lstStyle/>
          <a:p>
            <a:fld id="{0BE62D94-A5AA-45B0-9195-F8E5F2D27F7B}" type="slidenum">
              <a:rPr lang="en-GB" smtClean="0"/>
              <a:t>12</a:t>
            </a:fld>
            <a:endParaRPr lang="en-GB"/>
          </a:p>
        </p:txBody>
      </p:sp>
    </p:spTree>
    <p:extLst>
      <p:ext uri="{BB962C8B-B14F-4D97-AF65-F5344CB8AC3E}">
        <p14:creationId xmlns:p14="http://schemas.microsoft.com/office/powerpoint/2010/main" val="2469317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13</a:t>
            </a:fld>
            <a:endParaRPr lang="en-GB"/>
          </a:p>
        </p:txBody>
      </p:sp>
    </p:spTree>
    <p:extLst>
      <p:ext uri="{BB962C8B-B14F-4D97-AF65-F5344CB8AC3E}">
        <p14:creationId xmlns:p14="http://schemas.microsoft.com/office/powerpoint/2010/main" val="2999990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14</a:t>
            </a:fld>
            <a:endParaRPr lang="en-GB"/>
          </a:p>
        </p:txBody>
      </p:sp>
    </p:spTree>
    <p:extLst>
      <p:ext uri="{BB962C8B-B14F-4D97-AF65-F5344CB8AC3E}">
        <p14:creationId xmlns:p14="http://schemas.microsoft.com/office/powerpoint/2010/main" val="3693717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15</a:t>
            </a:fld>
            <a:endParaRPr lang="en-GB"/>
          </a:p>
        </p:txBody>
      </p:sp>
    </p:spTree>
    <p:extLst>
      <p:ext uri="{BB962C8B-B14F-4D97-AF65-F5344CB8AC3E}">
        <p14:creationId xmlns:p14="http://schemas.microsoft.com/office/powerpoint/2010/main" val="1887100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0BE62D94-A5AA-45B0-9195-F8E5F2D27F7B}" type="slidenum">
              <a:rPr lang="en-GB" smtClean="0"/>
              <a:t>16</a:t>
            </a:fld>
            <a:endParaRPr lang="en-GB"/>
          </a:p>
        </p:txBody>
      </p:sp>
    </p:spTree>
    <p:extLst>
      <p:ext uri="{BB962C8B-B14F-4D97-AF65-F5344CB8AC3E}">
        <p14:creationId xmlns:p14="http://schemas.microsoft.com/office/powerpoint/2010/main" val="350533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17</a:t>
            </a:fld>
            <a:endParaRPr lang="en-GB"/>
          </a:p>
        </p:txBody>
      </p:sp>
    </p:spTree>
    <p:extLst>
      <p:ext uri="{BB962C8B-B14F-4D97-AF65-F5344CB8AC3E}">
        <p14:creationId xmlns:p14="http://schemas.microsoft.com/office/powerpoint/2010/main" val="489718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0BE62D94-A5AA-45B0-9195-F8E5F2D27F7B}" type="slidenum">
              <a:rPr lang="en-GB" smtClean="0"/>
              <a:t>18</a:t>
            </a:fld>
            <a:endParaRPr lang="en-GB"/>
          </a:p>
        </p:txBody>
      </p:sp>
    </p:spTree>
    <p:extLst>
      <p:ext uri="{BB962C8B-B14F-4D97-AF65-F5344CB8AC3E}">
        <p14:creationId xmlns:p14="http://schemas.microsoft.com/office/powerpoint/2010/main" val="1673897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19</a:t>
            </a:fld>
            <a:endParaRPr lang="en-GB"/>
          </a:p>
        </p:txBody>
      </p:sp>
    </p:spTree>
    <p:extLst>
      <p:ext uri="{BB962C8B-B14F-4D97-AF65-F5344CB8AC3E}">
        <p14:creationId xmlns:p14="http://schemas.microsoft.com/office/powerpoint/2010/main" val="526115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2</a:t>
            </a:fld>
            <a:endParaRPr lang="en-GB"/>
          </a:p>
        </p:txBody>
      </p:sp>
    </p:spTree>
    <p:extLst>
      <p:ext uri="{BB962C8B-B14F-4D97-AF65-F5344CB8AC3E}">
        <p14:creationId xmlns:p14="http://schemas.microsoft.com/office/powerpoint/2010/main" val="2499999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20</a:t>
            </a:fld>
            <a:endParaRPr lang="en-GB"/>
          </a:p>
        </p:txBody>
      </p:sp>
    </p:spTree>
    <p:extLst>
      <p:ext uri="{BB962C8B-B14F-4D97-AF65-F5344CB8AC3E}">
        <p14:creationId xmlns:p14="http://schemas.microsoft.com/office/powerpoint/2010/main" val="2427190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21</a:t>
            </a:fld>
            <a:endParaRPr lang="en-GB"/>
          </a:p>
        </p:txBody>
      </p:sp>
    </p:spTree>
    <p:extLst>
      <p:ext uri="{BB962C8B-B14F-4D97-AF65-F5344CB8AC3E}">
        <p14:creationId xmlns:p14="http://schemas.microsoft.com/office/powerpoint/2010/main" val="57597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22</a:t>
            </a:fld>
            <a:endParaRPr lang="en-GB"/>
          </a:p>
        </p:txBody>
      </p:sp>
    </p:spTree>
    <p:extLst>
      <p:ext uri="{BB962C8B-B14F-4D97-AF65-F5344CB8AC3E}">
        <p14:creationId xmlns:p14="http://schemas.microsoft.com/office/powerpoint/2010/main" val="2022744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23</a:t>
            </a:fld>
            <a:endParaRPr lang="en-GB"/>
          </a:p>
        </p:txBody>
      </p:sp>
    </p:spTree>
    <p:extLst>
      <p:ext uri="{BB962C8B-B14F-4D97-AF65-F5344CB8AC3E}">
        <p14:creationId xmlns:p14="http://schemas.microsoft.com/office/powerpoint/2010/main" val="1649133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24</a:t>
            </a:fld>
            <a:endParaRPr lang="en-GB"/>
          </a:p>
        </p:txBody>
      </p:sp>
    </p:spTree>
    <p:extLst>
      <p:ext uri="{BB962C8B-B14F-4D97-AF65-F5344CB8AC3E}">
        <p14:creationId xmlns:p14="http://schemas.microsoft.com/office/powerpoint/2010/main" val="1590903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25</a:t>
            </a:fld>
            <a:endParaRPr lang="en-GB"/>
          </a:p>
        </p:txBody>
      </p:sp>
    </p:spTree>
    <p:extLst>
      <p:ext uri="{BB962C8B-B14F-4D97-AF65-F5344CB8AC3E}">
        <p14:creationId xmlns:p14="http://schemas.microsoft.com/office/powerpoint/2010/main" val="3776204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26</a:t>
            </a:fld>
            <a:endParaRPr lang="en-GB"/>
          </a:p>
        </p:txBody>
      </p:sp>
    </p:spTree>
    <p:extLst>
      <p:ext uri="{BB962C8B-B14F-4D97-AF65-F5344CB8AC3E}">
        <p14:creationId xmlns:p14="http://schemas.microsoft.com/office/powerpoint/2010/main" val="1238449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0BE62D94-A5AA-45B0-9195-F8E5F2D27F7B}" type="slidenum">
              <a:rPr lang="en-GB" smtClean="0"/>
              <a:t>27</a:t>
            </a:fld>
            <a:endParaRPr lang="en-GB"/>
          </a:p>
        </p:txBody>
      </p:sp>
    </p:spTree>
    <p:extLst>
      <p:ext uri="{BB962C8B-B14F-4D97-AF65-F5344CB8AC3E}">
        <p14:creationId xmlns:p14="http://schemas.microsoft.com/office/powerpoint/2010/main" val="4241242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28</a:t>
            </a:fld>
            <a:endParaRPr lang="en-GB"/>
          </a:p>
        </p:txBody>
      </p:sp>
    </p:spTree>
    <p:extLst>
      <p:ext uri="{BB962C8B-B14F-4D97-AF65-F5344CB8AC3E}">
        <p14:creationId xmlns:p14="http://schemas.microsoft.com/office/powerpoint/2010/main" val="3395801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0BE62D94-A5AA-45B0-9195-F8E5F2D27F7B}" type="slidenum">
              <a:rPr lang="en-GB" smtClean="0"/>
              <a:t>29</a:t>
            </a:fld>
            <a:endParaRPr lang="en-GB"/>
          </a:p>
        </p:txBody>
      </p:sp>
    </p:spTree>
    <p:extLst>
      <p:ext uri="{BB962C8B-B14F-4D97-AF65-F5344CB8AC3E}">
        <p14:creationId xmlns:p14="http://schemas.microsoft.com/office/powerpoint/2010/main" val="2397584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0BE62D94-A5AA-45B0-9195-F8E5F2D27F7B}" type="slidenum">
              <a:rPr lang="en-GB" smtClean="0"/>
              <a:t>3</a:t>
            </a:fld>
            <a:endParaRPr lang="en-GB"/>
          </a:p>
        </p:txBody>
      </p:sp>
    </p:spTree>
    <p:extLst>
      <p:ext uri="{BB962C8B-B14F-4D97-AF65-F5344CB8AC3E}">
        <p14:creationId xmlns:p14="http://schemas.microsoft.com/office/powerpoint/2010/main" val="1831707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30</a:t>
            </a:fld>
            <a:endParaRPr lang="en-GB"/>
          </a:p>
        </p:txBody>
      </p:sp>
    </p:spTree>
    <p:extLst>
      <p:ext uri="{BB962C8B-B14F-4D97-AF65-F5344CB8AC3E}">
        <p14:creationId xmlns:p14="http://schemas.microsoft.com/office/powerpoint/2010/main" val="3607862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4</a:t>
            </a:fld>
            <a:endParaRPr lang="en-GB"/>
          </a:p>
        </p:txBody>
      </p:sp>
    </p:spTree>
    <p:extLst>
      <p:ext uri="{BB962C8B-B14F-4D97-AF65-F5344CB8AC3E}">
        <p14:creationId xmlns:p14="http://schemas.microsoft.com/office/powerpoint/2010/main" val="4287180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5</a:t>
            </a:fld>
            <a:endParaRPr lang="en-GB"/>
          </a:p>
        </p:txBody>
      </p:sp>
    </p:spTree>
    <p:extLst>
      <p:ext uri="{BB962C8B-B14F-4D97-AF65-F5344CB8AC3E}">
        <p14:creationId xmlns:p14="http://schemas.microsoft.com/office/powerpoint/2010/main" val="321638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6</a:t>
            </a:fld>
            <a:endParaRPr lang="en-GB"/>
          </a:p>
        </p:txBody>
      </p:sp>
    </p:spTree>
    <p:extLst>
      <p:ext uri="{BB962C8B-B14F-4D97-AF65-F5344CB8AC3E}">
        <p14:creationId xmlns:p14="http://schemas.microsoft.com/office/powerpoint/2010/main" val="787190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500"/>
              </a:spcAft>
            </a:pPr>
            <a:endParaRPr lang="en-GB" b="1" dirty="0"/>
          </a:p>
        </p:txBody>
      </p:sp>
      <p:sp>
        <p:nvSpPr>
          <p:cNvPr id="4" name="Slide Number Placeholder 3"/>
          <p:cNvSpPr>
            <a:spLocks noGrp="1"/>
          </p:cNvSpPr>
          <p:nvPr>
            <p:ph type="sldNum" sz="quarter" idx="5"/>
          </p:nvPr>
        </p:nvSpPr>
        <p:spPr/>
        <p:txBody>
          <a:bodyPr/>
          <a:lstStyle/>
          <a:p>
            <a:fld id="{0BE62D94-A5AA-45B0-9195-F8E5F2D27F7B}" type="slidenum">
              <a:rPr lang="en-GB" smtClean="0"/>
              <a:t>7</a:t>
            </a:fld>
            <a:endParaRPr lang="en-GB"/>
          </a:p>
        </p:txBody>
      </p:sp>
    </p:spTree>
    <p:extLst>
      <p:ext uri="{BB962C8B-B14F-4D97-AF65-F5344CB8AC3E}">
        <p14:creationId xmlns:p14="http://schemas.microsoft.com/office/powerpoint/2010/main" val="3817366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8</a:t>
            </a:fld>
            <a:endParaRPr lang="en-GB"/>
          </a:p>
        </p:txBody>
      </p:sp>
    </p:spTree>
    <p:extLst>
      <p:ext uri="{BB962C8B-B14F-4D97-AF65-F5344CB8AC3E}">
        <p14:creationId xmlns:p14="http://schemas.microsoft.com/office/powerpoint/2010/main" val="3819233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E62D94-A5AA-45B0-9195-F8E5F2D27F7B}" type="slidenum">
              <a:rPr lang="en-GB" smtClean="0"/>
              <a:t>9</a:t>
            </a:fld>
            <a:endParaRPr lang="en-GB"/>
          </a:p>
        </p:txBody>
      </p:sp>
    </p:spTree>
    <p:extLst>
      <p:ext uri="{BB962C8B-B14F-4D97-AF65-F5344CB8AC3E}">
        <p14:creationId xmlns:p14="http://schemas.microsoft.com/office/powerpoint/2010/main" val="225880185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1.svg"/><Relationship Id="rId7" Type="http://schemas.openxmlformats.org/officeDocument/2006/relationships/image" Target="../media/image2.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svg"/><Relationship Id="rId5" Type="http://schemas.openxmlformats.org/officeDocument/2006/relationships/image" Target="../media/image33.svg"/><Relationship Id="rId10" Type="http://schemas.openxmlformats.org/officeDocument/2006/relationships/image" Target="../media/image9.png"/><Relationship Id="rId4" Type="http://schemas.openxmlformats.org/officeDocument/2006/relationships/image" Target="../media/image32.png"/><Relationship Id="rId9"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1.svg"/><Relationship Id="rId7" Type="http://schemas.openxmlformats.org/officeDocument/2006/relationships/image" Target="../media/image2.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svg"/><Relationship Id="rId5" Type="http://schemas.openxmlformats.org/officeDocument/2006/relationships/image" Target="../media/image35.svg"/><Relationship Id="rId10" Type="http://schemas.openxmlformats.org/officeDocument/2006/relationships/image" Target="../media/image9.png"/><Relationship Id="rId4" Type="http://schemas.openxmlformats.org/officeDocument/2006/relationships/image" Target="../media/image34.png"/><Relationship Id="rId9" Type="http://schemas.openxmlformats.org/officeDocument/2006/relationships/image" Target="../media/image16.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7.svg"/><Relationship Id="rId7" Type="http://schemas.openxmlformats.org/officeDocument/2006/relationships/image" Target="../media/image2.sv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svg"/><Relationship Id="rId5" Type="http://schemas.openxmlformats.org/officeDocument/2006/relationships/image" Target="../media/image39.svg"/><Relationship Id="rId10" Type="http://schemas.openxmlformats.org/officeDocument/2006/relationships/image" Target="../media/image9.png"/><Relationship Id="rId4" Type="http://schemas.openxmlformats.org/officeDocument/2006/relationships/image" Target="../media/image38.png"/><Relationship Id="rId9"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7.svg"/><Relationship Id="rId7" Type="http://schemas.openxmlformats.org/officeDocument/2006/relationships/image" Target="../media/image2.sv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svg"/><Relationship Id="rId5" Type="http://schemas.openxmlformats.org/officeDocument/2006/relationships/image" Target="../media/image41.svg"/><Relationship Id="rId10" Type="http://schemas.openxmlformats.org/officeDocument/2006/relationships/image" Target="../media/image9.png"/><Relationship Id="rId4" Type="http://schemas.openxmlformats.org/officeDocument/2006/relationships/image" Target="../media/image40.png"/><Relationship Id="rId9" Type="http://schemas.openxmlformats.org/officeDocument/2006/relationships/image" Target="../media/image16.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1.sv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svg"/><Relationship Id="rId5" Type="http://schemas.openxmlformats.org/officeDocument/2006/relationships/image" Target="../media/image23.svg"/><Relationship Id="rId10"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sv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svg"/><Relationship Id="rId5" Type="http://schemas.openxmlformats.org/officeDocument/2006/relationships/image" Target="../media/image43.svg"/><Relationship Id="rId10" Type="http://schemas.openxmlformats.org/officeDocument/2006/relationships/image" Target="../media/image9.png"/><Relationship Id="rId4" Type="http://schemas.openxmlformats.org/officeDocument/2006/relationships/image" Target="../media/image42.png"/><Relationship Id="rId9" Type="http://schemas.openxmlformats.org/officeDocument/2006/relationships/image" Target="../media/image16.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sv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16.svg"/><Relationship Id="rId10"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18.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png"/><Relationship Id="rId7" Type="http://schemas.openxmlformats.org/officeDocument/2006/relationships/image" Target="../media/image20.png"/><Relationship Id="rId12" Type="http://schemas.openxmlformats.org/officeDocument/2006/relationships/image" Target="../media/image10.sv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23.svg"/><Relationship Id="rId4" Type="http://schemas.openxmlformats.org/officeDocument/2006/relationships/image" Target="../media/image2.svg"/><Relationship Id="rId9"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25.svg"/><Relationship Id="rId10" Type="http://schemas.openxmlformats.org/officeDocument/2006/relationships/image" Target="../media/image9.png"/><Relationship Id="rId4" Type="http://schemas.openxmlformats.org/officeDocument/2006/relationships/image" Target="../media/image24.png"/><Relationship Id="rId9" Type="http://schemas.openxmlformats.org/officeDocument/2006/relationships/image" Target="../media/image27.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16.svg"/><Relationship Id="rId10"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29.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0.sv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14.svg"/><Relationship Id="rId4" Type="http://schemas.openxmlformats.org/officeDocument/2006/relationships/image" Target="../media/image2.svg"/><Relationship Id="rId9"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a 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07A2E5E-7FCC-020B-DE28-05D3B23150A4}"/>
              </a:ext>
            </a:extLst>
          </p:cNvPr>
          <p:cNvGrpSpPr/>
          <p:nvPr userDrawn="1"/>
        </p:nvGrpSpPr>
        <p:grpSpPr>
          <a:xfrm>
            <a:off x="6115050" y="6192000"/>
            <a:ext cx="3060000" cy="683776"/>
            <a:chOff x="9180000" y="6192000"/>
            <a:chExt cx="3060000" cy="683776"/>
          </a:xfrm>
        </p:grpSpPr>
        <p:pic>
          <p:nvPicPr>
            <p:cNvPr id="12" name="Graphic 11">
              <a:extLst>
                <a:ext uri="{FF2B5EF4-FFF2-40B4-BE49-F238E27FC236}">
                  <a16:creationId xmlns:a16="http://schemas.microsoft.com/office/drawing/2014/main" id="{951B97FE-4ACF-E28B-7162-773E70AB48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3" name="Graphic 12">
              <a:extLst>
                <a:ext uri="{FF2B5EF4-FFF2-40B4-BE49-F238E27FC236}">
                  <a16:creationId xmlns:a16="http://schemas.microsoft.com/office/drawing/2014/main" id="{A251CE99-6B2B-A660-654A-921D957742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grpSp>
        <p:nvGrpSpPr>
          <p:cNvPr id="7" name="Group 6">
            <a:extLst>
              <a:ext uri="{FF2B5EF4-FFF2-40B4-BE49-F238E27FC236}">
                <a16:creationId xmlns:a16="http://schemas.microsoft.com/office/drawing/2014/main" id="{072B61DA-9C00-6E5B-729F-C929CBD9720A}"/>
              </a:ext>
            </a:extLst>
          </p:cNvPr>
          <p:cNvGrpSpPr/>
          <p:nvPr userDrawn="1"/>
        </p:nvGrpSpPr>
        <p:grpSpPr>
          <a:xfrm>
            <a:off x="0" y="0"/>
            <a:ext cx="8784000" cy="6363746"/>
            <a:chOff x="0" y="0"/>
            <a:chExt cx="8784000" cy="6363746"/>
          </a:xfrm>
        </p:grpSpPr>
        <p:pic>
          <p:nvPicPr>
            <p:cNvPr id="8" name="Graphic 7">
              <a:extLst>
                <a:ext uri="{FF2B5EF4-FFF2-40B4-BE49-F238E27FC236}">
                  <a16:creationId xmlns:a16="http://schemas.microsoft.com/office/drawing/2014/main" id="{A7D0E5BC-7F2E-4DC9-C7BB-690D53F64E7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8784000" cy="6363746"/>
            </a:xfrm>
            <a:prstGeom prst="rect">
              <a:avLst/>
            </a:prstGeom>
          </p:spPr>
        </p:pic>
        <p:pic>
          <p:nvPicPr>
            <p:cNvPr id="9" name="Graphic 8">
              <a:extLst>
                <a:ext uri="{FF2B5EF4-FFF2-40B4-BE49-F238E27FC236}">
                  <a16:creationId xmlns:a16="http://schemas.microsoft.com/office/drawing/2014/main" id="{6302A49A-7BDE-9338-1272-B0F5F83490D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8712000" cy="6203486"/>
            </a:xfrm>
            <a:prstGeom prst="rect">
              <a:avLst/>
            </a:prstGeom>
          </p:spPr>
        </p:pic>
      </p:grpSp>
      <p:pic>
        <p:nvPicPr>
          <p:cNvPr id="10" name="Graphic 9">
            <a:extLst>
              <a:ext uri="{FF2B5EF4-FFF2-40B4-BE49-F238E27FC236}">
                <a16:creationId xmlns:a16="http://schemas.microsoft.com/office/drawing/2014/main" id="{8CBF81B3-ECAC-C5D8-0D65-7D76BFA10A2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
        <p:nvSpPr>
          <p:cNvPr id="2" name="Title 1"/>
          <p:cNvSpPr>
            <a:spLocks noGrp="1"/>
          </p:cNvSpPr>
          <p:nvPr>
            <p:ph type="ctrTitle"/>
          </p:nvPr>
        </p:nvSpPr>
        <p:spPr>
          <a:xfrm>
            <a:off x="685800" y="1122363"/>
            <a:ext cx="7772400" cy="2387600"/>
          </a:xfrm>
        </p:spPr>
        <p:txBody>
          <a:bodyPr anchor="ctr" anchorCtr="0"/>
          <a:lstStyle>
            <a:lvl1pPr algn="l">
              <a:defRPr sz="3800" b="1">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685800" y="3602038"/>
            <a:ext cx="782955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056DE11-7CB2-794B-AE9D-EE81807A300C}"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spTree>
    <p:extLst>
      <p:ext uri="{BB962C8B-B14F-4D97-AF65-F5344CB8AC3E}">
        <p14:creationId xmlns:p14="http://schemas.microsoft.com/office/powerpoint/2010/main" val="1569062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4 Section Heade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5588AE1-1239-C0D1-BF8A-25830A573A37}"/>
              </a:ext>
            </a:extLst>
          </p:cNvPr>
          <p:cNvGrpSpPr/>
          <p:nvPr userDrawn="1"/>
        </p:nvGrpSpPr>
        <p:grpSpPr>
          <a:xfrm>
            <a:off x="6115050" y="6192000"/>
            <a:ext cx="3060000" cy="683776"/>
            <a:chOff x="9180000" y="6192000"/>
            <a:chExt cx="3060000" cy="683776"/>
          </a:xfrm>
        </p:grpSpPr>
        <p:pic>
          <p:nvPicPr>
            <p:cNvPr id="11" name="Graphic 10">
              <a:extLst>
                <a:ext uri="{FF2B5EF4-FFF2-40B4-BE49-F238E27FC236}">
                  <a16:creationId xmlns:a16="http://schemas.microsoft.com/office/drawing/2014/main" id="{84B6656A-E9D8-42A0-3917-F15F319354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2" name="Graphic 11">
              <a:extLst>
                <a:ext uri="{FF2B5EF4-FFF2-40B4-BE49-F238E27FC236}">
                  <a16:creationId xmlns:a16="http://schemas.microsoft.com/office/drawing/2014/main" id="{57CAE6F7-9D13-5F18-8308-A533C98C81F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pic>
        <p:nvPicPr>
          <p:cNvPr id="7" name="Graphic 6">
            <a:extLst>
              <a:ext uri="{FF2B5EF4-FFF2-40B4-BE49-F238E27FC236}">
                <a16:creationId xmlns:a16="http://schemas.microsoft.com/office/drawing/2014/main" id="{BC73BB84-698A-CC67-47BF-1AEEB9EAD8C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8" name="Graphic 7">
            <a:extLst>
              <a:ext uri="{FF2B5EF4-FFF2-40B4-BE49-F238E27FC236}">
                <a16:creationId xmlns:a16="http://schemas.microsoft.com/office/drawing/2014/main" id="{A5413963-C889-8073-4E6B-9BBA5A7AE9A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9" name="Graphic 8">
            <a:extLst>
              <a:ext uri="{FF2B5EF4-FFF2-40B4-BE49-F238E27FC236}">
                <a16:creationId xmlns:a16="http://schemas.microsoft.com/office/drawing/2014/main" id="{E7CDE6D0-60CD-951D-B6AA-A1ECCBB17ED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
        <p:nvSpPr>
          <p:cNvPr id="2" name="Title 1"/>
          <p:cNvSpPr>
            <a:spLocks noGrp="1"/>
          </p:cNvSpPr>
          <p:nvPr>
            <p:ph type="title"/>
          </p:nvPr>
        </p:nvSpPr>
        <p:spPr>
          <a:xfrm>
            <a:off x="623888" y="1709739"/>
            <a:ext cx="7886700" cy="2852737"/>
          </a:xfrm>
        </p:spPr>
        <p:txBody>
          <a:bodyPr anchor="ctr" anchorCtr="0"/>
          <a:lstStyle>
            <a:lvl1pPr>
              <a:defRPr sz="4200" b="1">
                <a:solidFill>
                  <a:srgbClr val="0087CA"/>
                </a:solidFill>
              </a:defRPr>
            </a:lvl1pPr>
          </a:lstStyle>
          <a:p>
            <a:r>
              <a:rPr lang="en-GB"/>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056DE11-7CB2-794B-AE9D-EE81807A300C}"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spTree>
    <p:extLst>
      <p:ext uri="{BB962C8B-B14F-4D97-AF65-F5344CB8AC3E}">
        <p14:creationId xmlns:p14="http://schemas.microsoft.com/office/powerpoint/2010/main" val="2285412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5A 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58F001-45A3-52BF-755F-00BBCE74641B}"/>
              </a:ext>
            </a:extLst>
          </p:cNvPr>
          <p:cNvGrpSpPr/>
          <p:nvPr userDrawn="1"/>
        </p:nvGrpSpPr>
        <p:grpSpPr>
          <a:xfrm>
            <a:off x="6115050" y="6192000"/>
            <a:ext cx="3060000" cy="683776"/>
            <a:chOff x="9180000" y="6192000"/>
            <a:chExt cx="3060000" cy="683776"/>
          </a:xfrm>
        </p:grpSpPr>
        <p:pic>
          <p:nvPicPr>
            <p:cNvPr id="9" name="Graphic 8">
              <a:extLst>
                <a:ext uri="{FF2B5EF4-FFF2-40B4-BE49-F238E27FC236}">
                  <a16:creationId xmlns:a16="http://schemas.microsoft.com/office/drawing/2014/main" id="{B95DB7AD-1810-CA4F-DFDD-7D0F95BDED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0" name="Graphic 9">
              <a:extLst>
                <a:ext uri="{FF2B5EF4-FFF2-40B4-BE49-F238E27FC236}">
                  <a16:creationId xmlns:a16="http://schemas.microsoft.com/office/drawing/2014/main" id="{69D08B05-360C-7585-C034-6FF1C016A3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pic>
        <p:nvPicPr>
          <p:cNvPr id="11" name="Graphic 10">
            <a:extLst>
              <a:ext uri="{FF2B5EF4-FFF2-40B4-BE49-F238E27FC236}">
                <a16:creationId xmlns:a16="http://schemas.microsoft.com/office/drawing/2014/main" id="{1699CF57-8C5E-CC94-5E34-834C7450201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12" name="Graphic 11">
            <a:extLst>
              <a:ext uri="{FF2B5EF4-FFF2-40B4-BE49-F238E27FC236}">
                <a16:creationId xmlns:a16="http://schemas.microsoft.com/office/drawing/2014/main" id="{0F28A48E-ED03-17AF-2105-59C8307B247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13" name="Graphic 12">
            <a:extLst>
              <a:ext uri="{FF2B5EF4-FFF2-40B4-BE49-F238E27FC236}">
                <a16:creationId xmlns:a16="http://schemas.microsoft.com/office/drawing/2014/main" id="{49E9B688-9529-519C-20EA-3E7834E01E9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
        <p:nvSpPr>
          <p:cNvPr id="2" name="Title 1"/>
          <p:cNvSpPr>
            <a:spLocks noGrp="1"/>
          </p:cNvSpPr>
          <p:nvPr>
            <p:ph type="title"/>
          </p:nvPr>
        </p:nvSpPr>
        <p:spPr>
          <a:xfrm>
            <a:off x="628650" y="1272451"/>
            <a:ext cx="7886700" cy="634049"/>
          </a:xfrm>
        </p:spPr>
        <p:txBody>
          <a:bodyPr/>
          <a:lstStyle>
            <a:lvl1pPr>
              <a:defRPr sz="3200" b="1" i="0">
                <a:solidFill>
                  <a:srgbClr val="0087CA"/>
                </a:solidFill>
              </a:defRPr>
            </a:lvl1pPr>
          </a:lstStyle>
          <a:p>
            <a:r>
              <a:rPr lang="en-GB"/>
              <a:t>Click to edit Master title style</a:t>
            </a:r>
            <a:endParaRPr lang="en-US"/>
          </a:p>
        </p:txBody>
      </p:sp>
      <p:sp>
        <p:nvSpPr>
          <p:cNvPr id="3" name="Content Placeholder 2"/>
          <p:cNvSpPr>
            <a:spLocks noGrp="1"/>
          </p:cNvSpPr>
          <p:nvPr>
            <p:ph sz="half" idx="1"/>
          </p:nvPr>
        </p:nvSpPr>
        <p:spPr>
          <a:xfrm>
            <a:off x="628650" y="2035285"/>
            <a:ext cx="3886200" cy="4141677"/>
          </a:xfrm>
        </p:spPr>
        <p:txBody>
          <a:bodyPr/>
          <a:lstStyle>
            <a:lvl1pPr>
              <a:defRPr sz="2200"/>
            </a:lvl1pPr>
            <a:lvl2pPr>
              <a:defRPr sz="1800"/>
            </a:lvl2pPr>
            <a:lvl3pPr>
              <a:defRPr sz="1600"/>
            </a:lvl3pPr>
            <a:lvl4pPr>
              <a:defRPr sz="14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2035285"/>
            <a:ext cx="3886200" cy="4141678"/>
          </a:xfrm>
        </p:spPr>
        <p:txBody>
          <a:bodyPr/>
          <a:lstStyle>
            <a:lvl1pPr>
              <a:defRPr sz="2200"/>
            </a:lvl1pPr>
            <a:lvl2pPr>
              <a:defRPr sz="1800"/>
            </a:lvl2pPr>
            <a:lvl3pPr>
              <a:defRPr sz="1600"/>
            </a:lvl3pPr>
            <a:lvl4pPr>
              <a:defRPr sz="14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056DE11-7CB2-794B-AE9D-EE81807A300C}"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D4986-9C08-C742-B451-B5C0B742AAD7}" type="slidenum">
              <a:rPr lang="en-US" smtClean="0"/>
              <a:t>‹#›</a:t>
            </a:fld>
            <a:endParaRPr lang="en-US"/>
          </a:p>
        </p:txBody>
      </p:sp>
    </p:spTree>
    <p:extLst>
      <p:ext uri="{BB962C8B-B14F-4D97-AF65-F5344CB8AC3E}">
        <p14:creationId xmlns:p14="http://schemas.microsoft.com/office/powerpoint/2010/main" val="400574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5B Two Content option">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4C4ACD39-E50A-D2D2-0063-A3FC65053E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4629150" cy="6869774"/>
          </a:xfrm>
          <a:prstGeom prst="rect">
            <a:avLst/>
          </a:prstGeom>
        </p:spPr>
      </p:pic>
      <p:pic>
        <p:nvPicPr>
          <p:cNvPr id="15" name="Graphic 14">
            <a:extLst>
              <a:ext uri="{FF2B5EF4-FFF2-40B4-BE49-F238E27FC236}">
                <a16:creationId xmlns:a16="http://schemas.microsoft.com/office/drawing/2014/main" id="{ED716783-2DD8-6FE2-C345-65400DF8EF4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4506034" cy="6858972"/>
          </a:xfrm>
          <a:prstGeom prst="rect">
            <a:avLst/>
          </a:prstGeom>
        </p:spPr>
      </p:pic>
      <p:grpSp>
        <p:nvGrpSpPr>
          <p:cNvPr id="8" name="Group 7">
            <a:extLst>
              <a:ext uri="{FF2B5EF4-FFF2-40B4-BE49-F238E27FC236}">
                <a16:creationId xmlns:a16="http://schemas.microsoft.com/office/drawing/2014/main" id="{1558F001-45A3-52BF-755F-00BBCE74641B}"/>
              </a:ext>
            </a:extLst>
          </p:cNvPr>
          <p:cNvGrpSpPr/>
          <p:nvPr userDrawn="1"/>
        </p:nvGrpSpPr>
        <p:grpSpPr>
          <a:xfrm>
            <a:off x="6115050" y="6192000"/>
            <a:ext cx="3060000" cy="683776"/>
            <a:chOff x="9180000" y="6192000"/>
            <a:chExt cx="3060000" cy="683776"/>
          </a:xfrm>
        </p:grpSpPr>
        <p:pic>
          <p:nvPicPr>
            <p:cNvPr id="9" name="Graphic 8">
              <a:extLst>
                <a:ext uri="{FF2B5EF4-FFF2-40B4-BE49-F238E27FC236}">
                  <a16:creationId xmlns:a16="http://schemas.microsoft.com/office/drawing/2014/main" id="{B95DB7AD-1810-CA4F-DFDD-7D0F95BDEDD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180000" y="6192000"/>
              <a:ext cx="3060000" cy="680000"/>
            </a:xfrm>
            <a:prstGeom prst="rect">
              <a:avLst/>
            </a:prstGeom>
          </p:spPr>
        </p:pic>
        <p:pic>
          <p:nvPicPr>
            <p:cNvPr id="10" name="Graphic 9">
              <a:extLst>
                <a:ext uri="{FF2B5EF4-FFF2-40B4-BE49-F238E27FC236}">
                  <a16:creationId xmlns:a16="http://schemas.microsoft.com/office/drawing/2014/main" id="{69D08B05-360C-7585-C034-6FF1C016A3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468000" y="6264000"/>
              <a:ext cx="2736000" cy="611776"/>
            </a:xfrm>
            <a:prstGeom prst="rect">
              <a:avLst/>
            </a:prstGeom>
          </p:spPr>
        </p:pic>
      </p:grpSp>
      <p:pic>
        <p:nvPicPr>
          <p:cNvPr id="13" name="Graphic 12">
            <a:extLst>
              <a:ext uri="{FF2B5EF4-FFF2-40B4-BE49-F238E27FC236}">
                <a16:creationId xmlns:a16="http://schemas.microsoft.com/office/drawing/2014/main" id="{49E9B688-9529-519C-20EA-3E7834E01E9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
        <p:nvSpPr>
          <p:cNvPr id="2" name="Title 1"/>
          <p:cNvSpPr>
            <a:spLocks noGrp="1"/>
          </p:cNvSpPr>
          <p:nvPr>
            <p:ph type="title"/>
          </p:nvPr>
        </p:nvSpPr>
        <p:spPr>
          <a:xfrm>
            <a:off x="628650" y="1272451"/>
            <a:ext cx="7886700" cy="634049"/>
          </a:xfrm>
        </p:spPr>
        <p:txBody>
          <a:bodyPr/>
          <a:lstStyle>
            <a:lvl1pPr>
              <a:defRPr sz="3200" b="1" i="0">
                <a:solidFill>
                  <a:srgbClr val="0087CA"/>
                </a:solidFill>
              </a:defRPr>
            </a:lvl1pPr>
          </a:lstStyle>
          <a:p>
            <a:r>
              <a:rPr lang="en-GB"/>
              <a:t>Click to edit Master title style</a:t>
            </a:r>
            <a:endParaRPr lang="en-US"/>
          </a:p>
        </p:txBody>
      </p:sp>
      <p:sp>
        <p:nvSpPr>
          <p:cNvPr id="3" name="Content Placeholder 2"/>
          <p:cNvSpPr>
            <a:spLocks noGrp="1"/>
          </p:cNvSpPr>
          <p:nvPr>
            <p:ph sz="half" idx="1"/>
          </p:nvPr>
        </p:nvSpPr>
        <p:spPr>
          <a:xfrm>
            <a:off x="628650" y="2035285"/>
            <a:ext cx="3886200" cy="4141677"/>
          </a:xfrm>
        </p:spPr>
        <p:txBody>
          <a:bodyPr/>
          <a:lstStyle>
            <a:lvl1pPr>
              <a:defRPr sz="22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2035285"/>
            <a:ext cx="3886200" cy="4141678"/>
          </a:xfrm>
        </p:spPr>
        <p:txBody>
          <a:bodyPr/>
          <a:lstStyle>
            <a:lvl1pPr>
              <a:defRPr sz="2200"/>
            </a:lvl1pPr>
            <a:lvl2pPr>
              <a:defRPr sz="1800"/>
            </a:lvl2pPr>
            <a:lvl3pPr>
              <a:defRPr sz="1600"/>
            </a:lvl3pPr>
            <a:lvl4pPr>
              <a:defRPr sz="14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a:defRPr>
                <a:solidFill>
                  <a:schemeClr val="bg1"/>
                </a:solidFill>
              </a:defRPr>
            </a:lvl1pPr>
          </a:lstStyle>
          <a:p>
            <a:fld id="{6056DE11-7CB2-794B-AE9D-EE81807A300C}"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D4986-9C08-C742-B451-B5C0B742AAD7}" type="slidenum">
              <a:rPr lang="en-US" smtClean="0"/>
              <a:t>‹#›</a:t>
            </a:fld>
            <a:endParaRPr lang="en-US"/>
          </a:p>
        </p:txBody>
      </p:sp>
    </p:spTree>
    <p:extLst>
      <p:ext uri="{BB962C8B-B14F-4D97-AF65-F5344CB8AC3E}">
        <p14:creationId xmlns:p14="http://schemas.microsoft.com/office/powerpoint/2010/main" val="3826666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5C Two Content option">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4C4ACD39-E50A-D2D2-0063-A3FC65053E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4629150" cy="6869774"/>
          </a:xfrm>
          <a:prstGeom prst="rect">
            <a:avLst/>
          </a:prstGeom>
        </p:spPr>
      </p:pic>
      <p:pic>
        <p:nvPicPr>
          <p:cNvPr id="15" name="Graphic 14">
            <a:extLst>
              <a:ext uri="{FF2B5EF4-FFF2-40B4-BE49-F238E27FC236}">
                <a16:creationId xmlns:a16="http://schemas.microsoft.com/office/drawing/2014/main" id="{ED716783-2DD8-6FE2-C345-65400DF8EF4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4506034" cy="6858972"/>
          </a:xfrm>
          <a:prstGeom prst="rect">
            <a:avLst/>
          </a:prstGeom>
        </p:spPr>
      </p:pic>
      <p:pic>
        <p:nvPicPr>
          <p:cNvPr id="9" name="Graphic 8">
            <a:extLst>
              <a:ext uri="{FF2B5EF4-FFF2-40B4-BE49-F238E27FC236}">
                <a16:creationId xmlns:a16="http://schemas.microsoft.com/office/drawing/2014/main" id="{B95DB7AD-1810-CA4F-DFDD-7D0F95BDEDD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15050" y="6192000"/>
            <a:ext cx="3060000" cy="680000"/>
          </a:xfrm>
          <a:prstGeom prst="rect">
            <a:avLst/>
          </a:prstGeom>
        </p:spPr>
      </p:pic>
      <p:pic>
        <p:nvPicPr>
          <p:cNvPr id="10" name="Graphic 9">
            <a:extLst>
              <a:ext uri="{FF2B5EF4-FFF2-40B4-BE49-F238E27FC236}">
                <a16:creationId xmlns:a16="http://schemas.microsoft.com/office/drawing/2014/main" id="{69D08B05-360C-7585-C034-6FF1C016A3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03050" y="6264000"/>
            <a:ext cx="2736000" cy="611776"/>
          </a:xfrm>
          <a:prstGeom prst="rect">
            <a:avLst/>
          </a:prstGeom>
        </p:spPr>
      </p:pic>
      <p:pic>
        <p:nvPicPr>
          <p:cNvPr id="13" name="Graphic 12">
            <a:extLst>
              <a:ext uri="{FF2B5EF4-FFF2-40B4-BE49-F238E27FC236}">
                <a16:creationId xmlns:a16="http://schemas.microsoft.com/office/drawing/2014/main" id="{49E9B688-9529-519C-20EA-3E7834E01E9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
        <p:nvSpPr>
          <p:cNvPr id="2" name="Title 1"/>
          <p:cNvSpPr>
            <a:spLocks noGrp="1"/>
          </p:cNvSpPr>
          <p:nvPr userDrawn="1">
            <p:ph type="title"/>
          </p:nvPr>
        </p:nvSpPr>
        <p:spPr>
          <a:xfrm>
            <a:off x="628650" y="1272451"/>
            <a:ext cx="7886700" cy="634049"/>
          </a:xfrm>
        </p:spPr>
        <p:txBody>
          <a:bodyPr/>
          <a:lstStyle>
            <a:lvl1pPr>
              <a:defRPr sz="3200" b="1" i="0">
                <a:solidFill>
                  <a:schemeClr val="bg1"/>
                </a:solidFill>
              </a:defRPr>
            </a:lvl1pPr>
          </a:lstStyle>
          <a:p>
            <a:r>
              <a:rPr lang="en-GB"/>
              <a:t>Click to edit Master title style</a:t>
            </a:r>
            <a:endParaRPr lang="en-US"/>
          </a:p>
        </p:txBody>
      </p:sp>
      <p:sp>
        <p:nvSpPr>
          <p:cNvPr id="3" name="Content Placeholder 2"/>
          <p:cNvSpPr>
            <a:spLocks noGrp="1"/>
          </p:cNvSpPr>
          <p:nvPr userDrawn="1">
            <p:ph sz="half" idx="1"/>
          </p:nvPr>
        </p:nvSpPr>
        <p:spPr>
          <a:xfrm>
            <a:off x="628650" y="2035285"/>
            <a:ext cx="3886200" cy="4141677"/>
          </a:xfrm>
        </p:spPr>
        <p:txBody>
          <a:bodyPr/>
          <a:lstStyle>
            <a:lvl1pPr>
              <a:defRPr sz="22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userDrawn="1">
            <p:ph sz="half" idx="2"/>
          </p:nvPr>
        </p:nvSpPr>
        <p:spPr>
          <a:xfrm>
            <a:off x="4629150" y="2035285"/>
            <a:ext cx="3886200" cy="4141678"/>
          </a:xfrm>
        </p:spPr>
        <p:txBody>
          <a:bodyPr/>
          <a:lstStyle>
            <a:lvl1pPr>
              <a:defRPr sz="2200"/>
            </a:lvl1pPr>
            <a:lvl2pPr>
              <a:defRPr sz="1800"/>
            </a:lvl2pPr>
            <a:lvl3pPr>
              <a:defRPr sz="1600"/>
            </a:lvl3pPr>
            <a:lvl4pPr>
              <a:defRPr sz="14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userDrawn="1">
            <p:ph type="dt" sz="half" idx="10"/>
          </p:nvPr>
        </p:nvSpPr>
        <p:spPr/>
        <p:txBody>
          <a:bodyPr/>
          <a:lstStyle>
            <a:lvl1pPr>
              <a:defRPr>
                <a:solidFill>
                  <a:schemeClr val="bg1"/>
                </a:solidFill>
              </a:defRPr>
            </a:lvl1pPr>
          </a:lstStyle>
          <a:p>
            <a:fld id="{6056DE11-7CB2-794B-AE9D-EE81807A300C}" type="datetimeFigureOut">
              <a:rPr lang="en-US" smtClean="0"/>
              <a:pPr/>
              <a:t>3/31/2025</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spTree>
    <p:extLst>
      <p:ext uri="{BB962C8B-B14F-4D97-AF65-F5344CB8AC3E}">
        <p14:creationId xmlns:p14="http://schemas.microsoft.com/office/powerpoint/2010/main" val="1749750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A Content optio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FB14F25-8988-F97F-80E5-EABBB88AA3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20640" cy="2957972"/>
          </a:xfrm>
          <a:prstGeom prst="rect">
            <a:avLst/>
          </a:prstGeom>
        </p:spPr>
      </p:pic>
      <p:pic>
        <p:nvPicPr>
          <p:cNvPr id="7" name="Graphic 6">
            <a:extLst>
              <a:ext uri="{FF2B5EF4-FFF2-40B4-BE49-F238E27FC236}">
                <a16:creationId xmlns:a16="http://schemas.microsoft.com/office/drawing/2014/main" id="{242ACD92-6338-65C7-3DAF-162033DC74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4972645" cy="2807590"/>
          </a:xfrm>
          <a:prstGeom prst="rect">
            <a:avLst/>
          </a:prstGeom>
        </p:spPr>
      </p:pic>
      <p:grpSp>
        <p:nvGrpSpPr>
          <p:cNvPr id="9" name="Group 8">
            <a:extLst>
              <a:ext uri="{FF2B5EF4-FFF2-40B4-BE49-F238E27FC236}">
                <a16:creationId xmlns:a16="http://schemas.microsoft.com/office/drawing/2014/main" id="{0BE863A5-81C2-AFF7-E8C1-89BE8E6B583D}"/>
              </a:ext>
            </a:extLst>
          </p:cNvPr>
          <p:cNvGrpSpPr/>
          <p:nvPr userDrawn="1"/>
        </p:nvGrpSpPr>
        <p:grpSpPr>
          <a:xfrm>
            <a:off x="6115050" y="6192000"/>
            <a:ext cx="3060000" cy="683776"/>
            <a:chOff x="9180000" y="6192000"/>
            <a:chExt cx="3060000" cy="683776"/>
          </a:xfrm>
        </p:grpSpPr>
        <p:pic>
          <p:nvPicPr>
            <p:cNvPr id="10" name="Graphic 9">
              <a:extLst>
                <a:ext uri="{FF2B5EF4-FFF2-40B4-BE49-F238E27FC236}">
                  <a16:creationId xmlns:a16="http://schemas.microsoft.com/office/drawing/2014/main" id="{4E858601-51FD-5568-87D3-975B225266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180000" y="6192000"/>
              <a:ext cx="3060000" cy="680000"/>
            </a:xfrm>
            <a:prstGeom prst="rect">
              <a:avLst/>
            </a:prstGeom>
          </p:spPr>
        </p:pic>
        <p:pic>
          <p:nvPicPr>
            <p:cNvPr id="11" name="Graphic 10">
              <a:extLst>
                <a:ext uri="{FF2B5EF4-FFF2-40B4-BE49-F238E27FC236}">
                  <a16:creationId xmlns:a16="http://schemas.microsoft.com/office/drawing/2014/main" id="{C5580821-F83A-0FB2-C385-D44A4D78EDB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468000" y="6264000"/>
              <a:ext cx="2736000" cy="611776"/>
            </a:xfrm>
            <a:prstGeom prst="rect">
              <a:avLst/>
            </a:prstGeom>
          </p:spPr>
        </p:pic>
      </p:grpSp>
      <p:pic>
        <p:nvPicPr>
          <p:cNvPr id="12" name="Graphic 11">
            <a:extLst>
              <a:ext uri="{FF2B5EF4-FFF2-40B4-BE49-F238E27FC236}">
                <a16:creationId xmlns:a16="http://schemas.microsoft.com/office/drawing/2014/main" id="{2C1454BD-6936-DA85-F745-5155F731689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
        <p:nvSpPr>
          <p:cNvPr id="3" name="Date Placeholder 2"/>
          <p:cNvSpPr>
            <a:spLocks noGrp="1"/>
          </p:cNvSpPr>
          <p:nvPr>
            <p:ph type="dt" sz="half" idx="10"/>
          </p:nvPr>
        </p:nvSpPr>
        <p:spPr/>
        <p:txBody>
          <a:bodyPr/>
          <a:lstStyle/>
          <a:p>
            <a:fld id="{6056DE11-7CB2-794B-AE9D-EE81807A300C}"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AD4986-9C08-C742-B451-B5C0B742AAD7}" type="slidenum">
              <a:rPr lang="en-US" smtClean="0"/>
              <a:t>‹#›</a:t>
            </a:fld>
            <a:endParaRPr lang="en-US"/>
          </a:p>
        </p:txBody>
      </p:sp>
      <p:sp>
        <p:nvSpPr>
          <p:cNvPr id="8" name="Title 1">
            <a:extLst>
              <a:ext uri="{FF2B5EF4-FFF2-40B4-BE49-F238E27FC236}">
                <a16:creationId xmlns:a16="http://schemas.microsoft.com/office/drawing/2014/main" id="{E6FDB9A4-4697-564D-C404-F2DF8E6A3B05}"/>
              </a:ext>
            </a:extLst>
          </p:cNvPr>
          <p:cNvSpPr>
            <a:spLocks noGrp="1"/>
          </p:cNvSpPr>
          <p:nvPr>
            <p:ph type="title" hasCustomPrompt="1"/>
          </p:nvPr>
        </p:nvSpPr>
        <p:spPr>
          <a:xfrm>
            <a:off x="838200" y="1259998"/>
            <a:ext cx="5400000" cy="1198722"/>
          </a:xfrm>
        </p:spPr>
        <p:txBody>
          <a:bodyPr anchor="t" anchorCtr="0">
            <a:noAutofit/>
          </a:bodyPr>
          <a:lstStyle>
            <a:lvl1pPr>
              <a:defRPr sz="3200" b="1">
                <a:solidFill>
                  <a:schemeClr val="bg1"/>
                </a:solidFill>
              </a:defRPr>
            </a:lvl1pPr>
          </a:lstStyle>
          <a:p>
            <a:r>
              <a:rPr lang="en-GB"/>
              <a:t>Click to edit</a:t>
            </a:r>
            <a:br>
              <a:rPr lang="en-GB"/>
            </a:br>
            <a:r>
              <a:rPr lang="en-GB"/>
              <a:t>title style</a:t>
            </a:r>
            <a:endParaRPr lang="en-US"/>
          </a:p>
        </p:txBody>
      </p:sp>
    </p:spTree>
    <p:extLst>
      <p:ext uri="{BB962C8B-B14F-4D97-AF65-F5344CB8AC3E}">
        <p14:creationId xmlns:p14="http://schemas.microsoft.com/office/powerpoint/2010/main" val="313440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B Content optio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FB14F25-8988-F97F-80E5-EABBB88AA3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20640" cy="2957972"/>
          </a:xfrm>
          <a:prstGeom prst="rect">
            <a:avLst/>
          </a:prstGeom>
        </p:spPr>
      </p:pic>
      <p:pic>
        <p:nvPicPr>
          <p:cNvPr id="7" name="Graphic 6">
            <a:extLst>
              <a:ext uri="{FF2B5EF4-FFF2-40B4-BE49-F238E27FC236}">
                <a16:creationId xmlns:a16="http://schemas.microsoft.com/office/drawing/2014/main" id="{242ACD92-6338-65C7-3DAF-162033DC74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4972645" cy="2807590"/>
          </a:xfrm>
          <a:prstGeom prst="rect">
            <a:avLst/>
          </a:prstGeom>
        </p:spPr>
      </p:pic>
      <p:pic>
        <p:nvPicPr>
          <p:cNvPr id="10" name="Graphic 9">
            <a:extLst>
              <a:ext uri="{FF2B5EF4-FFF2-40B4-BE49-F238E27FC236}">
                <a16:creationId xmlns:a16="http://schemas.microsoft.com/office/drawing/2014/main" id="{4E858601-51FD-5568-87D3-975B225266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15050" y="6192000"/>
            <a:ext cx="3060000" cy="680000"/>
          </a:xfrm>
          <a:prstGeom prst="rect">
            <a:avLst/>
          </a:prstGeom>
        </p:spPr>
      </p:pic>
      <p:pic>
        <p:nvPicPr>
          <p:cNvPr id="11" name="Graphic 10">
            <a:extLst>
              <a:ext uri="{FF2B5EF4-FFF2-40B4-BE49-F238E27FC236}">
                <a16:creationId xmlns:a16="http://schemas.microsoft.com/office/drawing/2014/main" id="{C5580821-F83A-0FB2-C385-D44A4D78EDB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03050" y="6264000"/>
            <a:ext cx="2736000" cy="611776"/>
          </a:xfrm>
          <a:prstGeom prst="rect">
            <a:avLst/>
          </a:prstGeom>
        </p:spPr>
      </p:pic>
      <p:pic>
        <p:nvPicPr>
          <p:cNvPr id="12" name="Graphic 11">
            <a:extLst>
              <a:ext uri="{FF2B5EF4-FFF2-40B4-BE49-F238E27FC236}">
                <a16:creationId xmlns:a16="http://schemas.microsoft.com/office/drawing/2014/main" id="{2C1454BD-6936-DA85-F745-5155F731689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
        <p:nvSpPr>
          <p:cNvPr id="3" name="Date Placeholder 2"/>
          <p:cNvSpPr>
            <a:spLocks noGrp="1"/>
          </p:cNvSpPr>
          <p:nvPr userDrawn="1">
            <p:ph type="dt" sz="half" idx="10"/>
          </p:nvPr>
        </p:nvSpPr>
        <p:spPr/>
        <p:txBody>
          <a:bodyPr/>
          <a:lstStyle/>
          <a:p>
            <a:fld id="{6056DE11-7CB2-794B-AE9D-EE81807A300C}" type="datetimeFigureOut">
              <a:rPr lang="en-US" smtClean="0"/>
              <a:t>3/31/2025</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89AD4986-9C08-C742-B451-B5C0B742AAD7}" type="slidenum">
              <a:rPr lang="en-US" smtClean="0"/>
              <a:t>‹#›</a:t>
            </a:fld>
            <a:endParaRPr lang="en-US"/>
          </a:p>
        </p:txBody>
      </p:sp>
      <p:sp>
        <p:nvSpPr>
          <p:cNvPr id="8" name="Title 1">
            <a:extLst>
              <a:ext uri="{FF2B5EF4-FFF2-40B4-BE49-F238E27FC236}">
                <a16:creationId xmlns:a16="http://schemas.microsoft.com/office/drawing/2014/main" id="{E6FDB9A4-4697-564D-C404-F2DF8E6A3B05}"/>
              </a:ext>
            </a:extLst>
          </p:cNvPr>
          <p:cNvSpPr>
            <a:spLocks noGrp="1"/>
          </p:cNvSpPr>
          <p:nvPr userDrawn="1">
            <p:ph type="title" hasCustomPrompt="1"/>
          </p:nvPr>
        </p:nvSpPr>
        <p:spPr>
          <a:xfrm>
            <a:off x="838200" y="1259998"/>
            <a:ext cx="5400000" cy="1198722"/>
          </a:xfrm>
        </p:spPr>
        <p:txBody>
          <a:bodyPr anchor="t" anchorCtr="0">
            <a:noAutofit/>
          </a:bodyPr>
          <a:lstStyle>
            <a:lvl1pPr>
              <a:defRPr sz="3200" b="1">
                <a:solidFill>
                  <a:schemeClr val="bg1"/>
                </a:solidFill>
              </a:defRPr>
            </a:lvl1pPr>
          </a:lstStyle>
          <a:p>
            <a:r>
              <a:rPr lang="en-GB"/>
              <a:t>Click to edit</a:t>
            </a:r>
            <a:br>
              <a:rPr lang="en-GB"/>
            </a:br>
            <a:r>
              <a:rPr lang="en-GB"/>
              <a:t>title style</a:t>
            </a:r>
            <a:endParaRPr lang="en-US"/>
          </a:p>
        </p:txBody>
      </p:sp>
    </p:spTree>
    <p:extLst>
      <p:ext uri="{BB962C8B-B14F-4D97-AF65-F5344CB8AC3E}">
        <p14:creationId xmlns:p14="http://schemas.microsoft.com/office/powerpoint/2010/main" val="2312377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A Content option">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44F80A71-673A-C184-6E99-9B83DF4447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075" y="0"/>
            <a:ext cx="5782285" cy="6302385"/>
          </a:xfrm>
          <a:prstGeom prst="rect">
            <a:avLst/>
          </a:prstGeom>
        </p:spPr>
      </p:pic>
      <p:pic>
        <p:nvPicPr>
          <p:cNvPr id="15" name="Graphic 14">
            <a:extLst>
              <a:ext uri="{FF2B5EF4-FFF2-40B4-BE49-F238E27FC236}">
                <a16:creationId xmlns:a16="http://schemas.microsoft.com/office/drawing/2014/main" id="{039B3B3A-02EA-A0C0-DD7D-67958D3B45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5652345" cy="6111885"/>
          </a:xfrm>
          <a:prstGeom prst="rect">
            <a:avLst/>
          </a:prstGeom>
        </p:spPr>
      </p:pic>
      <p:grpSp>
        <p:nvGrpSpPr>
          <p:cNvPr id="9" name="Group 8">
            <a:extLst>
              <a:ext uri="{FF2B5EF4-FFF2-40B4-BE49-F238E27FC236}">
                <a16:creationId xmlns:a16="http://schemas.microsoft.com/office/drawing/2014/main" id="{0BE863A5-81C2-AFF7-E8C1-89BE8E6B583D}"/>
              </a:ext>
            </a:extLst>
          </p:cNvPr>
          <p:cNvGrpSpPr/>
          <p:nvPr userDrawn="1"/>
        </p:nvGrpSpPr>
        <p:grpSpPr>
          <a:xfrm>
            <a:off x="6115050" y="6192000"/>
            <a:ext cx="3060000" cy="683776"/>
            <a:chOff x="9180000" y="6192000"/>
            <a:chExt cx="3060000" cy="683776"/>
          </a:xfrm>
        </p:grpSpPr>
        <p:pic>
          <p:nvPicPr>
            <p:cNvPr id="10" name="Graphic 9">
              <a:extLst>
                <a:ext uri="{FF2B5EF4-FFF2-40B4-BE49-F238E27FC236}">
                  <a16:creationId xmlns:a16="http://schemas.microsoft.com/office/drawing/2014/main" id="{4E858601-51FD-5568-87D3-975B225266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180000" y="6192000"/>
              <a:ext cx="3060000" cy="680000"/>
            </a:xfrm>
            <a:prstGeom prst="rect">
              <a:avLst/>
            </a:prstGeom>
          </p:spPr>
        </p:pic>
        <p:pic>
          <p:nvPicPr>
            <p:cNvPr id="11" name="Graphic 10">
              <a:extLst>
                <a:ext uri="{FF2B5EF4-FFF2-40B4-BE49-F238E27FC236}">
                  <a16:creationId xmlns:a16="http://schemas.microsoft.com/office/drawing/2014/main" id="{C5580821-F83A-0FB2-C385-D44A4D78EDB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468000" y="6264000"/>
              <a:ext cx="2736000" cy="611776"/>
            </a:xfrm>
            <a:prstGeom prst="rect">
              <a:avLst/>
            </a:prstGeom>
          </p:spPr>
        </p:pic>
      </p:grpSp>
      <p:pic>
        <p:nvPicPr>
          <p:cNvPr id="12" name="Graphic 11">
            <a:extLst>
              <a:ext uri="{FF2B5EF4-FFF2-40B4-BE49-F238E27FC236}">
                <a16:creationId xmlns:a16="http://schemas.microsoft.com/office/drawing/2014/main" id="{2C1454BD-6936-DA85-F745-5155F731689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
        <p:nvSpPr>
          <p:cNvPr id="3" name="Date Placeholder 2"/>
          <p:cNvSpPr>
            <a:spLocks noGrp="1"/>
          </p:cNvSpPr>
          <p:nvPr userDrawn="1">
            <p:ph type="dt" sz="half" idx="10"/>
          </p:nvPr>
        </p:nvSpPr>
        <p:spPr/>
        <p:txBody>
          <a:bodyPr/>
          <a:lstStyle/>
          <a:p>
            <a:fld id="{6056DE11-7CB2-794B-AE9D-EE81807A300C}" type="datetimeFigureOut">
              <a:rPr lang="en-US" smtClean="0"/>
              <a:t>3/31/2025</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sp>
        <p:nvSpPr>
          <p:cNvPr id="8" name="Title 1">
            <a:extLst>
              <a:ext uri="{FF2B5EF4-FFF2-40B4-BE49-F238E27FC236}">
                <a16:creationId xmlns:a16="http://schemas.microsoft.com/office/drawing/2014/main" id="{E6FDB9A4-4697-564D-C404-F2DF8E6A3B05}"/>
              </a:ext>
            </a:extLst>
          </p:cNvPr>
          <p:cNvSpPr>
            <a:spLocks noGrp="1"/>
          </p:cNvSpPr>
          <p:nvPr userDrawn="1">
            <p:ph type="title" hasCustomPrompt="1"/>
          </p:nvPr>
        </p:nvSpPr>
        <p:spPr>
          <a:xfrm>
            <a:off x="699090" y="1259998"/>
            <a:ext cx="5539110" cy="1198722"/>
          </a:xfrm>
        </p:spPr>
        <p:txBody>
          <a:bodyPr anchor="t" anchorCtr="0">
            <a:noAutofit/>
          </a:bodyPr>
          <a:lstStyle>
            <a:lvl1pPr>
              <a:defRPr sz="3200" b="1">
                <a:solidFill>
                  <a:schemeClr val="bg1"/>
                </a:solidFill>
              </a:defRPr>
            </a:lvl1pPr>
          </a:lstStyle>
          <a:p>
            <a:r>
              <a:rPr lang="en-GB"/>
              <a:t>Click to edit</a:t>
            </a:r>
            <a:br>
              <a:rPr lang="en-GB"/>
            </a:br>
            <a:r>
              <a:rPr lang="en-GB"/>
              <a:t>title style</a:t>
            </a:r>
            <a:endParaRPr lang="en-US"/>
          </a:p>
        </p:txBody>
      </p:sp>
    </p:spTree>
    <p:extLst>
      <p:ext uri="{BB962C8B-B14F-4D97-AF65-F5344CB8AC3E}">
        <p14:creationId xmlns:p14="http://schemas.microsoft.com/office/powerpoint/2010/main" val="1989849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B Content option">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44F80A71-673A-C184-6E99-9B83DF4447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075" y="0"/>
            <a:ext cx="5782285" cy="6302385"/>
          </a:xfrm>
          <a:prstGeom prst="rect">
            <a:avLst/>
          </a:prstGeom>
        </p:spPr>
      </p:pic>
      <p:pic>
        <p:nvPicPr>
          <p:cNvPr id="15" name="Graphic 14">
            <a:extLst>
              <a:ext uri="{FF2B5EF4-FFF2-40B4-BE49-F238E27FC236}">
                <a16:creationId xmlns:a16="http://schemas.microsoft.com/office/drawing/2014/main" id="{039B3B3A-02EA-A0C0-DD7D-67958D3B45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5652345" cy="6111885"/>
          </a:xfrm>
          <a:prstGeom prst="rect">
            <a:avLst/>
          </a:prstGeom>
        </p:spPr>
      </p:pic>
      <p:pic>
        <p:nvPicPr>
          <p:cNvPr id="10" name="Graphic 9">
            <a:extLst>
              <a:ext uri="{FF2B5EF4-FFF2-40B4-BE49-F238E27FC236}">
                <a16:creationId xmlns:a16="http://schemas.microsoft.com/office/drawing/2014/main" id="{4E858601-51FD-5568-87D3-975B225266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15050" y="6192000"/>
            <a:ext cx="3060000" cy="680000"/>
          </a:xfrm>
          <a:prstGeom prst="rect">
            <a:avLst/>
          </a:prstGeom>
        </p:spPr>
      </p:pic>
      <p:pic>
        <p:nvPicPr>
          <p:cNvPr id="11" name="Graphic 10">
            <a:extLst>
              <a:ext uri="{FF2B5EF4-FFF2-40B4-BE49-F238E27FC236}">
                <a16:creationId xmlns:a16="http://schemas.microsoft.com/office/drawing/2014/main" id="{C5580821-F83A-0FB2-C385-D44A4D78EDB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03050" y="6264000"/>
            <a:ext cx="2736000" cy="611776"/>
          </a:xfrm>
          <a:prstGeom prst="rect">
            <a:avLst/>
          </a:prstGeom>
        </p:spPr>
      </p:pic>
      <p:pic>
        <p:nvPicPr>
          <p:cNvPr id="12" name="Graphic 11">
            <a:extLst>
              <a:ext uri="{FF2B5EF4-FFF2-40B4-BE49-F238E27FC236}">
                <a16:creationId xmlns:a16="http://schemas.microsoft.com/office/drawing/2014/main" id="{2C1454BD-6936-DA85-F745-5155F731689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
        <p:nvSpPr>
          <p:cNvPr id="3" name="Date Placeholder 2"/>
          <p:cNvSpPr>
            <a:spLocks noGrp="1"/>
          </p:cNvSpPr>
          <p:nvPr userDrawn="1">
            <p:ph type="dt" sz="half" idx="10"/>
          </p:nvPr>
        </p:nvSpPr>
        <p:spPr/>
        <p:txBody>
          <a:bodyPr/>
          <a:lstStyle/>
          <a:p>
            <a:fld id="{6056DE11-7CB2-794B-AE9D-EE81807A300C}" type="datetimeFigureOut">
              <a:rPr lang="en-US" smtClean="0"/>
              <a:t>3/31/2025</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sp>
        <p:nvSpPr>
          <p:cNvPr id="8" name="Title 1">
            <a:extLst>
              <a:ext uri="{FF2B5EF4-FFF2-40B4-BE49-F238E27FC236}">
                <a16:creationId xmlns:a16="http://schemas.microsoft.com/office/drawing/2014/main" id="{E6FDB9A4-4697-564D-C404-F2DF8E6A3B05}"/>
              </a:ext>
            </a:extLst>
          </p:cNvPr>
          <p:cNvSpPr>
            <a:spLocks noGrp="1"/>
          </p:cNvSpPr>
          <p:nvPr userDrawn="1">
            <p:ph type="title" hasCustomPrompt="1"/>
          </p:nvPr>
        </p:nvSpPr>
        <p:spPr>
          <a:xfrm>
            <a:off x="699090" y="1259998"/>
            <a:ext cx="5539110" cy="1198722"/>
          </a:xfrm>
        </p:spPr>
        <p:txBody>
          <a:bodyPr anchor="t" anchorCtr="0">
            <a:noAutofit/>
          </a:bodyPr>
          <a:lstStyle>
            <a:lvl1pPr>
              <a:defRPr sz="3200" b="1">
                <a:solidFill>
                  <a:schemeClr val="bg1"/>
                </a:solidFill>
              </a:defRPr>
            </a:lvl1pPr>
          </a:lstStyle>
          <a:p>
            <a:r>
              <a:rPr lang="en-GB"/>
              <a:t>Click to edit</a:t>
            </a:r>
            <a:br>
              <a:rPr lang="en-GB"/>
            </a:br>
            <a:r>
              <a:rPr lang="en-GB"/>
              <a:t>title style</a:t>
            </a:r>
            <a:endParaRPr lang="en-US"/>
          </a:p>
        </p:txBody>
      </p:sp>
    </p:spTree>
    <p:extLst>
      <p:ext uri="{BB962C8B-B14F-4D97-AF65-F5344CB8AC3E}">
        <p14:creationId xmlns:p14="http://schemas.microsoft.com/office/powerpoint/2010/main" val="4245967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976755"/>
            <a:ext cx="3868340" cy="823912"/>
          </a:xfrm>
        </p:spPr>
        <p:txBody>
          <a:bodyPr anchor="ctr"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870200"/>
            <a:ext cx="3868340" cy="3347085"/>
          </a:xfrm>
        </p:spPr>
        <p:txBody>
          <a:bodyPr/>
          <a:lstStyle>
            <a:lvl1pPr>
              <a:defRPr sz="2000"/>
            </a:lvl1pPr>
            <a:lvl2pPr>
              <a:defRPr sz="1800"/>
            </a:lvl2pPr>
            <a:lvl3pPr>
              <a:defRPr sz="1600"/>
            </a:lvl3pPr>
            <a:lvl4pPr>
              <a:defRPr sz="14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976755"/>
            <a:ext cx="3887391" cy="823912"/>
          </a:xfrm>
        </p:spPr>
        <p:txBody>
          <a:bodyPr anchor="ctr"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870200"/>
            <a:ext cx="3887391" cy="3347085"/>
          </a:xfrm>
        </p:spPr>
        <p:txBody>
          <a:bodyPr/>
          <a:lstStyle>
            <a:lvl1pPr>
              <a:defRPr sz="2000"/>
            </a:lvl1pPr>
            <a:lvl2pPr>
              <a:defRPr sz="1800"/>
            </a:lvl2pPr>
            <a:lvl3pPr>
              <a:defRPr sz="1600"/>
            </a:lvl3pPr>
            <a:lvl4pPr>
              <a:defRPr sz="14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056DE11-7CB2-794B-AE9D-EE81807A300C}"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AD4986-9C08-C742-B451-B5C0B742AAD7}" type="slidenum">
              <a:rPr lang="en-US" smtClean="0"/>
              <a:t>‹#›</a:t>
            </a:fld>
            <a:endParaRPr lang="en-US"/>
          </a:p>
        </p:txBody>
      </p:sp>
      <p:sp>
        <p:nvSpPr>
          <p:cNvPr id="10" name="Title 1">
            <a:extLst>
              <a:ext uri="{FF2B5EF4-FFF2-40B4-BE49-F238E27FC236}">
                <a16:creationId xmlns:a16="http://schemas.microsoft.com/office/drawing/2014/main" id="{84F68598-5B63-FAC1-C652-D4906653C3F1}"/>
              </a:ext>
            </a:extLst>
          </p:cNvPr>
          <p:cNvSpPr>
            <a:spLocks noGrp="1"/>
          </p:cNvSpPr>
          <p:nvPr>
            <p:ph type="title"/>
          </p:nvPr>
        </p:nvSpPr>
        <p:spPr>
          <a:xfrm>
            <a:off x="628650" y="1272451"/>
            <a:ext cx="7886700" cy="634049"/>
          </a:xfrm>
        </p:spPr>
        <p:txBody>
          <a:bodyPr/>
          <a:lstStyle>
            <a:lvl1pPr>
              <a:defRPr sz="3200" b="1" i="0">
                <a:solidFill>
                  <a:srgbClr val="0087CA"/>
                </a:solidFill>
              </a:defRPr>
            </a:lvl1pPr>
          </a:lstStyle>
          <a:p>
            <a:r>
              <a:rPr lang="en-GB"/>
              <a:t>Click to edit Master title style</a:t>
            </a:r>
            <a:endParaRPr lang="en-US"/>
          </a:p>
        </p:txBody>
      </p:sp>
      <p:grpSp>
        <p:nvGrpSpPr>
          <p:cNvPr id="11" name="Group 10">
            <a:extLst>
              <a:ext uri="{FF2B5EF4-FFF2-40B4-BE49-F238E27FC236}">
                <a16:creationId xmlns:a16="http://schemas.microsoft.com/office/drawing/2014/main" id="{B01CB7A1-B499-4487-B1F6-2E40FC6F9792}"/>
              </a:ext>
            </a:extLst>
          </p:cNvPr>
          <p:cNvGrpSpPr/>
          <p:nvPr userDrawn="1"/>
        </p:nvGrpSpPr>
        <p:grpSpPr>
          <a:xfrm>
            <a:off x="6115050" y="6192000"/>
            <a:ext cx="3060000" cy="683776"/>
            <a:chOff x="9180000" y="6192000"/>
            <a:chExt cx="3060000" cy="683776"/>
          </a:xfrm>
        </p:grpSpPr>
        <p:pic>
          <p:nvPicPr>
            <p:cNvPr id="12" name="Graphic 11">
              <a:extLst>
                <a:ext uri="{FF2B5EF4-FFF2-40B4-BE49-F238E27FC236}">
                  <a16:creationId xmlns:a16="http://schemas.microsoft.com/office/drawing/2014/main" id="{39B657E6-F236-35C9-7143-5FBF0D56E0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3" name="Graphic 12">
              <a:extLst>
                <a:ext uri="{FF2B5EF4-FFF2-40B4-BE49-F238E27FC236}">
                  <a16:creationId xmlns:a16="http://schemas.microsoft.com/office/drawing/2014/main" id="{E297C41B-E456-3309-25BD-08F98ABC1F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pic>
        <p:nvPicPr>
          <p:cNvPr id="14" name="Graphic 13">
            <a:extLst>
              <a:ext uri="{FF2B5EF4-FFF2-40B4-BE49-F238E27FC236}">
                <a16:creationId xmlns:a16="http://schemas.microsoft.com/office/drawing/2014/main" id="{58756EB0-B7CA-F75F-0001-F4FFFFE2793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15" name="Graphic 14">
            <a:extLst>
              <a:ext uri="{FF2B5EF4-FFF2-40B4-BE49-F238E27FC236}">
                <a16:creationId xmlns:a16="http://schemas.microsoft.com/office/drawing/2014/main" id="{E8E8CDE6-6FF5-5FE2-2E55-E323F67BC86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16" name="Graphic 15">
            <a:extLst>
              <a:ext uri="{FF2B5EF4-FFF2-40B4-BE49-F238E27FC236}">
                <a16:creationId xmlns:a16="http://schemas.microsoft.com/office/drawing/2014/main" id="{8CC6C6EE-B448-5626-AC8B-8139F41B31C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Tree>
    <p:extLst>
      <p:ext uri="{BB962C8B-B14F-4D97-AF65-F5344CB8AC3E}">
        <p14:creationId xmlns:p14="http://schemas.microsoft.com/office/powerpoint/2010/main" val="687116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 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9A9F5BD-905B-6468-440F-C26A316DA558}"/>
              </a:ext>
            </a:extLst>
          </p:cNvPr>
          <p:cNvGrpSpPr/>
          <p:nvPr userDrawn="1"/>
        </p:nvGrpSpPr>
        <p:grpSpPr>
          <a:xfrm>
            <a:off x="6115050" y="6192000"/>
            <a:ext cx="3060000" cy="683776"/>
            <a:chOff x="9180000" y="6192000"/>
            <a:chExt cx="3060000" cy="683776"/>
          </a:xfrm>
        </p:grpSpPr>
        <p:pic>
          <p:nvPicPr>
            <p:cNvPr id="7" name="Graphic 6">
              <a:extLst>
                <a:ext uri="{FF2B5EF4-FFF2-40B4-BE49-F238E27FC236}">
                  <a16:creationId xmlns:a16="http://schemas.microsoft.com/office/drawing/2014/main" id="{DAFF1440-394A-7335-8894-A4FCF359E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8" name="Graphic 7">
              <a:extLst>
                <a:ext uri="{FF2B5EF4-FFF2-40B4-BE49-F238E27FC236}">
                  <a16:creationId xmlns:a16="http://schemas.microsoft.com/office/drawing/2014/main" id="{1BA3628C-64A6-737F-0CFD-6A7E8EE914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pic>
        <p:nvPicPr>
          <p:cNvPr id="9" name="Graphic 8">
            <a:extLst>
              <a:ext uri="{FF2B5EF4-FFF2-40B4-BE49-F238E27FC236}">
                <a16:creationId xmlns:a16="http://schemas.microsoft.com/office/drawing/2014/main" id="{7A0AF035-9101-D84A-A7C5-A78D7CF834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10" name="Graphic 9">
            <a:extLst>
              <a:ext uri="{FF2B5EF4-FFF2-40B4-BE49-F238E27FC236}">
                <a16:creationId xmlns:a16="http://schemas.microsoft.com/office/drawing/2014/main" id="{17ABBA06-1B47-7F8B-A1A7-BF1A760CFB0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11" name="Graphic 10">
            <a:extLst>
              <a:ext uri="{FF2B5EF4-FFF2-40B4-BE49-F238E27FC236}">
                <a16:creationId xmlns:a16="http://schemas.microsoft.com/office/drawing/2014/main" id="{EA10C80C-7678-E130-B997-E09311C0C9F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
        <p:nvSpPr>
          <p:cNvPr id="3" name="Date Placeholder 2"/>
          <p:cNvSpPr>
            <a:spLocks noGrp="1"/>
          </p:cNvSpPr>
          <p:nvPr>
            <p:ph type="dt" sz="half" idx="10"/>
          </p:nvPr>
        </p:nvSpPr>
        <p:spPr/>
        <p:txBody>
          <a:bodyPr/>
          <a:lstStyle/>
          <a:p>
            <a:fld id="{6056DE11-7CB2-794B-AE9D-EE81807A300C}"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sp>
        <p:nvSpPr>
          <p:cNvPr id="12" name="Title 1">
            <a:extLst>
              <a:ext uri="{FF2B5EF4-FFF2-40B4-BE49-F238E27FC236}">
                <a16:creationId xmlns:a16="http://schemas.microsoft.com/office/drawing/2014/main" id="{828446FF-422F-C79E-F7AD-B1DF3713FF7B}"/>
              </a:ext>
            </a:extLst>
          </p:cNvPr>
          <p:cNvSpPr>
            <a:spLocks noGrp="1"/>
          </p:cNvSpPr>
          <p:nvPr>
            <p:ph type="title"/>
          </p:nvPr>
        </p:nvSpPr>
        <p:spPr>
          <a:xfrm>
            <a:off x="628650" y="1272451"/>
            <a:ext cx="7886700" cy="634049"/>
          </a:xfrm>
        </p:spPr>
        <p:txBody>
          <a:bodyPr/>
          <a:lstStyle>
            <a:lvl1pPr>
              <a:defRPr sz="3200" b="1" i="0">
                <a:solidFill>
                  <a:srgbClr val="0087CA"/>
                </a:solidFill>
              </a:defRPr>
            </a:lvl1pPr>
          </a:lstStyle>
          <a:p>
            <a:r>
              <a:rPr lang="en-GB"/>
              <a:t>Click to edit Master title style</a:t>
            </a:r>
            <a:endParaRPr lang="en-US"/>
          </a:p>
        </p:txBody>
      </p:sp>
    </p:spTree>
    <p:extLst>
      <p:ext uri="{BB962C8B-B14F-4D97-AF65-F5344CB8AC3E}">
        <p14:creationId xmlns:p14="http://schemas.microsoft.com/office/powerpoint/2010/main" val="2494049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a conten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8A6D0C-510E-6C7F-4348-379136941D7D}"/>
              </a:ext>
            </a:extLst>
          </p:cNvPr>
          <p:cNvGrpSpPr/>
          <p:nvPr userDrawn="1"/>
        </p:nvGrpSpPr>
        <p:grpSpPr>
          <a:xfrm>
            <a:off x="6115050" y="6192000"/>
            <a:ext cx="3060000" cy="683776"/>
            <a:chOff x="9180000" y="6192000"/>
            <a:chExt cx="3060000" cy="683776"/>
          </a:xfrm>
        </p:grpSpPr>
        <p:pic>
          <p:nvPicPr>
            <p:cNvPr id="11" name="Graphic 10">
              <a:extLst>
                <a:ext uri="{FF2B5EF4-FFF2-40B4-BE49-F238E27FC236}">
                  <a16:creationId xmlns:a16="http://schemas.microsoft.com/office/drawing/2014/main" id="{640436FD-C114-AC23-D102-A8397AD988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2" name="Graphic 11">
              <a:extLst>
                <a:ext uri="{FF2B5EF4-FFF2-40B4-BE49-F238E27FC236}">
                  <a16:creationId xmlns:a16="http://schemas.microsoft.com/office/drawing/2014/main" id="{C7086D16-4482-BF3A-5DCC-E517D0A229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sp>
        <p:nvSpPr>
          <p:cNvPr id="2" name="Title 1"/>
          <p:cNvSpPr>
            <a:spLocks noGrp="1"/>
          </p:cNvSpPr>
          <p:nvPr>
            <p:ph type="title"/>
          </p:nvPr>
        </p:nvSpPr>
        <p:spPr>
          <a:xfrm>
            <a:off x="628650" y="1218342"/>
            <a:ext cx="7886700" cy="634049"/>
          </a:xfrm>
        </p:spPr>
        <p:txBody>
          <a:bodyPr>
            <a:noAutofit/>
          </a:bodyPr>
          <a:lstStyle>
            <a:lvl1pPr>
              <a:defRPr sz="3800" b="1">
                <a:solidFill>
                  <a:srgbClr val="0087CA"/>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628650" y="2035285"/>
            <a:ext cx="7886700" cy="414167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056DE11-7CB2-794B-AE9D-EE81807A300C}"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pic>
        <p:nvPicPr>
          <p:cNvPr id="7" name="Graphic 6">
            <a:extLst>
              <a:ext uri="{FF2B5EF4-FFF2-40B4-BE49-F238E27FC236}">
                <a16:creationId xmlns:a16="http://schemas.microsoft.com/office/drawing/2014/main" id="{52DCA179-5D33-538B-7DB0-CF0D039E8A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8" name="Graphic 7">
            <a:extLst>
              <a:ext uri="{FF2B5EF4-FFF2-40B4-BE49-F238E27FC236}">
                <a16:creationId xmlns:a16="http://schemas.microsoft.com/office/drawing/2014/main" id="{DDA54C13-15AD-6912-A1CD-50CA8F0710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9" name="Graphic 8">
            <a:extLst>
              <a:ext uri="{FF2B5EF4-FFF2-40B4-BE49-F238E27FC236}">
                <a16:creationId xmlns:a16="http://schemas.microsoft.com/office/drawing/2014/main" id="{F63C39BD-394E-A5A3-AD61-1D6EA76EA8C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Tree>
    <p:extLst>
      <p:ext uri="{BB962C8B-B14F-4D97-AF65-F5344CB8AC3E}">
        <p14:creationId xmlns:p14="http://schemas.microsoft.com/office/powerpoint/2010/main" val="1741288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0 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10E81F-2F4A-54DB-376B-697E308CDE75}"/>
              </a:ext>
            </a:extLst>
          </p:cNvPr>
          <p:cNvGrpSpPr/>
          <p:nvPr userDrawn="1"/>
        </p:nvGrpSpPr>
        <p:grpSpPr>
          <a:xfrm>
            <a:off x="6115050" y="6192000"/>
            <a:ext cx="3060000" cy="683776"/>
            <a:chOff x="9180000" y="6192000"/>
            <a:chExt cx="3060000" cy="683776"/>
          </a:xfrm>
        </p:grpSpPr>
        <p:pic>
          <p:nvPicPr>
            <p:cNvPr id="8" name="Graphic 7">
              <a:extLst>
                <a:ext uri="{FF2B5EF4-FFF2-40B4-BE49-F238E27FC236}">
                  <a16:creationId xmlns:a16="http://schemas.microsoft.com/office/drawing/2014/main" id="{5ED70901-C02D-8724-3BF3-BAFBE1103E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9" name="Graphic 8">
              <a:extLst>
                <a:ext uri="{FF2B5EF4-FFF2-40B4-BE49-F238E27FC236}">
                  <a16:creationId xmlns:a16="http://schemas.microsoft.com/office/drawing/2014/main" id="{B44209F4-6CB3-CBEA-583B-18A448199F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pic>
        <p:nvPicPr>
          <p:cNvPr id="10" name="Graphic 9">
            <a:extLst>
              <a:ext uri="{FF2B5EF4-FFF2-40B4-BE49-F238E27FC236}">
                <a16:creationId xmlns:a16="http://schemas.microsoft.com/office/drawing/2014/main" id="{D0B56137-DB02-09A6-82F1-FCE7806BF91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11" name="Graphic 10">
            <a:extLst>
              <a:ext uri="{FF2B5EF4-FFF2-40B4-BE49-F238E27FC236}">
                <a16:creationId xmlns:a16="http://schemas.microsoft.com/office/drawing/2014/main" id="{F4B1BFFC-A674-BB11-56EA-077BC26A207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12" name="Graphic 11">
            <a:extLst>
              <a:ext uri="{FF2B5EF4-FFF2-40B4-BE49-F238E27FC236}">
                <a16:creationId xmlns:a16="http://schemas.microsoft.com/office/drawing/2014/main" id="{1945FF8F-B708-EC7D-94C8-353CF518D3F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
        <p:nvSpPr>
          <p:cNvPr id="2" name="Date Placeholder 1"/>
          <p:cNvSpPr>
            <a:spLocks noGrp="1"/>
          </p:cNvSpPr>
          <p:nvPr>
            <p:ph type="dt" sz="half" idx="10"/>
          </p:nvPr>
        </p:nvSpPr>
        <p:spPr/>
        <p:txBody>
          <a:bodyPr/>
          <a:lstStyle/>
          <a:p>
            <a:fld id="{6056DE11-7CB2-794B-AE9D-EE81807A300C}"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spTree>
    <p:extLst>
      <p:ext uri="{BB962C8B-B14F-4D97-AF65-F5344CB8AC3E}">
        <p14:creationId xmlns:p14="http://schemas.microsoft.com/office/powerpoint/2010/main" val="2287566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11 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0BC608B-21CD-3264-AC71-C696F169F825}"/>
              </a:ext>
            </a:extLst>
          </p:cNvPr>
          <p:cNvGrpSpPr/>
          <p:nvPr userDrawn="1"/>
        </p:nvGrpSpPr>
        <p:grpSpPr>
          <a:xfrm>
            <a:off x="6115050" y="6192000"/>
            <a:ext cx="3060000" cy="683776"/>
            <a:chOff x="9180000" y="6192000"/>
            <a:chExt cx="3060000" cy="683776"/>
          </a:xfrm>
        </p:grpSpPr>
        <p:pic>
          <p:nvPicPr>
            <p:cNvPr id="9" name="Graphic 8">
              <a:extLst>
                <a:ext uri="{FF2B5EF4-FFF2-40B4-BE49-F238E27FC236}">
                  <a16:creationId xmlns:a16="http://schemas.microsoft.com/office/drawing/2014/main" id="{6546E569-755B-6056-6E5D-83895ADEAA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0" name="Graphic 9">
              <a:extLst>
                <a:ext uri="{FF2B5EF4-FFF2-40B4-BE49-F238E27FC236}">
                  <a16:creationId xmlns:a16="http://schemas.microsoft.com/office/drawing/2014/main" id="{62261265-8F53-51F2-5C80-5A5D367AC3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pic>
        <p:nvPicPr>
          <p:cNvPr id="11" name="Graphic 10">
            <a:extLst>
              <a:ext uri="{FF2B5EF4-FFF2-40B4-BE49-F238E27FC236}">
                <a16:creationId xmlns:a16="http://schemas.microsoft.com/office/drawing/2014/main" id="{6286B20C-7DEB-8853-F108-1B28EB354B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12" name="Graphic 11">
            <a:extLst>
              <a:ext uri="{FF2B5EF4-FFF2-40B4-BE49-F238E27FC236}">
                <a16:creationId xmlns:a16="http://schemas.microsoft.com/office/drawing/2014/main" id="{BEA89A52-E63C-6502-80A4-D7BF61E278F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13" name="Graphic 12">
            <a:extLst>
              <a:ext uri="{FF2B5EF4-FFF2-40B4-BE49-F238E27FC236}">
                <a16:creationId xmlns:a16="http://schemas.microsoft.com/office/drawing/2014/main" id="{2897453C-A8BE-346D-ADB1-6ED604B5B3A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
        <p:nvSpPr>
          <p:cNvPr id="2" name="Title 1"/>
          <p:cNvSpPr>
            <a:spLocks noGrp="1"/>
          </p:cNvSpPr>
          <p:nvPr>
            <p:ph type="title"/>
          </p:nvPr>
        </p:nvSpPr>
        <p:spPr>
          <a:xfrm>
            <a:off x="629841" y="1163320"/>
            <a:ext cx="2949178" cy="1600200"/>
          </a:xfrm>
        </p:spPr>
        <p:txBody>
          <a:bodyPr anchor="ctr" anchorCtr="0"/>
          <a:lstStyle>
            <a:lvl1pPr>
              <a:defRPr sz="2800" b="1">
                <a:solidFill>
                  <a:srgbClr val="0087CA"/>
                </a:solidFill>
              </a:defRPr>
            </a:lvl1pPr>
          </a:lstStyle>
          <a:p>
            <a:r>
              <a:rPr lang="en-GB"/>
              <a:t>Click to edit Master title style</a:t>
            </a:r>
            <a:endParaRPr lang="en-US"/>
          </a:p>
        </p:txBody>
      </p:sp>
      <p:sp>
        <p:nvSpPr>
          <p:cNvPr id="3" name="Content Placeholder 2"/>
          <p:cNvSpPr>
            <a:spLocks noGrp="1"/>
          </p:cNvSpPr>
          <p:nvPr>
            <p:ph idx="1"/>
          </p:nvPr>
        </p:nvSpPr>
        <p:spPr>
          <a:xfrm>
            <a:off x="3887391" y="1163320"/>
            <a:ext cx="4629150" cy="4697731"/>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2763520"/>
            <a:ext cx="2949178" cy="31054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056DE11-7CB2-794B-AE9D-EE81807A300C}"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spTree>
    <p:extLst>
      <p:ext uri="{BB962C8B-B14F-4D97-AF65-F5344CB8AC3E}">
        <p14:creationId xmlns:p14="http://schemas.microsoft.com/office/powerpoint/2010/main" val="1883369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12 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0BC608B-21CD-3264-AC71-C696F169F825}"/>
              </a:ext>
            </a:extLst>
          </p:cNvPr>
          <p:cNvGrpSpPr/>
          <p:nvPr userDrawn="1"/>
        </p:nvGrpSpPr>
        <p:grpSpPr>
          <a:xfrm>
            <a:off x="6115050" y="6192000"/>
            <a:ext cx="3060000" cy="683776"/>
            <a:chOff x="9180000" y="6192000"/>
            <a:chExt cx="3060000" cy="683776"/>
          </a:xfrm>
        </p:grpSpPr>
        <p:pic>
          <p:nvPicPr>
            <p:cNvPr id="9" name="Graphic 8">
              <a:extLst>
                <a:ext uri="{FF2B5EF4-FFF2-40B4-BE49-F238E27FC236}">
                  <a16:creationId xmlns:a16="http://schemas.microsoft.com/office/drawing/2014/main" id="{6546E569-755B-6056-6E5D-83895ADEAA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0" name="Graphic 9">
              <a:extLst>
                <a:ext uri="{FF2B5EF4-FFF2-40B4-BE49-F238E27FC236}">
                  <a16:creationId xmlns:a16="http://schemas.microsoft.com/office/drawing/2014/main" id="{62261265-8F53-51F2-5C80-5A5D367AC3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pic>
        <p:nvPicPr>
          <p:cNvPr id="11" name="Graphic 10">
            <a:extLst>
              <a:ext uri="{FF2B5EF4-FFF2-40B4-BE49-F238E27FC236}">
                <a16:creationId xmlns:a16="http://schemas.microsoft.com/office/drawing/2014/main" id="{6286B20C-7DEB-8853-F108-1B28EB354B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12" name="Graphic 11">
            <a:extLst>
              <a:ext uri="{FF2B5EF4-FFF2-40B4-BE49-F238E27FC236}">
                <a16:creationId xmlns:a16="http://schemas.microsoft.com/office/drawing/2014/main" id="{BEA89A52-E63C-6502-80A4-D7BF61E278F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13" name="Graphic 12">
            <a:extLst>
              <a:ext uri="{FF2B5EF4-FFF2-40B4-BE49-F238E27FC236}">
                <a16:creationId xmlns:a16="http://schemas.microsoft.com/office/drawing/2014/main" id="{2897453C-A8BE-346D-ADB1-6ED604B5B3A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
        <p:nvSpPr>
          <p:cNvPr id="2" name="Title 1"/>
          <p:cNvSpPr>
            <a:spLocks noGrp="1"/>
          </p:cNvSpPr>
          <p:nvPr>
            <p:ph type="title"/>
          </p:nvPr>
        </p:nvSpPr>
        <p:spPr>
          <a:xfrm>
            <a:off x="629841" y="1163320"/>
            <a:ext cx="2949178" cy="1600200"/>
          </a:xfrm>
        </p:spPr>
        <p:txBody>
          <a:bodyPr anchor="ctr" anchorCtr="0"/>
          <a:lstStyle>
            <a:lvl1pPr>
              <a:defRPr sz="2800" b="1">
                <a:solidFill>
                  <a:srgbClr val="0087CA"/>
                </a:solidFill>
              </a:defRPr>
            </a:lvl1pPr>
          </a:lstStyle>
          <a:p>
            <a:r>
              <a:rPr lang="en-GB"/>
              <a:t>Click to edit Master title style</a:t>
            </a:r>
            <a:endParaRPr lang="en-US"/>
          </a:p>
        </p:txBody>
      </p:sp>
      <p:sp>
        <p:nvSpPr>
          <p:cNvPr id="3" name="Content Placeholder 2"/>
          <p:cNvSpPr>
            <a:spLocks noGrp="1"/>
          </p:cNvSpPr>
          <p:nvPr>
            <p:ph idx="1" hasCustomPrompt="1"/>
          </p:nvPr>
        </p:nvSpPr>
        <p:spPr>
          <a:xfrm>
            <a:off x="3887391" y="1163320"/>
            <a:ext cx="4629150" cy="4697731"/>
          </a:xfrm>
        </p:spPr>
        <p:txBody>
          <a:bodyPr/>
          <a:lstStyle>
            <a:lvl1pPr marL="0" indent="0">
              <a:buNone/>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GB"/>
              <a:t>Click to add picture</a:t>
            </a:r>
            <a:endParaRPr lang="en-US"/>
          </a:p>
        </p:txBody>
      </p:sp>
      <p:sp>
        <p:nvSpPr>
          <p:cNvPr id="4" name="Text Placeholder 3"/>
          <p:cNvSpPr>
            <a:spLocks noGrp="1"/>
          </p:cNvSpPr>
          <p:nvPr>
            <p:ph type="body" sz="half" idx="2"/>
          </p:nvPr>
        </p:nvSpPr>
        <p:spPr>
          <a:xfrm>
            <a:off x="629841" y="2763520"/>
            <a:ext cx="2949178" cy="31054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056DE11-7CB2-794B-AE9D-EE81807A300C}"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spTree>
    <p:extLst>
      <p:ext uri="{BB962C8B-B14F-4D97-AF65-F5344CB8AC3E}">
        <p14:creationId xmlns:p14="http://schemas.microsoft.com/office/powerpoint/2010/main" val="1248475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5CEFF5-8263-C947-8802-734077B0C229}"/>
              </a:ext>
            </a:extLst>
          </p:cNvPr>
          <p:cNvPicPr>
            <a:picLocks noChangeAspect="1"/>
          </p:cNvPicPr>
          <p:nvPr userDrawn="1"/>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2734553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3213"/>
            <a:ext cx="78867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29842" y="2299250"/>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3289851"/>
            <a:ext cx="3868340" cy="28998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2299250"/>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3289851"/>
            <a:ext cx="3887391" cy="28998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E53CE5-F605-EF47-AC07-5BCA96F31111}" type="slidenum">
              <a:rPr lang="en-US" smtClean="0"/>
              <a:t>‹#›</a:t>
            </a:fld>
            <a:endParaRPr lang="en-US"/>
          </a:p>
        </p:txBody>
      </p:sp>
    </p:spTree>
    <p:extLst>
      <p:ext uri="{BB962C8B-B14F-4D97-AF65-F5344CB8AC3E}">
        <p14:creationId xmlns:p14="http://schemas.microsoft.com/office/powerpoint/2010/main" val="944178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b 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A85D28C3-BA45-7B1B-A68A-3E179273CA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20000" y="6192000"/>
            <a:ext cx="3060000" cy="680000"/>
          </a:xfrm>
          <a:prstGeom prst="rect">
            <a:avLst/>
          </a:prstGeom>
        </p:spPr>
      </p:pic>
      <p:pic>
        <p:nvPicPr>
          <p:cNvPr id="19" name="Graphic 18">
            <a:extLst>
              <a:ext uri="{FF2B5EF4-FFF2-40B4-BE49-F238E27FC236}">
                <a16:creationId xmlns:a16="http://schemas.microsoft.com/office/drawing/2014/main" id="{DAB807BF-E1F8-560A-2CCC-EBE5E3139A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08000" y="6264000"/>
            <a:ext cx="2736000" cy="611776"/>
          </a:xfrm>
          <a:prstGeom prst="rect">
            <a:avLst/>
          </a:prstGeom>
        </p:spPr>
      </p:pic>
      <p:pic>
        <p:nvPicPr>
          <p:cNvPr id="20" name="Graphic 19">
            <a:extLst>
              <a:ext uri="{FF2B5EF4-FFF2-40B4-BE49-F238E27FC236}">
                <a16:creationId xmlns:a16="http://schemas.microsoft.com/office/drawing/2014/main" id="{3446C7F9-F608-3B4F-4693-6D47A4D6DED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8784000" cy="6363746"/>
          </a:xfrm>
          <a:prstGeom prst="rect">
            <a:avLst/>
          </a:prstGeom>
        </p:spPr>
      </p:pic>
      <p:pic>
        <p:nvPicPr>
          <p:cNvPr id="21" name="Graphic 20">
            <a:extLst>
              <a:ext uri="{FF2B5EF4-FFF2-40B4-BE49-F238E27FC236}">
                <a16:creationId xmlns:a16="http://schemas.microsoft.com/office/drawing/2014/main" id="{5B397D0F-A57B-9E7E-19FE-381B64607E1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8712000" cy="6203486"/>
          </a:xfrm>
          <a:prstGeom prst="rect">
            <a:avLst/>
          </a:prstGeom>
        </p:spPr>
      </p:pic>
      <p:pic>
        <p:nvPicPr>
          <p:cNvPr id="10" name="Graphic 9">
            <a:extLst>
              <a:ext uri="{FF2B5EF4-FFF2-40B4-BE49-F238E27FC236}">
                <a16:creationId xmlns:a16="http://schemas.microsoft.com/office/drawing/2014/main" id="{8CBF81B3-ECAC-C5D8-0D65-7D76BFA10A2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
        <p:nvSpPr>
          <p:cNvPr id="2" name="Title 1"/>
          <p:cNvSpPr>
            <a:spLocks noGrp="1"/>
          </p:cNvSpPr>
          <p:nvPr>
            <p:ph type="ctrTitle"/>
          </p:nvPr>
        </p:nvSpPr>
        <p:spPr>
          <a:xfrm>
            <a:off x="685800" y="1122363"/>
            <a:ext cx="7772400" cy="2387600"/>
          </a:xfrm>
        </p:spPr>
        <p:txBody>
          <a:bodyPr anchor="ctr" anchorCtr="0"/>
          <a:lstStyle>
            <a:lvl1pPr algn="l">
              <a:defRPr sz="3800" b="1">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685800" y="3602038"/>
            <a:ext cx="782955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056DE11-7CB2-794B-AE9D-EE81807A300C}"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spTree>
    <p:extLst>
      <p:ext uri="{BB962C8B-B14F-4D97-AF65-F5344CB8AC3E}">
        <p14:creationId xmlns:p14="http://schemas.microsoft.com/office/powerpoint/2010/main" val="372171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1b Title Slide">
    <p:spTree>
      <p:nvGrpSpPr>
        <p:cNvPr id="1" name=""/>
        <p:cNvGrpSpPr/>
        <p:nvPr/>
      </p:nvGrpSpPr>
      <p:grpSpPr>
        <a:xfrm>
          <a:off x="0" y="0"/>
          <a:ext cx="0" cy="0"/>
          <a:chOff x="0" y="0"/>
          <a:chExt cx="0" cy="0"/>
        </a:xfrm>
      </p:grpSpPr>
      <p:pic>
        <p:nvPicPr>
          <p:cNvPr id="17" name="Picture 16" descr="A picture containing person, wall, indoor, young&#10;&#10;Description automatically generated">
            <a:extLst>
              <a:ext uri="{FF2B5EF4-FFF2-40B4-BE49-F238E27FC236}">
                <a16:creationId xmlns:a16="http://schemas.microsoft.com/office/drawing/2014/main" id="{A6E246DD-9DE7-17DB-E7B6-970E6D17E838}"/>
              </a:ext>
            </a:extLst>
          </p:cNvPr>
          <p:cNvPicPr>
            <a:picLocks noChangeAspect="1"/>
          </p:cNvPicPr>
          <p:nvPr userDrawn="1"/>
        </p:nvPicPr>
        <p:blipFill>
          <a:blip r:embed="rId2"/>
          <a:stretch>
            <a:fillRect/>
          </a:stretch>
        </p:blipFill>
        <p:spPr>
          <a:xfrm>
            <a:off x="-1167500" y="0"/>
            <a:ext cx="12192000" cy="6858000"/>
          </a:xfrm>
          <a:prstGeom prst="rect">
            <a:avLst/>
          </a:prstGeom>
        </p:spPr>
      </p:pic>
      <p:sp>
        <p:nvSpPr>
          <p:cNvPr id="22" name="TextBox 21">
            <a:extLst>
              <a:ext uri="{FF2B5EF4-FFF2-40B4-BE49-F238E27FC236}">
                <a16:creationId xmlns:a16="http://schemas.microsoft.com/office/drawing/2014/main" id="{507DAC34-4CC1-8C14-1475-42C0A1E23E55}"/>
              </a:ext>
            </a:extLst>
          </p:cNvPr>
          <p:cNvSpPr txBox="1"/>
          <p:nvPr userDrawn="1"/>
        </p:nvSpPr>
        <p:spPr>
          <a:xfrm>
            <a:off x="6070587" y="4688988"/>
            <a:ext cx="3400926" cy="1077218"/>
          </a:xfrm>
          <a:prstGeom prst="rect">
            <a:avLst/>
          </a:prstGeom>
          <a:noFill/>
        </p:spPr>
        <p:txBody>
          <a:bodyPr wrap="square" rtlCol="0">
            <a:spAutoFit/>
          </a:bodyPr>
          <a:lstStyle/>
          <a:p>
            <a:pPr algn="ctr"/>
            <a:r>
              <a:rPr lang="en-US" sz="1600" b="1" i="0">
                <a:solidFill>
                  <a:schemeClr val="bg1"/>
                </a:solidFill>
                <a:latin typeface="Arial" panose="020B0604020202020204" pitchFamily="34" charset="0"/>
                <a:cs typeface="Arial" panose="020B0604020202020204" pitchFamily="34" charset="0"/>
              </a:rPr>
              <a:t>GOTO TO SLIDE MASTER DUPLICATE SLIDE AND THEN CHANGE BACKGROUND PICTURE</a:t>
            </a:r>
          </a:p>
        </p:txBody>
      </p:sp>
      <p:grpSp>
        <p:nvGrpSpPr>
          <p:cNvPr id="14" name="Group 13">
            <a:extLst>
              <a:ext uri="{FF2B5EF4-FFF2-40B4-BE49-F238E27FC236}">
                <a16:creationId xmlns:a16="http://schemas.microsoft.com/office/drawing/2014/main" id="{D7358DD8-FA97-4567-1CAF-42116BAD1D7B}"/>
              </a:ext>
            </a:extLst>
          </p:cNvPr>
          <p:cNvGrpSpPr/>
          <p:nvPr userDrawn="1"/>
        </p:nvGrpSpPr>
        <p:grpSpPr>
          <a:xfrm>
            <a:off x="6115050" y="6192000"/>
            <a:ext cx="3060000" cy="683776"/>
            <a:chOff x="9180000" y="6192000"/>
            <a:chExt cx="3060000" cy="683776"/>
          </a:xfrm>
        </p:grpSpPr>
        <p:pic>
          <p:nvPicPr>
            <p:cNvPr id="15" name="Graphic 14">
              <a:extLst>
                <a:ext uri="{FF2B5EF4-FFF2-40B4-BE49-F238E27FC236}">
                  <a16:creationId xmlns:a16="http://schemas.microsoft.com/office/drawing/2014/main" id="{3BDCDC2B-4B9D-BE8B-331B-795B352A7E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0000" y="6192000"/>
              <a:ext cx="3060000" cy="680000"/>
            </a:xfrm>
            <a:prstGeom prst="rect">
              <a:avLst/>
            </a:prstGeom>
          </p:spPr>
        </p:pic>
        <p:pic>
          <p:nvPicPr>
            <p:cNvPr id="16" name="Graphic 15">
              <a:extLst>
                <a:ext uri="{FF2B5EF4-FFF2-40B4-BE49-F238E27FC236}">
                  <a16:creationId xmlns:a16="http://schemas.microsoft.com/office/drawing/2014/main" id="{E785323E-D209-DE8C-F5BE-DB52ABACB3E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68000" y="6264000"/>
              <a:ext cx="2736000" cy="611776"/>
            </a:xfrm>
            <a:prstGeom prst="rect">
              <a:avLst/>
            </a:prstGeom>
          </p:spPr>
        </p:pic>
      </p:grpSp>
      <p:pic>
        <p:nvPicPr>
          <p:cNvPr id="12" name="Graphic 11">
            <a:extLst>
              <a:ext uri="{FF2B5EF4-FFF2-40B4-BE49-F238E27FC236}">
                <a16:creationId xmlns:a16="http://schemas.microsoft.com/office/drawing/2014/main" id="{900DF534-9C02-C1F7-585B-D7299A0865C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22180" y="0"/>
            <a:ext cx="6408000" cy="6984381"/>
          </a:xfrm>
          <a:prstGeom prst="rect">
            <a:avLst/>
          </a:prstGeom>
        </p:spPr>
      </p:pic>
      <p:pic>
        <p:nvPicPr>
          <p:cNvPr id="13" name="Graphic 12">
            <a:extLst>
              <a:ext uri="{FF2B5EF4-FFF2-40B4-BE49-F238E27FC236}">
                <a16:creationId xmlns:a16="http://schemas.microsoft.com/office/drawing/2014/main" id="{B6D412E0-4F34-AB67-100A-C71877D595A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41255" y="0"/>
            <a:ext cx="6263999" cy="6773267"/>
          </a:xfrm>
          <a:prstGeom prst="rect">
            <a:avLst/>
          </a:prstGeom>
        </p:spPr>
      </p:pic>
      <p:pic>
        <p:nvPicPr>
          <p:cNvPr id="10" name="Graphic 9">
            <a:extLst>
              <a:ext uri="{FF2B5EF4-FFF2-40B4-BE49-F238E27FC236}">
                <a16:creationId xmlns:a16="http://schemas.microsoft.com/office/drawing/2014/main" id="{8CBF81B3-ECAC-C5D8-0D65-7D76BFA10A2B}"/>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99090" y="270000"/>
            <a:ext cx="1986960" cy="440065"/>
          </a:xfrm>
          <a:prstGeom prst="rect">
            <a:avLst/>
          </a:prstGeom>
        </p:spPr>
      </p:pic>
      <p:sp>
        <p:nvSpPr>
          <p:cNvPr id="2" name="Title 1"/>
          <p:cNvSpPr>
            <a:spLocks noGrp="1"/>
          </p:cNvSpPr>
          <p:nvPr>
            <p:ph type="ctrTitle" hasCustomPrompt="1"/>
          </p:nvPr>
        </p:nvSpPr>
        <p:spPr>
          <a:xfrm>
            <a:off x="685800" y="1122363"/>
            <a:ext cx="7772400" cy="2387600"/>
          </a:xfrm>
        </p:spPr>
        <p:txBody>
          <a:bodyPr anchor="ctr" anchorCtr="0"/>
          <a:lstStyle>
            <a:lvl1pPr algn="l">
              <a:defRPr sz="3800" b="1">
                <a:solidFill>
                  <a:schemeClr val="bg1"/>
                </a:solidFill>
              </a:defRPr>
            </a:lvl1pPr>
          </a:lstStyle>
          <a:p>
            <a:r>
              <a:rPr lang="en-GB"/>
              <a:t>Click to edit Master </a:t>
            </a:r>
            <a:br>
              <a:rPr lang="en-GB"/>
            </a:br>
            <a:r>
              <a:rPr lang="en-GB"/>
              <a:t>title style</a:t>
            </a:r>
            <a:endParaRPr lang="en-US"/>
          </a:p>
        </p:txBody>
      </p:sp>
      <p:sp>
        <p:nvSpPr>
          <p:cNvPr id="3" name="Subtitle 2"/>
          <p:cNvSpPr>
            <a:spLocks noGrp="1"/>
          </p:cNvSpPr>
          <p:nvPr>
            <p:ph type="subTitle" idx="1"/>
          </p:nvPr>
        </p:nvSpPr>
        <p:spPr>
          <a:xfrm>
            <a:off x="685800" y="3602038"/>
            <a:ext cx="782955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056DE11-7CB2-794B-AE9D-EE81807A300C}"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spTree>
    <p:extLst>
      <p:ext uri="{BB962C8B-B14F-4D97-AF65-F5344CB8AC3E}">
        <p14:creationId xmlns:p14="http://schemas.microsoft.com/office/powerpoint/2010/main" val="2797281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B Content colour backgroun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35360F-DD5E-71DF-4E61-BC0CCDB8749E}"/>
              </a:ext>
            </a:extLst>
          </p:cNvPr>
          <p:cNvSpPr/>
          <p:nvPr userDrawn="1"/>
        </p:nvSpPr>
        <p:spPr>
          <a:xfrm>
            <a:off x="-2" y="14318"/>
            <a:ext cx="9139052" cy="6858000"/>
          </a:xfrm>
          <a:prstGeom prst="rect">
            <a:avLst/>
          </a:prstGeom>
          <a:solidFill>
            <a:srgbClr val="5C4E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7D4756CB-326D-A46A-0EE5-255F5F8971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20000" y="6192000"/>
            <a:ext cx="3060000" cy="680000"/>
          </a:xfrm>
          <a:prstGeom prst="rect">
            <a:avLst/>
          </a:prstGeom>
        </p:spPr>
      </p:pic>
      <p:pic>
        <p:nvPicPr>
          <p:cNvPr id="16" name="Graphic 15">
            <a:extLst>
              <a:ext uri="{FF2B5EF4-FFF2-40B4-BE49-F238E27FC236}">
                <a16:creationId xmlns:a16="http://schemas.microsoft.com/office/drawing/2014/main" id="{D601DB58-D637-6D2D-05FD-1AA7DC681E3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08000" y="6264000"/>
            <a:ext cx="2736000" cy="611776"/>
          </a:xfrm>
          <a:prstGeom prst="rect">
            <a:avLst/>
          </a:prstGeom>
        </p:spPr>
      </p:pic>
      <p:sp>
        <p:nvSpPr>
          <p:cNvPr id="2" name="Title 1"/>
          <p:cNvSpPr>
            <a:spLocks noGrp="1"/>
          </p:cNvSpPr>
          <p:nvPr>
            <p:ph type="title"/>
          </p:nvPr>
        </p:nvSpPr>
        <p:spPr>
          <a:xfrm>
            <a:off x="628650" y="1218342"/>
            <a:ext cx="7886700" cy="634049"/>
          </a:xfrm>
        </p:spPr>
        <p:txBody>
          <a:bodyPr>
            <a:noAutofit/>
          </a:bodyPr>
          <a:lstStyle>
            <a:lvl1pPr>
              <a:defRPr sz="3800" b="1">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628650" y="2035285"/>
            <a:ext cx="7886700" cy="4141677"/>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6056DE11-7CB2-794B-AE9D-EE81807A300C}" type="datetimeFigureOut">
              <a:rPr lang="en-US" smtClean="0"/>
              <a:pPr/>
              <a:t>3/31/2025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pic>
        <p:nvPicPr>
          <p:cNvPr id="7" name="Graphic 6">
            <a:extLst>
              <a:ext uri="{FF2B5EF4-FFF2-40B4-BE49-F238E27FC236}">
                <a16:creationId xmlns:a16="http://schemas.microsoft.com/office/drawing/2014/main" id="{52DCA179-5D33-538B-7DB0-CF0D039E8A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8" name="Graphic 7">
            <a:extLst>
              <a:ext uri="{FF2B5EF4-FFF2-40B4-BE49-F238E27FC236}">
                <a16:creationId xmlns:a16="http://schemas.microsoft.com/office/drawing/2014/main" id="{DDA54C13-15AD-6912-A1CD-50CA8F0710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9" name="Graphic 8">
            <a:extLst>
              <a:ext uri="{FF2B5EF4-FFF2-40B4-BE49-F238E27FC236}">
                <a16:creationId xmlns:a16="http://schemas.microsoft.com/office/drawing/2014/main" id="{F63C39BD-394E-A5A3-AD61-1D6EA76EA8C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Tree>
    <p:extLst>
      <p:ext uri="{BB962C8B-B14F-4D97-AF65-F5344CB8AC3E}">
        <p14:creationId xmlns:p14="http://schemas.microsoft.com/office/powerpoint/2010/main" val="1120955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C Content colour change option">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8F5826AC-11B7-9348-7417-5D0BCE6E42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20000" y="6192000"/>
            <a:ext cx="3060000" cy="680000"/>
          </a:xfrm>
          <a:prstGeom prst="rect">
            <a:avLst/>
          </a:prstGeom>
        </p:spPr>
      </p:pic>
      <p:pic>
        <p:nvPicPr>
          <p:cNvPr id="14" name="Graphic 13">
            <a:extLst>
              <a:ext uri="{FF2B5EF4-FFF2-40B4-BE49-F238E27FC236}">
                <a16:creationId xmlns:a16="http://schemas.microsoft.com/office/drawing/2014/main" id="{CEDE4FB3-2A50-A415-3F49-01B4F2BE44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08000" y="6264000"/>
            <a:ext cx="2736000" cy="611776"/>
          </a:xfrm>
          <a:prstGeom prst="rect">
            <a:avLst/>
          </a:prstGeom>
        </p:spPr>
      </p:pic>
      <p:pic>
        <p:nvPicPr>
          <p:cNvPr id="15" name="Graphic 14">
            <a:extLst>
              <a:ext uri="{FF2B5EF4-FFF2-40B4-BE49-F238E27FC236}">
                <a16:creationId xmlns:a16="http://schemas.microsoft.com/office/drawing/2014/main" id="{D627077E-470A-AD95-A28C-D9C9A72E681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16" name="Graphic 15">
            <a:extLst>
              <a:ext uri="{FF2B5EF4-FFF2-40B4-BE49-F238E27FC236}">
                <a16:creationId xmlns:a16="http://schemas.microsoft.com/office/drawing/2014/main" id="{C8AC7012-1299-97C5-DD02-29237E86062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sp>
        <p:nvSpPr>
          <p:cNvPr id="2" name="Title 1"/>
          <p:cNvSpPr>
            <a:spLocks noGrp="1"/>
          </p:cNvSpPr>
          <p:nvPr>
            <p:ph type="title"/>
          </p:nvPr>
        </p:nvSpPr>
        <p:spPr>
          <a:xfrm>
            <a:off x="628650" y="1218342"/>
            <a:ext cx="7886700" cy="634049"/>
          </a:xfrm>
        </p:spPr>
        <p:txBody>
          <a:bodyPr>
            <a:noAutofit/>
          </a:bodyPr>
          <a:lstStyle>
            <a:lvl1pPr>
              <a:defRPr sz="3800" b="1">
                <a:solidFill>
                  <a:srgbClr val="0087CA"/>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628650" y="2035285"/>
            <a:ext cx="7886700" cy="414167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056DE11-7CB2-794B-AE9D-EE81807A300C}"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pic>
        <p:nvPicPr>
          <p:cNvPr id="9" name="Graphic 8">
            <a:extLst>
              <a:ext uri="{FF2B5EF4-FFF2-40B4-BE49-F238E27FC236}">
                <a16:creationId xmlns:a16="http://schemas.microsoft.com/office/drawing/2014/main" id="{F63C39BD-394E-A5A3-AD61-1D6EA76EA8C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9090" y="270000"/>
            <a:ext cx="1986960" cy="440065"/>
          </a:xfrm>
          <a:prstGeom prst="rect">
            <a:avLst/>
          </a:prstGeom>
        </p:spPr>
      </p:pic>
    </p:spTree>
    <p:extLst>
      <p:ext uri="{BB962C8B-B14F-4D97-AF65-F5344CB8AC3E}">
        <p14:creationId xmlns:p14="http://schemas.microsoft.com/office/powerpoint/2010/main" val="402190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D Content and picture background">
    <p:spTree>
      <p:nvGrpSpPr>
        <p:cNvPr id="1" name=""/>
        <p:cNvGrpSpPr/>
        <p:nvPr/>
      </p:nvGrpSpPr>
      <p:grpSpPr>
        <a:xfrm>
          <a:off x="0" y="0"/>
          <a:ext cx="0" cy="0"/>
          <a:chOff x="0" y="0"/>
          <a:chExt cx="0" cy="0"/>
        </a:xfrm>
      </p:grpSpPr>
      <p:pic>
        <p:nvPicPr>
          <p:cNvPr id="13" name="Picture 12" descr="A picture containing person, wall, indoor, young&#10;&#10;Description automatically generated">
            <a:extLst>
              <a:ext uri="{FF2B5EF4-FFF2-40B4-BE49-F238E27FC236}">
                <a16:creationId xmlns:a16="http://schemas.microsoft.com/office/drawing/2014/main" id="{1E67E097-380D-0982-4B2D-9931FC016667}"/>
              </a:ext>
            </a:extLst>
          </p:cNvPr>
          <p:cNvPicPr>
            <a:picLocks noChangeAspect="1"/>
          </p:cNvPicPr>
          <p:nvPr userDrawn="1"/>
        </p:nvPicPr>
        <p:blipFill>
          <a:blip r:embed="rId2"/>
          <a:stretch>
            <a:fillRect/>
          </a:stretch>
        </p:blipFill>
        <p:spPr>
          <a:xfrm>
            <a:off x="-1524000" y="0"/>
            <a:ext cx="12192000" cy="6858000"/>
          </a:xfrm>
          <a:prstGeom prst="rect">
            <a:avLst/>
          </a:prstGeom>
        </p:spPr>
      </p:pic>
      <p:grpSp>
        <p:nvGrpSpPr>
          <p:cNvPr id="10" name="Group 9">
            <a:extLst>
              <a:ext uri="{FF2B5EF4-FFF2-40B4-BE49-F238E27FC236}">
                <a16:creationId xmlns:a16="http://schemas.microsoft.com/office/drawing/2014/main" id="{038A6D0C-510E-6C7F-4348-379136941D7D}"/>
              </a:ext>
            </a:extLst>
          </p:cNvPr>
          <p:cNvGrpSpPr/>
          <p:nvPr userDrawn="1"/>
        </p:nvGrpSpPr>
        <p:grpSpPr>
          <a:xfrm>
            <a:off x="6115050" y="6192000"/>
            <a:ext cx="3060000" cy="683776"/>
            <a:chOff x="9180000" y="6192000"/>
            <a:chExt cx="3060000" cy="683776"/>
          </a:xfrm>
        </p:grpSpPr>
        <p:pic>
          <p:nvPicPr>
            <p:cNvPr id="11" name="Graphic 10">
              <a:extLst>
                <a:ext uri="{FF2B5EF4-FFF2-40B4-BE49-F238E27FC236}">
                  <a16:creationId xmlns:a16="http://schemas.microsoft.com/office/drawing/2014/main" id="{640436FD-C114-AC23-D102-A8397AD988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0000" y="6192000"/>
              <a:ext cx="3060000" cy="680000"/>
            </a:xfrm>
            <a:prstGeom prst="rect">
              <a:avLst/>
            </a:prstGeom>
          </p:spPr>
        </p:pic>
        <p:pic>
          <p:nvPicPr>
            <p:cNvPr id="12" name="Graphic 11">
              <a:extLst>
                <a:ext uri="{FF2B5EF4-FFF2-40B4-BE49-F238E27FC236}">
                  <a16:creationId xmlns:a16="http://schemas.microsoft.com/office/drawing/2014/main" id="{C7086D16-4482-BF3A-5DCC-E517D0A229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68000" y="6264000"/>
              <a:ext cx="2736000" cy="611776"/>
            </a:xfrm>
            <a:prstGeom prst="rect">
              <a:avLst/>
            </a:prstGeom>
          </p:spPr>
        </p:pic>
      </p:grpSp>
      <p:sp>
        <p:nvSpPr>
          <p:cNvPr id="2" name="Title 1"/>
          <p:cNvSpPr>
            <a:spLocks noGrp="1"/>
          </p:cNvSpPr>
          <p:nvPr>
            <p:ph type="title"/>
          </p:nvPr>
        </p:nvSpPr>
        <p:spPr>
          <a:xfrm>
            <a:off x="628650" y="1218342"/>
            <a:ext cx="7886700" cy="634049"/>
          </a:xfrm>
        </p:spPr>
        <p:txBody>
          <a:bodyPr>
            <a:noAutofit/>
          </a:bodyPr>
          <a:lstStyle>
            <a:lvl1pPr>
              <a:defRPr sz="3800" b="1">
                <a:solidFill>
                  <a:srgbClr val="0087CA"/>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628650" y="2035285"/>
            <a:ext cx="7886700" cy="414167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056DE11-7CB2-794B-AE9D-EE81807A300C}"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pic>
        <p:nvPicPr>
          <p:cNvPr id="7" name="Graphic 6">
            <a:extLst>
              <a:ext uri="{FF2B5EF4-FFF2-40B4-BE49-F238E27FC236}">
                <a16:creationId xmlns:a16="http://schemas.microsoft.com/office/drawing/2014/main" id="{52DCA179-5D33-538B-7DB0-CF0D039E8A2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 y="0"/>
            <a:ext cx="3528000" cy="1068577"/>
          </a:xfrm>
          <a:prstGeom prst="rect">
            <a:avLst/>
          </a:prstGeom>
        </p:spPr>
      </p:pic>
      <p:pic>
        <p:nvPicPr>
          <p:cNvPr id="8" name="Graphic 7">
            <a:extLst>
              <a:ext uri="{FF2B5EF4-FFF2-40B4-BE49-F238E27FC236}">
                <a16:creationId xmlns:a16="http://schemas.microsoft.com/office/drawing/2014/main" id="{DDA54C13-15AD-6912-A1CD-50CA8F07103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0" y="0"/>
            <a:ext cx="3348000" cy="978646"/>
          </a:xfrm>
          <a:prstGeom prst="rect">
            <a:avLst/>
          </a:prstGeom>
        </p:spPr>
      </p:pic>
      <p:pic>
        <p:nvPicPr>
          <p:cNvPr id="9" name="Graphic 8">
            <a:extLst>
              <a:ext uri="{FF2B5EF4-FFF2-40B4-BE49-F238E27FC236}">
                <a16:creationId xmlns:a16="http://schemas.microsoft.com/office/drawing/2014/main" id="{F63C39BD-394E-A5A3-AD61-1D6EA76EA8C7}"/>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99090" y="270000"/>
            <a:ext cx="1986960" cy="440065"/>
          </a:xfrm>
          <a:prstGeom prst="rect">
            <a:avLst/>
          </a:prstGeom>
        </p:spPr>
      </p:pic>
      <p:sp>
        <p:nvSpPr>
          <p:cNvPr id="15" name="TextBox 14">
            <a:extLst>
              <a:ext uri="{FF2B5EF4-FFF2-40B4-BE49-F238E27FC236}">
                <a16:creationId xmlns:a16="http://schemas.microsoft.com/office/drawing/2014/main" id="{0AC48DCF-BA52-6783-C2A9-E3B10444A532}"/>
              </a:ext>
            </a:extLst>
          </p:cNvPr>
          <p:cNvSpPr txBox="1"/>
          <p:nvPr userDrawn="1"/>
        </p:nvSpPr>
        <p:spPr>
          <a:xfrm>
            <a:off x="6070587" y="4688988"/>
            <a:ext cx="3400926" cy="1077218"/>
          </a:xfrm>
          <a:prstGeom prst="rect">
            <a:avLst/>
          </a:prstGeom>
          <a:noFill/>
        </p:spPr>
        <p:txBody>
          <a:bodyPr wrap="square" rtlCol="0">
            <a:spAutoFit/>
          </a:bodyPr>
          <a:lstStyle/>
          <a:p>
            <a:pPr algn="ctr"/>
            <a:r>
              <a:rPr lang="en-US" sz="1600" b="1" i="0">
                <a:solidFill>
                  <a:schemeClr val="bg1"/>
                </a:solidFill>
                <a:latin typeface="Arial" panose="020B0604020202020204" pitchFamily="34" charset="0"/>
                <a:cs typeface="Arial" panose="020B0604020202020204" pitchFamily="34" charset="0"/>
              </a:rPr>
              <a:t>GOTO TO SLIDE MASTER DUPLICATE SLIDE AND THEN CHANGE BACKGROUND PICTURE</a:t>
            </a:r>
          </a:p>
        </p:txBody>
      </p:sp>
    </p:spTree>
    <p:extLst>
      <p:ext uri="{BB962C8B-B14F-4D97-AF65-F5344CB8AC3E}">
        <p14:creationId xmlns:p14="http://schemas.microsoft.com/office/powerpoint/2010/main" val="4111348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3A Content Standar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8A6D0C-510E-6C7F-4348-379136941D7D}"/>
              </a:ext>
            </a:extLst>
          </p:cNvPr>
          <p:cNvGrpSpPr/>
          <p:nvPr userDrawn="1"/>
        </p:nvGrpSpPr>
        <p:grpSpPr>
          <a:xfrm>
            <a:off x="6115050" y="6192000"/>
            <a:ext cx="3060000" cy="683776"/>
            <a:chOff x="9180000" y="6192000"/>
            <a:chExt cx="3060000" cy="683776"/>
          </a:xfrm>
        </p:grpSpPr>
        <p:pic>
          <p:nvPicPr>
            <p:cNvPr id="11" name="Graphic 10">
              <a:extLst>
                <a:ext uri="{FF2B5EF4-FFF2-40B4-BE49-F238E27FC236}">
                  <a16:creationId xmlns:a16="http://schemas.microsoft.com/office/drawing/2014/main" id="{640436FD-C114-AC23-D102-A8397AD988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2" name="Graphic 11">
              <a:extLst>
                <a:ext uri="{FF2B5EF4-FFF2-40B4-BE49-F238E27FC236}">
                  <a16:creationId xmlns:a16="http://schemas.microsoft.com/office/drawing/2014/main" id="{C7086D16-4482-BF3A-5DCC-E517D0A229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sp>
        <p:nvSpPr>
          <p:cNvPr id="2" name="Title 1"/>
          <p:cNvSpPr>
            <a:spLocks noGrp="1"/>
          </p:cNvSpPr>
          <p:nvPr>
            <p:ph type="title"/>
          </p:nvPr>
        </p:nvSpPr>
        <p:spPr>
          <a:xfrm>
            <a:off x="628650" y="1218342"/>
            <a:ext cx="7886700" cy="634049"/>
          </a:xfrm>
        </p:spPr>
        <p:txBody>
          <a:bodyPr>
            <a:noAutofit/>
          </a:bodyPr>
          <a:lstStyle>
            <a:lvl1pPr>
              <a:defRPr sz="3800" b="1">
                <a:solidFill>
                  <a:srgbClr val="0087CA"/>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628650" y="2035285"/>
            <a:ext cx="7886700" cy="414167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056DE11-7CB2-794B-AE9D-EE81807A300C}"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grpSp>
        <p:nvGrpSpPr>
          <p:cNvPr id="13" name="Group 12">
            <a:extLst>
              <a:ext uri="{FF2B5EF4-FFF2-40B4-BE49-F238E27FC236}">
                <a16:creationId xmlns:a16="http://schemas.microsoft.com/office/drawing/2014/main" id="{AEA458BC-1CE3-1D7D-236B-08ACCD51ED83}"/>
              </a:ext>
            </a:extLst>
          </p:cNvPr>
          <p:cNvGrpSpPr/>
          <p:nvPr userDrawn="1"/>
        </p:nvGrpSpPr>
        <p:grpSpPr>
          <a:xfrm rot="10800000">
            <a:off x="0" y="-261678"/>
            <a:ext cx="3060000" cy="683776"/>
            <a:chOff x="9180000" y="6192000"/>
            <a:chExt cx="3060000" cy="683776"/>
          </a:xfrm>
        </p:grpSpPr>
        <p:pic>
          <p:nvPicPr>
            <p:cNvPr id="14" name="Graphic 13">
              <a:extLst>
                <a:ext uri="{FF2B5EF4-FFF2-40B4-BE49-F238E27FC236}">
                  <a16:creationId xmlns:a16="http://schemas.microsoft.com/office/drawing/2014/main" id="{8B2481F4-4B75-EDDA-8442-BF72E429D9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5" name="Graphic 14">
              <a:extLst>
                <a:ext uri="{FF2B5EF4-FFF2-40B4-BE49-F238E27FC236}">
                  <a16:creationId xmlns:a16="http://schemas.microsoft.com/office/drawing/2014/main" id="{8C543506-98E3-F1B0-10A8-8FFF8A843A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spTree>
    <p:extLst>
      <p:ext uri="{BB962C8B-B14F-4D97-AF65-F5344CB8AC3E}">
        <p14:creationId xmlns:p14="http://schemas.microsoft.com/office/powerpoint/2010/main" val="2668589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B Content standard with colour">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40436FD-C114-AC23-D102-A8397AD988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15050" y="6192000"/>
            <a:ext cx="3060000" cy="680000"/>
          </a:xfrm>
          <a:prstGeom prst="rect">
            <a:avLst/>
          </a:prstGeom>
        </p:spPr>
      </p:pic>
      <p:pic>
        <p:nvPicPr>
          <p:cNvPr id="12" name="Graphic 11">
            <a:extLst>
              <a:ext uri="{FF2B5EF4-FFF2-40B4-BE49-F238E27FC236}">
                <a16:creationId xmlns:a16="http://schemas.microsoft.com/office/drawing/2014/main" id="{C7086D16-4482-BF3A-5DCC-E517D0A229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03050" y="6264000"/>
            <a:ext cx="2736000" cy="611776"/>
          </a:xfrm>
          <a:prstGeom prst="rect">
            <a:avLst/>
          </a:prstGeom>
        </p:spPr>
      </p:pic>
      <p:sp>
        <p:nvSpPr>
          <p:cNvPr id="2" name="Title 1"/>
          <p:cNvSpPr>
            <a:spLocks noGrp="1"/>
          </p:cNvSpPr>
          <p:nvPr userDrawn="1">
            <p:ph type="title"/>
          </p:nvPr>
        </p:nvSpPr>
        <p:spPr>
          <a:xfrm>
            <a:off x="628650" y="1218342"/>
            <a:ext cx="7886700" cy="634049"/>
          </a:xfrm>
        </p:spPr>
        <p:txBody>
          <a:bodyPr>
            <a:noAutofit/>
          </a:bodyPr>
          <a:lstStyle>
            <a:lvl1pPr>
              <a:defRPr sz="3800" b="1">
                <a:solidFill>
                  <a:srgbClr val="0087CA"/>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userDrawn="1">
            <p:ph idx="1"/>
          </p:nvPr>
        </p:nvSpPr>
        <p:spPr>
          <a:xfrm>
            <a:off x="628650" y="2035285"/>
            <a:ext cx="7886700" cy="414167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userDrawn="1">
            <p:ph type="dt" sz="half" idx="10"/>
          </p:nvPr>
        </p:nvSpPr>
        <p:spPr/>
        <p:txBody>
          <a:bodyPr/>
          <a:lstStyle/>
          <a:p>
            <a:fld id="{6056DE11-7CB2-794B-AE9D-EE81807A300C}" type="datetimeFigureOut">
              <a:rPr lang="en-US" smtClean="0"/>
              <a:t>3/31/2025</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lvl1pPr>
              <a:defRPr>
                <a:solidFill>
                  <a:schemeClr val="bg1"/>
                </a:solidFill>
              </a:defRPr>
            </a:lvl1pPr>
          </a:lstStyle>
          <a:p>
            <a:fld id="{89AD4986-9C08-C742-B451-B5C0B742AAD7}" type="slidenum">
              <a:rPr lang="en-US" smtClean="0"/>
              <a:pPr/>
              <a:t>‹#›</a:t>
            </a:fld>
            <a:endParaRPr lang="en-US"/>
          </a:p>
        </p:txBody>
      </p:sp>
      <p:pic>
        <p:nvPicPr>
          <p:cNvPr id="16" name="Graphic 15">
            <a:extLst>
              <a:ext uri="{FF2B5EF4-FFF2-40B4-BE49-F238E27FC236}">
                <a16:creationId xmlns:a16="http://schemas.microsoft.com/office/drawing/2014/main" id="{333A1B01-29BC-7241-6408-DA80DB22E5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57902"/>
            <a:ext cx="3060000" cy="680000"/>
          </a:xfrm>
          <a:prstGeom prst="rect">
            <a:avLst/>
          </a:prstGeom>
        </p:spPr>
      </p:pic>
      <p:pic>
        <p:nvPicPr>
          <p:cNvPr id="17" name="Graphic 16">
            <a:extLst>
              <a:ext uri="{FF2B5EF4-FFF2-40B4-BE49-F238E27FC236}">
                <a16:creationId xmlns:a16="http://schemas.microsoft.com/office/drawing/2014/main" id="{BC100119-6DB3-4FC4-8284-E76F2DF85C0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36000" y="-261678"/>
            <a:ext cx="2736000" cy="611776"/>
          </a:xfrm>
          <a:prstGeom prst="rect">
            <a:avLst/>
          </a:prstGeom>
        </p:spPr>
      </p:pic>
    </p:spTree>
    <p:extLst>
      <p:ext uri="{BB962C8B-B14F-4D97-AF65-F5344CB8AC3E}">
        <p14:creationId xmlns:p14="http://schemas.microsoft.com/office/powerpoint/2010/main" val="271118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56640"/>
            <a:ext cx="7886700" cy="634049"/>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6DE11-7CB2-794B-AE9D-EE81807A300C}" type="datetimeFigureOut">
              <a:rPr lang="en-US" smtClean="0"/>
              <a:t>3/31/2025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D4986-9C08-C742-B451-B5C0B742AAD7}" type="slidenum">
              <a:rPr lang="en-US" smtClean="0"/>
              <a:t>‹#›</a:t>
            </a:fld>
            <a:endParaRPr lang="en-US"/>
          </a:p>
        </p:txBody>
      </p:sp>
    </p:spTree>
    <p:extLst>
      <p:ext uri="{BB962C8B-B14F-4D97-AF65-F5344CB8AC3E}">
        <p14:creationId xmlns:p14="http://schemas.microsoft.com/office/powerpoint/2010/main" val="128304449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7" r:id="rId3"/>
    <p:sldLayoutId id="2147483698" r:id="rId4"/>
    <p:sldLayoutId id="2147483699" r:id="rId5"/>
    <p:sldLayoutId id="2147483700" r:id="rId6"/>
    <p:sldLayoutId id="2147483701" r:id="rId7"/>
    <p:sldLayoutId id="2147483703" r:id="rId8"/>
    <p:sldLayoutId id="2147483702" r:id="rId9"/>
    <p:sldLayoutId id="2147483691" r:id="rId10"/>
    <p:sldLayoutId id="2147483692" r:id="rId11"/>
    <p:sldLayoutId id="2147483704" r:id="rId12"/>
    <p:sldLayoutId id="2147483705" r:id="rId13"/>
    <p:sldLayoutId id="2147483706" r:id="rId14"/>
    <p:sldLayoutId id="2147483707" r:id="rId15"/>
    <p:sldLayoutId id="2147483708" r:id="rId16"/>
    <p:sldLayoutId id="2147483709" r:id="rId17"/>
    <p:sldLayoutId id="2147483693" r:id="rId18"/>
    <p:sldLayoutId id="2147483694" r:id="rId19"/>
    <p:sldLayoutId id="2147483695" r:id="rId20"/>
    <p:sldLayoutId id="2147483696" r:id="rId21"/>
    <p:sldLayoutId id="2147483685" r:id="rId22"/>
    <p:sldLayoutId id="2147483686" r:id="rId23"/>
    <p:sldLayoutId id="2147483687" r:id="rId24"/>
  </p:sldLayoutIdLst>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help-for-early-years-providers.education.gov.uk/support-for-practitioners/reducing-paperwor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gov.uk/government/publications/early-years-inspection-handbook-eif/early-years-inspection-handbook-for-ofsted-registered-provision-for-september-2023#during-the-inspectio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gov.uk/government/publications/early-years-foundation-stage-framework--2"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gov.uk/government/publications/early-years-inspection-handbook-eif/early-years-inspection-handbook-for-ofsted-registered-provision-for-september-2023#part-1"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v.uk/government/publications/early-years-inspection-handbook-eif/early-years-inspection-handbook-for-ofsted-registered-provision-for-september-2023#quality-of-educat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help-for-early-years-providers.education.gov.uk/support-for-practitioners/curriculum-planning" TargetMode="Externa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v.uk/government/publications/early-years-inspection-handbook-eif/early-years-inspection-handbook-for-ofsted-registered-provision-for-september-2023#part-1"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educationendowmentfoundation.org.uk/news/eef-blog-the-shrec-approach-4-evidence-informed-strategies-to-promote-high-quality-interactions-with-young-childre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youtube.com/watch?v=W6IsmSk00j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help-for-early-years-providers.education.gov.uk/support-for-practitioners/working-in-partnership-with-parents-and-carer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foundationyears.org.uk/files/2021/09/What-to-expect-in-the-EYFS-complete-FINAL-16.09-compressed.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ssets.publishing.service.gov.uk/media/670fa42a30536cb92748328f/EYFS_statutory_framework_for_group_and_school_-_based_providers.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assets.publishing.service.gov.uk/media/670f8c0f366f494ab2e7b93d/EYFS_statutory__framework_for_childminders.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help-for-early-years-providers.education.gov.uk/support-for-practitioners/training-qualifications-support-and-guidanc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www.strongerpracticehubs.org.uk/hubs/wm/thrive-tgh-eysph-wm" TargetMode="Externa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hyperlink" Target="https://www.gov.uk/government/publications/early-years-inspection-handbook-eif/early-years-inspection-handbook-for-ofsted-registered-provision-for-september-2023#during-the-inspectio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foundationyears.org.uk/files/2021/09/What-to-expect-in-the-EYFS-complete-FINAL-16.09-compressed.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reports.ofsted.gov.uk/" TargetMode="External"/><Relationship Id="rId5" Type="http://schemas.openxmlformats.org/officeDocument/2006/relationships/image" Target="../media/image69.png"/><Relationship Id="rId4" Type="http://schemas.openxmlformats.org/officeDocument/2006/relationships/hyperlink" Target="https://www.shropshirelg.net/early-years-information-including-cpd-booking-details/effective-practice-in-eyfs/ofsted/"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progress-checker.speechandlanguage.org.uk/" TargetMode="External"/><Relationship Id="rId3" Type="http://schemas.openxmlformats.org/officeDocument/2006/relationships/image" Target="../media/image70.png"/><Relationship Id="rId7" Type="http://schemas.openxmlformats.org/officeDocument/2006/relationships/hyperlink" Target="https://www.shropshirelg.net/early-years-information-including-cpd-booking-details/cpd-early-years-and-schools/cpd-schedule-and-booking-information-2024-2025/"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hyperlink" Target="https://www.shropshirelg.net/early-years-information-including-cpd-booking-details/cpd-early-years-and-schools/cpd-schedule-and-booking-information-2024-2025/"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gov.uk/government/publications/early-years-inspection-handbook-eif/early-years-inspection-handbook-for-ofsted-registered-provision-for-september-2023#quality-of-educatio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Beverley.jones@shropshire.gov.uk"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foundationyears.org.uk/files/2021/09/What-to-expect-in-the-EYFS-complete-FINAL-16.09-compressed.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hyperlink" Target="mailto:Beverley.jones@shropshire.gov.uk"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foundationyears.org.uk/files/2021/09/What-to-expect-in-the-EYFS-complete-FINAL-16.09-compressed.pdf"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ur03.safelinks.protection.outlook.com/?url=https%3A%2F%2Fwww.gov.uk%2Fgovernment%2Fconsultations%2Fimproving-the-way-ofsted-inspects-education&amp;data=05%7C02%7Cbeverley.jones%40shropshire.gov.uk%7C8d827b78e4dd4094a3a908dd6c8c8c7b%7Cb6c13011372d438bbc8267e4c7966e89%7C0%7C0%7C638786073137937915%7CUnknown%7CTWFpbGZsb3d8eyJFbXB0eU1hcGkiOnRydWUsIlYiOiIwLjAuMDAwMCIsIlAiOiJXaW4zMiIsIkFOIjoiTWFpbCIsIldUIjoyfQ%3D%3D%7C0%7C%7C%7C&amp;sdata=bvvN0cGzJhsHo1ixknQqbNdFGJla0A3TCBui8jI60PQ%3D&amp;reserved=0" TargetMode="External"/><Relationship Id="rId5" Type="http://schemas.openxmlformats.org/officeDocument/2006/relationships/image" Target="../media/image48.png"/><Relationship Id="rId4" Type="http://schemas.openxmlformats.org/officeDocument/2006/relationships/hyperlink" Target="https://www.gov.uk/government/publications/early-years-inspection-handbook-eif/early-years-inspection-handbook-for-ofsted-registered-provision-for-september-2023#during-the-inspec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s://assets.publishing.service.gov.uk/media/64e6002a20ae890014f26cbc/DfE_Development_Matters_Report_Sep2023.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www.gov.uk/government/publications/early-years-foundation-stage-framework--2" TargetMode="Externa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hyperlink" Target="https://www.shropshirelg.net/early-years-information-including-cpd-booking-details/effective-practice-in-eyfs/ofsted/"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gov.uk/government/publications/ofsted-eif-inspections-and-the-eyfs"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ssets.publishing.service.gov.uk/media/64e6002a20ae890014f26cbc/DfE_Development_Matters_Report_Sep2023.pdf" TargetMode="External"/><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FFB8-A07F-013A-E4A2-5C9CFAECE5F3}"/>
              </a:ext>
            </a:extLst>
          </p:cNvPr>
          <p:cNvSpPr>
            <a:spLocks noGrp="1"/>
          </p:cNvSpPr>
          <p:nvPr>
            <p:ph type="ctrTitle"/>
          </p:nvPr>
        </p:nvSpPr>
        <p:spPr>
          <a:xfrm>
            <a:off x="216673" y="818887"/>
            <a:ext cx="7772400" cy="2798955"/>
          </a:xfrm>
        </p:spPr>
        <p:txBody>
          <a:bodyPr/>
          <a:lstStyle/>
          <a:p>
            <a:pPr algn="ctr"/>
            <a:r>
              <a:rPr lang="en-US" sz="3200" dirty="0"/>
              <a:t>Key messages from Ofsted for PVI Settings and Childminders</a:t>
            </a:r>
          </a:p>
        </p:txBody>
      </p:sp>
      <p:sp>
        <p:nvSpPr>
          <p:cNvPr id="3" name="Subtitle 2">
            <a:extLst>
              <a:ext uri="{FF2B5EF4-FFF2-40B4-BE49-F238E27FC236}">
                <a16:creationId xmlns:a16="http://schemas.microsoft.com/office/drawing/2014/main" id="{63A6C697-4BB9-E466-B0F7-8BB1F24124E0}"/>
              </a:ext>
            </a:extLst>
          </p:cNvPr>
          <p:cNvSpPr>
            <a:spLocks noGrp="1"/>
          </p:cNvSpPr>
          <p:nvPr>
            <p:ph type="subTitle" idx="1"/>
          </p:nvPr>
        </p:nvSpPr>
        <p:spPr>
          <a:xfrm>
            <a:off x="312949" y="3098462"/>
            <a:ext cx="7829550" cy="1655762"/>
          </a:xfrm>
        </p:spPr>
        <p:txBody>
          <a:bodyPr>
            <a:normAutofit lnSpcReduction="10000"/>
          </a:bodyPr>
          <a:lstStyle/>
          <a:p>
            <a:pPr algn="ctr"/>
            <a:r>
              <a:rPr lang="en-US" dirty="0"/>
              <a:t>Monday 31</a:t>
            </a:r>
            <a:r>
              <a:rPr lang="en-US" baseline="30000" dirty="0"/>
              <a:t>st</a:t>
            </a:r>
            <a:r>
              <a:rPr lang="en-US" dirty="0"/>
              <a:t> March 2025</a:t>
            </a:r>
          </a:p>
          <a:p>
            <a:pPr algn="ctr"/>
            <a:r>
              <a:rPr lang="en-US" dirty="0"/>
              <a:t>18:15 – 19:30</a:t>
            </a:r>
          </a:p>
          <a:p>
            <a:pPr algn="ctr"/>
            <a:r>
              <a:rPr lang="en-US" dirty="0"/>
              <a:t>Beverley Jones</a:t>
            </a:r>
          </a:p>
          <a:p>
            <a:pPr algn="ctr"/>
            <a:r>
              <a:rPr lang="en-US" dirty="0"/>
              <a:t>(Early Years Consultant)</a:t>
            </a:r>
          </a:p>
        </p:txBody>
      </p:sp>
      <p:sp>
        <p:nvSpPr>
          <p:cNvPr id="4" name="TextBox 3">
            <a:extLst>
              <a:ext uri="{FF2B5EF4-FFF2-40B4-BE49-F238E27FC236}">
                <a16:creationId xmlns:a16="http://schemas.microsoft.com/office/drawing/2014/main" id="{016B7C5A-3A26-D844-9571-61405EE2515A}"/>
              </a:ext>
            </a:extLst>
          </p:cNvPr>
          <p:cNvSpPr txBox="1"/>
          <p:nvPr/>
        </p:nvSpPr>
        <p:spPr>
          <a:xfrm>
            <a:off x="670202" y="4825153"/>
            <a:ext cx="6851731" cy="461665"/>
          </a:xfrm>
          <a:prstGeom prst="rect">
            <a:avLst/>
          </a:prstGeom>
          <a:noFill/>
        </p:spPr>
        <p:txBody>
          <a:bodyPr wrap="square" rtlCol="0">
            <a:spAutoFit/>
          </a:bodyPr>
          <a:lstStyle/>
          <a:p>
            <a:pPr algn="ctr"/>
            <a:r>
              <a:rPr lang="en-GB" sz="2400" u="sng" dirty="0">
                <a:solidFill>
                  <a:schemeClr val="bg1"/>
                </a:solidFill>
              </a:rPr>
              <a:t>A copy of these slides will be emailed to you.</a:t>
            </a:r>
          </a:p>
        </p:txBody>
      </p:sp>
    </p:spTree>
    <p:extLst>
      <p:ext uri="{BB962C8B-B14F-4D97-AF65-F5344CB8AC3E}">
        <p14:creationId xmlns:p14="http://schemas.microsoft.com/office/powerpoint/2010/main" val="4129734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7B93E5-5E7E-CADF-A228-387297F6F861}"/>
              </a:ext>
            </a:extLst>
          </p:cNvPr>
          <p:cNvPicPr>
            <a:picLocks noGrp="1" noChangeAspect="1"/>
          </p:cNvPicPr>
          <p:nvPr>
            <p:ph idx="1"/>
          </p:nvPr>
        </p:nvPicPr>
        <p:blipFill>
          <a:blip r:embed="rId3"/>
          <a:stretch>
            <a:fillRect/>
          </a:stretch>
        </p:blipFill>
        <p:spPr>
          <a:xfrm>
            <a:off x="207231" y="1110189"/>
            <a:ext cx="8698230" cy="4726068"/>
          </a:xfrm>
        </p:spPr>
      </p:pic>
      <p:sp>
        <p:nvSpPr>
          <p:cNvPr id="6" name="TextBox 5">
            <a:extLst>
              <a:ext uri="{FF2B5EF4-FFF2-40B4-BE49-F238E27FC236}">
                <a16:creationId xmlns:a16="http://schemas.microsoft.com/office/drawing/2014/main" id="{CDCA8AFA-1753-8158-B691-BD9506E3981F}"/>
              </a:ext>
            </a:extLst>
          </p:cNvPr>
          <p:cNvSpPr txBox="1"/>
          <p:nvPr/>
        </p:nvSpPr>
        <p:spPr>
          <a:xfrm>
            <a:off x="1526650" y="5747811"/>
            <a:ext cx="5037276" cy="369332"/>
          </a:xfrm>
          <a:prstGeom prst="rect">
            <a:avLst/>
          </a:prstGeom>
          <a:noFill/>
        </p:spPr>
        <p:txBody>
          <a:bodyPr wrap="none" rtlCol="0">
            <a:spAutoFit/>
          </a:bodyPr>
          <a:lstStyle/>
          <a:p>
            <a:r>
              <a:rPr lang="en-GB" dirty="0">
                <a:hlinkClick r:id="rId4"/>
              </a:rPr>
              <a:t>Help for early years providers : Reducing paperwork</a:t>
            </a:r>
            <a:endParaRPr lang="en-GB" dirty="0"/>
          </a:p>
        </p:txBody>
      </p:sp>
    </p:spTree>
    <p:extLst>
      <p:ext uri="{BB962C8B-B14F-4D97-AF65-F5344CB8AC3E}">
        <p14:creationId xmlns:p14="http://schemas.microsoft.com/office/powerpoint/2010/main" val="2547633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A92-6469-7CEF-EC43-6F9C0076AE08}"/>
              </a:ext>
            </a:extLst>
          </p:cNvPr>
          <p:cNvSpPr>
            <a:spLocks noGrp="1"/>
          </p:cNvSpPr>
          <p:nvPr>
            <p:ph type="title"/>
          </p:nvPr>
        </p:nvSpPr>
        <p:spPr/>
        <p:txBody>
          <a:bodyPr/>
          <a:lstStyle/>
          <a:p>
            <a:pPr algn="ctr"/>
            <a:r>
              <a:rPr lang="en-GB" dirty="0"/>
              <a:t>5. Curriculum:</a:t>
            </a:r>
          </a:p>
        </p:txBody>
      </p:sp>
      <p:sp>
        <p:nvSpPr>
          <p:cNvPr id="4" name="Rectangle 1">
            <a:extLst>
              <a:ext uri="{FF2B5EF4-FFF2-40B4-BE49-F238E27FC236}">
                <a16:creationId xmlns:a16="http://schemas.microsoft.com/office/drawing/2014/main" id="{B9C83F2A-515F-1A04-B060-13F6140299B5}"/>
              </a:ext>
            </a:extLst>
          </p:cNvPr>
          <p:cNvSpPr>
            <a:spLocks noGrp="1" noChangeArrowheads="1"/>
          </p:cNvSpPr>
          <p:nvPr>
            <p:ph idx="1"/>
          </p:nvPr>
        </p:nvSpPr>
        <p:spPr bwMode="auto">
          <a:xfrm>
            <a:off x="294447" y="4166971"/>
            <a:ext cx="8555106"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B0C0C"/>
                </a:solidFill>
                <a:effectLst/>
                <a:latin typeface="+mn-lt"/>
              </a:rPr>
              <a:t>“88. Inspectors must discuss with leaders and practitioners what they intend children to learn, know and do</a:t>
            </a:r>
            <a:r>
              <a:rPr lang="en-US" altLang="en-US" sz="2400" dirty="0">
                <a:solidFill>
                  <a:srgbClr val="0B0C0C"/>
                </a:solidFill>
                <a:latin typeface="+mn-lt"/>
              </a:rPr>
              <a:t> </a:t>
            </a:r>
            <a:r>
              <a:rPr kumimoji="0" lang="en-US" altLang="en-US" sz="2400" b="0" i="0" u="none" strike="noStrike" cap="none" normalizeH="0" baseline="0" dirty="0">
                <a:ln>
                  <a:noFill/>
                </a:ln>
                <a:solidFill>
                  <a:srgbClr val="0B0C0C"/>
                </a:solidFill>
                <a:effectLst/>
                <a:latin typeface="+mn-lt"/>
              </a:rPr>
              <a:t>as a result of the </a:t>
            </a:r>
            <a:r>
              <a:rPr kumimoji="0" lang="en-US" altLang="en-US" sz="2400" b="1" i="0" u="none" strike="noStrike" cap="none" normalizeH="0" baseline="0" dirty="0">
                <a:ln>
                  <a:noFill/>
                </a:ln>
                <a:solidFill>
                  <a:schemeClr val="tx1"/>
                </a:solidFill>
                <a:effectLst/>
                <a:latin typeface="+mn-lt"/>
              </a:rPr>
              <a:t>EYFS</a:t>
            </a:r>
            <a:r>
              <a:rPr kumimoji="0" lang="en-US" altLang="en-US" sz="2400" b="1" i="0" u="none" strike="noStrike" cap="none" normalizeH="0" baseline="0" dirty="0">
                <a:ln>
                  <a:noFill/>
                </a:ln>
                <a:solidFill>
                  <a:srgbClr val="0B0C0C"/>
                </a:solidFill>
                <a:effectLst/>
                <a:latin typeface="+mn-lt"/>
              </a:rPr>
              <a:t> curriculum </a:t>
            </a:r>
            <a:r>
              <a:rPr kumimoji="0" lang="en-US" altLang="en-US" sz="2400" b="0" i="0" u="none" strike="noStrike" cap="none" normalizeH="0" baseline="0" dirty="0">
                <a:ln>
                  <a:noFill/>
                </a:ln>
                <a:solidFill>
                  <a:srgbClr val="0B0C0C"/>
                </a:solidFill>
                <a:effectLst/>
                <a:latin typeface="+mn-lt"/>
              </a:rPr>
              <a:t>they offer. They must follow this discussion through in their observations and</a:t>
            </a:r>
            <a:r>
              <a:rPr lang="en-US" altLang="en-US" sz="2400" dirty="0">
                <a:solidFill>
                  <a:srgbClr val="0B0C0C"/>
                </a:solidFill>
                <a:latin typeface="+mn-lt"/>
              </a:rPr>
              <a:t> </a:t>
            </a:r>
            <a:r>
              <a:rPr kumimoji="0" lang="en-US" altLang="en-US" sz="2400" b="0" i="0" u="none" strike="noStrike" cap="none" normalizeH="0" baseline="0" dirty="0">
                <a:ln>
                  <a:noFill/>
                </a:ln>
                <a:solidFill>
                  <a:srgbClr val="0B0C0C"/>
                </a:solidFill>
                <a:effectLst/>
                <a:latin typeface="+mn-lt"/>
              </a:rPr>
              <a:t>discussions with children at play and staff interactions.</a:t>
            </a:r>
            <a:r>
              <a:rPr lang="en-US" altLang="en-US" sz="2400" dirty="0">
                <a:latin typeface="+mn-lt"/>
              </a:rPr>
              <a:t>”</a:t>
            </a:r>
          </a:p>
          <a:p>
            <a:pPr marL="0" marR="0" lvl="0" indent="0" algn="ctr" defTabSz="914400" rtl="0" eaLnBrk="0" fontAlgn="base" latinLnBrk="0" hangingPunct="0">
              <a:lnSpc>
                <a:spcPct val="100000"/>
              </a:lnSpc>
              <a:spcBef>
                <a:spcPct val="0"/>
              </a:spcBef>
              <a:spcAft>
                <a:spcPct val="0"/>
              </a:spcAft>
              <a:buClrTx/>
              <a:buSzTx/>
              <a:buFontTx/>
              <a:buNone/>
              <a:tabLst/>
            </a:pPr>
            <a:r>
              <a:rPr lang="en-GB" sz="1800" dirty="0">
                <a:hlinkClick r:id="rId3"/>
              </a:rPr>
              <a:t>Early years inspection handbook - GOV.UK</a:t>
            </a:r>
            <a:endParaRPr kumimoji="0" lang="en-US" altLang="en-US" sz="1800" b="0" i="0" u="none" strike="noStrike" cap="none" normalizeH="0" baseline="0" dirty="0">
              <a:ln>
                <a:noFill/>
              </a:ln>
              <a:solidFill>
                <a:schemeClr val="tx1"/>
              </a:solidFill>
              <a:effectLst/>
              <a:latin typeface="+mn-lt"/>
            </a:endParaRPr>
          </a:p>
        </p:txBody>
      </p:sp>
      <p:sp>
        <p:nvSpPr>
          <p:cNvPr id="5" name="TextBox 4">
            <a:extLst>
              <a:ext uri="{FF2B5EF4-FFF2-40B4-BE49-F238E27FC236}">
                <a16:creationId xmlns:a16="http://schemas.microsoft.com/office/drawing/2014/main" id="{19CCB86F-6EAF-89DA-1377-1FA410D5315F}"/>
              </a:ext>
            </a:extLst>
          </p:cNvPr>
          <p:cNvSpPr txBox="1"/>
          <p:nvPr/>
        </p:nvSpPr>
        <p:spPr>
          <a:xfrm>
            <a:off x="381664" y="1812415"/>
            <a:ext cx="7911546" cy="1938992"/>
          </a:xfrm>
          <a:prstGeom prst="rect">
            <a:avLst/>
          </a:prstGeom>
          <a:noFill/>
        </p:spPr>
        <p:txBody>
          <a:bodyPr wrap="square" rtlCol="0">
            <a:spAutoFit/>
          </a:bodyPr>
          <a:lstStyle/>
          <a:p>
            <a:pPr algn="ctr"/>
            <a:r>
              <a:rPr lang="en-GB" sz="2400" dirty="0"/>
              <a:t>“1.6 The educational programmes are </a:t>
            </a:r>
            <a:r>
              <a:rPr lang="en-GB" sz="2400" b="1" dirty="0"/>
              <a:t>high level curriculum summaries</a:t>
            </a:r>
            <a:r>
              <a:rPr lang="en-GB" sz="2400" dirty="0"/>
              <a:t> which set out what should be taught in settings for each area of learning. They must involve activities and experiences that enable children to learn and develop, as set out under each of the seven areas of learning.”</a:t>
            </a:r>
          </a:p>
        </p:txBody>
      </p:sp>
      <p:sp>
        <p:nvSpPr>
          <p:cNvPr id="6" name="TextBox 5">
            <a:extLst>
              <a:ext uri="{FF2B5EF4-FFF2-40B4-BE49-F238E27FC236}">
                <a16:creationId xmlns:a16="http://schemas.microsoft.com/office/drawing/2014/main" id="{0A376CFC-071E-B49D-A4C1-DE0CF421236C}"/>
              </a:ext>
            </a:extLst>
          </p:cNvPr>
          <p:cNvSpPr txBox="1"/>
          <p:nvPr/>
        </p:nvSpPr>
        <p:spPr>
          <a:xfrm>
            <a:off x="1405428" y="3751407"/>
            <a:ext cx="6333144" cy="369332"/>
          </a:xfrm>
          <a:prstGeom prst="rect">
            <a:avLst/>
          </a:prstGeom>
          <a:noFill/>
        </p:spPr>
        <p:txBody>
          <a:bodyPr wrap="none" rtlCol="0">
            <a:spAutoFit/>
          </a:bodyPr>
          <a:lstStyle/>
          <a:p>
            <a:r>
              <a:rPr lang="en-GB" dirty="0">
                <a:hlinkClick r:id="rId4"/>
              </a:rPr>
              <a:t>Early years foundation stage (EYFS) statutory framework - GOV.UK</a:t>
            </a:r>
            <a:endParaRPr lang="en-GB" dirty="0"/>
          </a:p>
        </p:txBody>
      </p:sp>
    </p:spTree>
    <p:extLst>
      <p:ext uri="{BB962C8B-B14F-4D97-AF65-F5344CB8AC3E}">
        <p14:creationId xmlns:p14="http://schemas.microsoft.com/office/powerpoint/2010/main" val="448693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5531C-3A86-485A-0E61-7450EF217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42807-14ED-1960-A8D4-AA6C549C0B4C}"/>
              </a:ext>
            </a:extLst>
          </p:cNvPr>
          <p:cNvSpPr>
            <a:spLocks noGrp="1"/>
          </p:cNvSpPr>
          <p:nvPr>
            <p:ph type="title"/>
          </p:nvPr>
        </p:nvSpPr>
        <p:spPr/>
        <p:txBody>
          <a:bodyPr/>
          <a:lstStyle/>
          <a:p>
            <a:endParaRPr lang="en-GB" dirty="0"/>
          </a:p>
        </p:txBody>
      </p:sp>
      <p:sp>
        <p:nvSpPr>
          <p:cNvPr id="17" name="Speech Bubble: Oval 16">
            <a:extLst>
              <a:ext uri="{FF2B5EF4-FFF2-40B4-BE49-F238E27FC236}">
                <a16:creationId xmlns:a16="http://schemas.microsoft.com/office/drawing/2014/main" id="{AEDFF8B5-4BF4-A54E-9050-00F99E411095}"/>
              </a:ext>
            </a:extLst>
          </p:cNvPr>
          <p:cNvSpPr/>
          <p:nvPr/>
        </p:nvSpPr>
        <p:spPr>
          <a:xfrm>
            <a:off x="492483" y="1144988"/>
            <a:ext cx="8022867" cy="3506525"/>
          </a:xfrm>
          <a:prstGeom prst="wedgeEllipseCallout">
            <a:avLst>
              <a:gd name="adj1" fmla="val 42913"/>
              <a:gd name="adj2" fmla="val 5982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t>“Cultural capital is the essential knowledge that children need to prepare them for their future success … Some children arrive at an early years setting with different experiences from others, in their learning and play.”</a:t>
            </a:r>
          </a:p>
          <a:p>
            <a:pPr algn="ctr"/>
            <a:r>
              <a:rPr lang="en-GB" dirty="0">
                <a:hlinkClick r:id="rId3"/>
              </a:rPr>
              <a:t>Early years inspection handbook - GOV.UK</a:t>
            </a:r>
            <a:endParaRPr lang="en-GB" dirty="0"/>
          </a:p>
        </p:txBody>
      </p:sp>
    </p:spTree>
    <p:extLst>
      <p:ext uri="{BB962C8B-B14F-4D97-AF65-F5344CB8AC3E}">
        <p14:creationId xmlns:p14="http://schemas.microsoft.com/office/powerpoint/2010/main" val="4188452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60BD34-693C-91D6-80D2-D7100FC33F5D}"/>
              </a:ext>
            </a:extLst>
          </p:cNvPr>
          <p:cNvSpPr>
            <a:spLocks noGrp="1"/>
          </p:cNvSpPr>
          <p:nvPr>
            <p:ph idx="1"/>
          </p:nvPr>
        </p:nvSpPr>
        <p:spPr>
          <a:xfrm>
            <a:off x="565040" y="1279911"/>
            <a:ext cx="7886700" cy="5661577"/>
          </a:xfrm>
        </p:spPr>
        <p:txBody>
          <a:bodyPr>
            <a:normAutofit fontScale="55000" lnSpcReduction="20000"/>
          </a:bodyPr>
          <a:lstStyle/>
          <a:p>
            <a:pPr marL="0" indent="0" algn="l">
              <a:spcAft>
                <a:spcPts val="1500"/>
              </a:spcAft>
              <a:buNone/>
            </a:pPr>
            <a:r>
              <a:rPr lang="en-GB" sz="4400" b="0" i="0" dirty="0">
                <a:solidFill>
                  <a:srgbClr val="0B0C0C"/>
                </a:solidFill>
                <a:effectLst/>
                <a:latin typeface="Calibri" panose="020F0502020204030204" pitchFamily="34" charset="0"/>
                <a:ea typeface="Calibri" panose="020F0502020204030204" pitchFamily="34" charset="0"/>
                <a:cs typeface="Calibri" panose="020F0502020204030204" pitchFamily="34" charset="0"/>
              </a:rPr>
              <a:t>“185. Inspectors will evaluate how well:</a:t>
            </a:r>
          </a:p>
          <a:p>
            <a:pPr algn="l">
              <a:spcAft>
                <a:spcPts val="750"/>
              </a:spcAft>
              <a:buFont typeface="Arial" panose="020B0604020202020204" pitchFamily="34" charset="0"/>
              <a:buChar char="•"/>
            </a:pPr>
            <a:r>
              <a:rPr lang="en-GB" sz="4400" b="0" i="0" dirty="0">
                <a:solidFill>
                  <a:srgbClr val="0B0C0C"/>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leaders assure themselves that the setting’s curriculum (educational programmes) intentions are met and it is appropriately ambitious for the children it serves</a:t>
            </a:r>
          </a:p>
          <a:p>
            <a:pPr algn="l">
              <a:spcAft>
                <a:spcPts val="750"/>
              </a:spcAft>
              <a:buFont typeface="Arial" panose="020B0604020202020204" pitchFamily="34" charset="0"/>
              <a:buChar char="•"/>
            </a:pPr>
            <a:r>
              <a:rPr lang="en-GB" sz="4400" b="0" i="0" dirty="0">
                <a:solidFill>
                  <a:srgbClr val="0B0C0C"/>
                </a:solidFill>
                <a:effectLst/>
                <a:latin typeface="Calibri" panose="020F0502020204030204" pitchFamily="34" charset="0"/>
                <a:ea typeface="Calibri" panose="020F0502020204030204" pitchFamily="34" charset="0"/>
                <a:cs typeface="Calibri" panose="020F0502020204030204" pitchFamily="34" charset="0"/>
              </a:rPr>
              <a:t>leaders use additional funding for disadvantaged children, including the early years pupil premium where applicable, and measure its impact on disadvantaged children’s outcomes</a:t>
            </a:r>
          </a:p>
          <a:p>
            <a:pPr algn="l">
              <a:spcAft>
                <a:spcPts val="750"/>
              </a:spcAft>
              <a:buFont typeface="Arial" panose="020B0604020202020204" pitchFamily="34" charset="0"/>
              <a:buChar char="•"/>
            </a:pPr>
            <a:r>
              <a:rPr lang="en-GB" sz="4400" b="0" i="0" dirty="0">
                <a:solidFill>
                  <a:srgbClr val="0B0C0C"/>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practitioners ensure that the content and sequencing for each of the areas of learning are clear, allowing children to progress towards appropriately ambitious outcomes</a:t>
            </a:r>
          </a:p>
          <a:p>
            <a:pPr algn="l">
              <a:spcAft>
                <a:spcPts val="750"/>
              </a:spcAft>
              <a:buFont typeface="Arial" panose="020B0604020202020204" pitchFamily="34" charset="0"/>
              <a:buChar char="•"/>
            </a:pPr>
            <a:r>
              <a:rPr lang="en-GB" sz="4400" b="0" i="0" dirty="0">
                <a:solidFill>
                  <a:srgbClr val="0B0C0C"/>
                </a:solidFill>
                <a:effectLst/>
                <a:latin typeface="Calibri" panose="020F0502020204030204" pitchFamily="34" charset="0"/>
                <a:ea typeface="Calibri" panose="020F0502020204030204" pitchFamily="34" charset="0"/>
                <a:cs typeface="Calibri" panose="020F0502020204030204" pitchFamily="34" charset="0"/>
              </a:rPr>
              <a:t>children develop, consolidate and deepen their knowledge, understanding and skills across the areas of learning</a:t>
            </a:r>
          </a:p>
          <a:p>
            <a:pPr algn="l">
              <a:spcAft>
                <a:spcPts val="750"/>
              </a:spcAft>
              <a:buFont typeface="Arial" panose="020B0604020202020204" pitchFamily="34" charset="0"/>
              <a:buChar char="•"/>
            </a:pPr>
            <a:r>
              <a:rPr lang="en-GB" sz="4400" b="0" i="0" dirty="0">
                <a:solidFill>
                  <a:srgbClr val="0B0C0C"/>
                </a:solidFill>
                <a:effectLst/>
                <a:latin typeface="Calibri" panose="020F0502020204030204" pitchFamily="34" charset="0"/>
                <a:ea typeface="Calibri" panose="020F0502020204030204" pitchFamily="34" charset="0"/>
                <a:cs typeface="Calibri" panose="020F0502020204030204" pitchFamily="34" charset="0"/>
              </a:rPr>
              <a:t>the provider’s curriculum prepares children for their next stage.”</a:t>
            </a:r>
          </a:p>
          <a:p>
            <a:pPr marL="0" indent="0">
              <a:buNone/>
            </a:pPr>
            <a:r>
              <a:rPr lang="en-GB" sz="3300" dirty="0">
                <a:hlinkClick r:id="rId3"/>
              </a:rPr>
              <a:t>Early years inspection handbook - GOV.UK</a:t>
            </a:r>
            <a:endParaRPr lang="en-GB" sz="3300" dirty="0"/>
          </a:p>
        </p:txBody>
      </p:sp>
    </p:spTree>
    <p:extLst>
      <p:ext uri="{BB962C8B-B14F-4D97-AF65-F5344CB8AC3E}">
        <p14:creationId xmlns:p14="http://schemas.microsoft.com/office/powerpoint/2010/main" val="1277493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B1023-CFA9-34DD-3972-B0092FDA076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DFC9EAD-5C8E-D975-B724-FF0311E605D5}"/>
              </a:ext>
            </a:extLst>
          </p:cNvPr>
          <p:cNvSpPr>
            <a:spLocks noGrp="1"/>
          </p:cNvSpPr>
          <p:nvPr>
            <p:ph idx="1"/>
          </p:nvPr>
        </p:nvSpPr>
        <p:spPr/>
        <p:txBody>
          <a:bodyPr/>
          <a:lstStyle/>
          <a:p>
            <a:endParaRPr lang="en-GB"/>
          </a:p>
        </p:txBody>
      </p:sp>
      <p:pic>
        <p:nvPicPr>
          <p:cNvPr id="14" name="Picture 13">
            <a:extLst>
              <a:ext uri="{FF2B5EF4-FFF2-40B4-BE49-F238E27FC236}">
                <a16:creationId xmlns:a16="http://schemas.microsoft.com/office/drawing/2014/main" id="{8BE461DF-7D12-3C86-72C0-22EF9D4FDEB6}"/>
              </a:ext>
            </a:extLst>
          </p:cNvPr>
          <p:cNvPicPr>
            <a:picLocks noChangeAspect="1"/>
          </p:cNvPicPr>
          <p:nvPr/>
        </p:nvPicPr>
        <p:blipFill>
          <a:blip r:embed="rId3"/>
          <a:stretch>
            <a:fillRect/>
          </a:stretch>
        </p:blipFill>
        <p:spPr>
          <a:xfrm>
            <a:off x="0" y="0"/>
            <a:ext cx="9584750" cy="2161403"/>
          </a:xfrm>
          <a:prstGeom prst="rect">
            <a:avLst/>
          </a:prstGeom>
        </p:spPr>
      </p:pic>
      <p:pic>
        <p:nvPicPr>
          <p:cNvPr id="5" name="Picture 4">
            <a:extLst>
              <a:ext uri="{FF2B5EF4-FFF2-40B4-BE49-F238E27FC236}">
                <a16:creationId xmlns:a16="http://schemas.microsoft.com/office/drawing/2014/main" id="{9449285A-0968-714A-81B4-E578C5D98FC8}"/>
              </a:ext>
            </a:extLst>
          </p:cNvPr>
          <p:cNvPicPr>
            <a:picLocks noChangeAspect="1"/>
          </p:cNvPicPr>
          <p:nvPr/>
        </p:nvPicPr>
        <p:blipFill>
          <a:blip r:embed="rId4"/>
          <a:stretch>
            <a:fillRect/>
          </a:stretch>
        </p:blipFill>
        <p:spPr>
          <a:xfrm>
            <a:off x="-27829" y="2035285"/>
            <a:ext cx="9199658" cy="4914155"/>
          </a:xfrm>
          <a:prstGeom prst="rect">
            <a:avLst/>
          </a:prstGeom>
        </p:spPr>
      </p:pic>
      <p:sp>
        <p:nvSpPr>
          <p:cNvPr id="6" name="TextBox 5">
            <a:extLst>
              <a:ext uri="{FF2B5EF4-FFF2-40B4-BE49-F238E27FC236}">
                <a16:creationId xmlns:a16="http://schemas.microsoft.com/office/drawing/2014/main" id="{A83C2CCC-2075-6912-91BA-8D920A7FBFD1}"/>
              </a:ext>
            </a:extLst>
          </p:cNvPr>
          <p:cNvSpPr txBox="1"/>
          <p:nvPr/>
        </p:nvSpPr>
        <p:spPr>
          <a:xfrm>
            <a:off x="87464" y="6320602"/>
            <a:ext cx="5005345" cy="369332"/>
          </a:xfrm>
          <a:prstGeom prst="rect">
            <a:avLst/>
          </a:prstGeom>
          <a:noFill/>
        </p:spPr>
        <p:txBody>
          <a:bodyPr wrap="none" rtlCol="0">
            <a:spAutoFit/>
          </a:bodyPr>
          <a:lstStyle/>
          <a:p>
            <a:r>
              <a:rPr lang="en-GB" dirty="0">
                <a:hlinkClick r:id="rId5"/>
              </a:rPr>
              <a:t>Help for early years providers : Curriculum planning</a:t>
            </a:r>
            <a:endParaRPr lang="en-GB" dirty="0"/>
          </a:p>
        </p:txBody>
      </p:sp>
    </p:spTree>
    <p:extLst>
      <p:ext uri="{BB962C8B-B14F-4D97-AF65-F5344CB8AC3E}">
        <p14:creationId xmlns:p14="http://schemas.microsoft.com/office/powerpoint/2010/main" val="64680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218D-65D1-3B43-3D72-6AC5BEAC1E55}"/>
              </a:ext>
            </a:extLst>
          </p:cNvPr>
          <p:cNvSpPr>
            <a:spLocks noGrp="1"/>
          </p:cNvSpPr>
          <p:nvPr>
            <p:ph type="title"/>
          </p:nvPr>
        </p:nvSpPr>
        <p:spPr/>
        <p:txBody>
          <a:bodyPr/>
          <a:lstStyle/>
          <a:p>
            <a:endParaRPr lang="en-GB" dirty="0"/>
          </a:p>
        </p:txBody>
      </p:sp>
      <p:sp>
        <p:nvSpPr>
          <p:cNvPr id="12" name="TextBox 11">
            <a:extLst>
              <a:ext uri="{FF2B5EF4-FFF2-40B4-BE49-F238E27FC236}">
                <a16:creationId xmlns:a16="http://schemas.microsoft.com/office/drawing/2014/main" id="{1D8215D7-A3FE-68FF-819D-CAE876A74A8A}"/>
              </a:ext>
            </a:extLst>
          </p:cNvPr>
          <p:cNvSpPr txBox="1"/>
          <p:nvPr/>
        </p:nvSpPr>
        <p:spPr>
          <a:xfrm>
            <a:off x="512859" y="6002098"/>
            <a:ext cx="4587902" cy="646331"/>
          </a:xfrm>
          <a:prstGeom prst="rect">
            <a:avLst/>
          </a:prstGeom>
          <a:noFill/>
        </p:spPr>
        <p:txBody>
          <a:bodyPr wrap="square">
            <a:spAutoFit/>
          </a:bodyPr>
          <a:lstStyle/>
          <a:p>
            <a:endParaRPr lang="en-GB" u="sng" dirty="0">
              <a:solidFill>
                <a:srgbClr val="0087CA"/>
              </a:solidFill>
            </a:endParaRPr>
          </a:p>
          <a:p>
            <a:r>
              <a:rPr lang="en-GB" u="sng" dirty="0" err="1">
                <a:solidFill>
                  <a:srgbClr val="0087CA"/>
                </a:solidFill>
              </a:rPr>
              <a:t>Youtube</a:t>
            </a:r>
            <a:r>
              <a:rPr lang="en-GB" u="sng" dirty="0">
                <a:solidFill>
                  <a:srgbClr val="0087CA"/>
                </a:solidFill>
              </a:rPr>
              <a:t> Clip</a:t>
            </a:r>
          </a:p>
        </p:txBody>
      </p:sp>
      <p:sp>
        <p:nvSpPr>
          <p:cNvPr id="13" name="TextBox 12">
            <a:extLst>
              <a:ext uri="{FF2B5EF4-FFF2-40B4-BE49-F238E27FC236}">
                <a16:creationId xmlns:a16="http://schemas.microsoft.com/office/drawing/2014/main" id="{F92884B7-EF54-951E-7501-981518A1F2B7}"/>
              </a:ext>
            </a:extLst>
          </p:cNvPr>
          <p:cNvSpPr txBox="1"/>
          <p:nvPr/>
        </p:nvSpPr>
        <p:spPr>
          <a:xfrm>
            <a:off x="1887222" y="6279097"/>
            <a:ext cx="2929007" cy="369332"/>
          </a:xfrm>
          <a:prstGeom prst="rect">
            <a:avLst/>
          </a:prstGeom>
          <a:noFill/>
        </p:spPr>
        <p:txBody>
          <a:bodyPr wrap="none" rtlCol="0">
            <a:spAutoFit/>
          </a:bodyPr>
          <a:lstStyle/>
          <a:p>
            <a:r>
              <a:rPr lang="en-GB" b="1" dirty="0"/>
              <a:t>Do I need a curriculum map?</a:t>
            </a:r>
          </a:p>
        </p:txBody>
      </p:sp>
      <p:graphicFrame>
        <p:nvGraphicFramePr>
          <p:cNvPr id="3" name="Diagram 2">
            <a:extLst>
              <a:ext uri="{FF2B5EF4-FFF2-40B4-BE49-F238E27FC236}">
                <a16:creationId xmlns:a16="http://schemas.microsoft.com/office/drawing/2014/main" id="{F93624B5-F6EA-25DE-57F4-9014796FEF23}"/>
              </a:ext>
            </a:extLst>
          </p:cNvPr>
          <p:cNvGraphicFramePr/>
          <p:nvPr>
            <p:extLst>
              <p:ext uri="{D42A27DB-BD31-4B8C-83A1-F6EECF244321}">
                <p14:modId xmlns:p14="http://schemas.microsoft.com/office/powerpoint/2010/main" val="9287536"/>
              </p:ext>
            </p:extLst>
          </p:nvPr>
        </p:nvGraphicFramePr>
        <p:xfrm>
          <a:off x="512859" y="265230"/>
          <a:ext cx="9042073" cy="5517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EFE7050-AA41-CD8A-0F25-1B9E02384A1B}"/>
              </a:ext>
            </a:extLst>
          </p:cNvPr>
          <p:cNvSpPr txBox="1"/>
          <p:nvPr/>
        </p:nvSpPr>
        <p:spPr>
          <a:xfrm>
            <a:off x="3888188" y="2560320"/>
            <a:ext cx="2179186" cy="646331"/>
          </a:xfrm>
          <a:prstGeom prst="rect">
            <a:avLst/>
          </a:prstGeom>
          <a:noFill/>
        </p:spPr>
        <p:txBody>
          <a:bodyPr wrap="none" rtlCol="0">
            <a:spAutoFit/>
          </a:bodyPr>
          <a:lstStyle/>
          <a:p>
            <a:pPr algn="ctr"/>
            <a:r>
              <a:rPr lang="en-GB" dirty="0"/>
              <a:t>An example from </a:t>
            </a:r>
          </a:p>
          <a:p>
            <a:pPr algn="ctr"/>
            <a:r>
              <a:rPr lang="en-GB" dirty="0"/>
              <a:t>Sheringham Nursery:</a:t>
            </a:r>
          </a:p>
        </p:txBody>
      </p:sp>
    </p:spTree>
    <p:extLst>
      <p:ext uri="{BB962C8B-B14F-4D97-AF65-F5344CB8AC3E}">
        <p14:creationId xmlns:p14="http://schemas.microsoft.com/office/powerpoint/2010/main" val="1324658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5A6B8-3DFC-49DF-DEB6-BA377AB09C15}"/>
              </a:ext>
            </a:extLst>
          </p:cNvPr>
          <p:cNvSpPr>
            <a:spLocks noGrp="1"/>
          </p:cNvSpPr>
          <p:nvPr>
            <p:ph type="title"/>
          </p:nvPr>
        </p:nvSpPr>
        <p:spPr>
          <a:xfrm>
            <a:off x="559025" y="1051364"/>
            <a:ext cx="7886700" cy="634049"/>
          </a:xfrm>
        </p:spPr>
        <p:txBody>
          <a:bodyPr/>
          <a:lstStyle/>
          <a:p>
            <a:pPr algn="ctr"/>
            <a:r>
              <a:rPr lang="en-GB" dirty="0"/>
              <a:t>6. CL across all areas of learning</a:t>
            </a:r>
          </a:p>
        </p:txBody>
      </p:sp>
      <p:sp>
        <p:nvSpPr>
          <p:cNvPr id="3" name="Content Placeholder 2">
            <a:extLst>
              <a:ext uri="{FF2B5EF4-FFF2-40B4-BE49-F238E27FC236}">
                <a16:creationId xmlns:a16="http://schemas.microsoft.com/office/drawing/2014/main" id="{92B4A8B2-026F-4191-EC1A-F309CBF684D3}"/>
              </a:ext>
            </a:extLst>
          </p:cNvPr>
          <p:cNvSpPr>
            <a:spLocks noGrp="1"/>
          </p:cNvSpPr>
          <p:nvPr>
            <p:ph idx="1"/>
          </p:nvPr>
        </p:nvSpPr>
        <p:spPr>
          <a:xfrm>
            <a:off x="559025" y="1685413"/>
            <a:ext cx="7886700" cy="4141677"/>
          </a:xfrm>
        </p:spPr>
        <p:txBody>
          <a:bodyPr>
            <a:normAutofit fontScale="70000" lnSpcReduction="20000"/>
          </a:bodyPr>
          <a:lstStyle/>
          <a:p>
            <a:pPr marL="0" indent="0" algn="l">
              <a:spcAft>
                <a:spcPts val="1500"/>
              </a:spcAft>
              <a:buNone/>
            </a:pPr>
            <a:r>
              <a:rPr lang="en-GB" b="0" i="0" dirty="0">
                <a:solidFill>
                  <a:srgbClr val="0B0C0C"/>
                </a:solidFill>
                <a:effectLst/>
                <a:latin typeface="GDS Transport"/>
              </a:rPr>
              <a:t>“94. When observing interactions between staff and children, inspectors should consider how well staff:</a:t>
            </a:r>
          </a:p>
          <a:p>
            <a:pPr algn="l">
              <a:spcAft>
                <a:spcPts val="750"/>
              </a:spcAft>
              <a:buFont typeface="Arial" panose="020B0604020202020204" pitchFamily="34" charset="0"/>
              <a:buChar char="•"/>
            </a:pPr>
            <a:r>
              <a:rPr lang="en-GB" b="0" i="0" dirty="0">
                <a:solidFill>
                  <a:srgbClr val="0B0C0C"/>
                </a:solidFill>
                <a:effectLst/>
                <a:latin typeface="GDS Transport"/>
              </a:rPr>
              <a:t>engage in dialogue with children</a:t>
            </a:r>
          </a:p>
          <a:p>
            <a:pPr algn="l">
              <a:spcAft>
                <a:spcPts val="750"/>
              </a:spcAft>
              <a:buFont typeface="Arial" panose="020B0604020202020204" pitchFamily="34" charset="0"/>
              <a:buChar char="•"/>
            </a:pPr>
            <a:r>
              <a:rPr lang="en-GB" b="0" i="0" dirty="0">
                <a:solidFill>
                  <a:srgbClr val="0B0C0C"/>
                </a:solidFill>
                <a:effectLst/>
                <a:latin typeface="GDS Transport"/>
              </a:rPr>
              <a:t>watch, listen and respond to children</a:t>
            </a:r>
          </a:p>
          <a:p>
            <a:pPr algn="l">
              <a:spcAft>
                <a:spcPts val="750"/>
              </a:spcAft>
              <a:buFont typeface="Arial" panose="020B0604020202020204" pitchFamily="34" charset="0"/>
              <a:buChar char="•"/>
            </a:pPr>
            <a:r>
              <a:rPr lang="en-GB" b="0" i="0" dirty="0">
                <a:solidFill>
                  <a:srgbClr val="0B0C0C"/>
                </a:solidFill>
                <a:effectLst/>
                <a:latin typeface="GDS Transport"/>
              </a:rPr>
              <a:t>model language well</a:t>
            </a:r>
          </a:p>
          <a:p>
            <a:pPr algn="l">
              <a:spcAft>
                <a:spcPts val="750"/>
              </a:spcAft>
              <a:buFont typeface="Arial" panose="020B0604020202020204" pitchFamily="34" charset="0"/>
              <a:buChar char="•"/>
            </a:pPr>
            <a:r>
              <a:rPr lang="en-GB" b="0" i="0" dirty="0">
                <a:solidFill>
                  <a:srgbClr val="0B0C0C"/>
                </a:solidFill>
                <a:effectLst/>
                <a:latin typeface="GDS Transport"/>
              </a:rPr>
              <a:t>read aloud and tell stories to children</a:t>
            </a:r>
          </a:p>
          <a:p>
            <a:pPr algn="l">
              <a:spcAft>
                <a:spcPts val="750"/>
              </a:spcAft>
              <a:buFont typeface="Arial" panose="020B0604020202020204" pitchFamily="34" charset="0"/>
              <a:buChar char="•"/>
            </a:pPr>
            <a:r>
              <a:rPr lang="en-GB" b="0" i="0" dirty="0">
                <a:solidFill>
                  <a:srgbClr val="0B0C0C"/>
                </a:solidFill>
                <a:effectLst/>
                <a:latin typeface="GDS Transport"/>
              </a:rPr>
              <a:t>encourage children to sing songs, nursery rhymes and musical games</a:t>
            </a:r>
          </a:p>
          <a:p>
            <a:pPr algn="l">
              <a:spcAft>
                <a:spcPts val="750"/>
              </a:spcAft>
              <a:buFont typeface="Arial" panose="020B0604020202020204" pitchFamily="34" charset="0"/>
              <a:buChar char="•"/>
            </a:pPr>
            <a:r>
              <a:rPr lang="en-GB" b="0" i="0" dirty="0">
                <a:solidFill>
                  <a:srgbClr val="0B0C0C"/>
                </a:solidFill>
                <a:effectLst/>
                <a:latin typeface="GDS Transport"/>
              </a:rPr>
              <a:t>encourage children to express their thoughts and use new words …”</a:t>
            </a:r>
          </a:p>
          <a:p>
            <a:pPr marL="0" indent="0">
              <a:buNone/>
            </a:pPr>
            <a:r>
              <a:rPr lang="en-GB" sz="2600" dirty="0">
                <a:hlinkClick r:id="rId3"/>
              </a:rPr>
              <a:t>Early years inspection handbook - GOV.UK</a:t>
            </a:r>
            <a:endParaRPr lang="en-GB" sz="2600" dirty="0"/>
          </a:p>
        </p:txBody>
      </p:sp>
      <p:sp>
        <p:nvSpPr>
          <p:cNvPr id="5" name="TextBox 4">
            <a:extLst>
              <a:ext uri="{FF2B5EF4-FFF2-40B4-BE49-F238E27FC236}">
                <a16:creationId xmlns:a16="http://schemas.microsoft.com/office/drawing/2014/main" id="{C0DE22AB-D750-F797-FBEF-0950B2D8100D}"/>
              </a:ext>
            </a:extLst>
          </p:cNvPr>
          <p:cNvSpPr txBox="1"/>
          <p:nvPr/>
        </p:nvSpPr>
        <p:spPr>
          <a:xfrm>
            <a:off x="559025" y="5749980"/>
            <a:ext cx="6838667" cy="369332"/>
          </a:xfrm>
          <a:prstGeom prst="rect">
            <a:avLst/>
          </a:prstGeom>
          <a:noFill/>
          <a:ln>
            <a:solidFill>
              <a:schemeClr val="tx1"/>
            </a:solidFill>
          </a:ln>
        </p:spPr>
        <p:txBody>
          <a:bodyPr wrap="none" rtlCol="0">
            <a:spAutoFit/>
          </a:bodyPr>
          <a:lstStyle/>
          <a:p>
            <a:r>
              <a:rPr lang="en-GB" dirty="0">
                <a:hlinkClick r:id="rId4"/>
              </a:rPr>
              <a:t>EEF blog: The </a:t>
            </a:r>
            <a:r>
              <a:rPr lang="en-GB" dirty="0" err="1">
                <a:hlinkClick r:id="rId4"/>
              </a:rPr>
              <a:t>ShREC</a:t>
            </a:r>
            <a:r>
              <a:rPr lang="en-GB" dirty="0">
                <a:hlinkClick r:id="rId4"/>
              </a:rPr>
              <a:t> approach – 4 evidence-informed strategies… | EEF</a:t>
            </a:r>
            <a:endParaRPr lang="en-GB" dirty="0"/>
          </a:p>
        </p:txBody>
      </p:sp>
      <p:sp>
        <p:nvSpPr>
          <p:cNvPr id="6" name="Arrow: Left 5">
            <a:extLst>
              <a:ext uri="{FF2B5EF4-FFF2-40B4-BE49-F238E27FC236}">
                <a16:creationId xmlns:a16="http://schemas.microsoft.com/office/drawing/2014/main" id="{44070063-FC53-3F18-036D-164CD81D5A5B}"/>
              </a:ext>
            </a:extLst>
          </p:cNvPr>
          <p:cNvSpPr/>
          <p:nvPr/>
        </p:nvSpPr>
        <p:spPr>
          <a:xfrm>
            <a:off x="7467317" y="5692330"/>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2040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3471B-F9B5-EA11-8D2E-060C8F79405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6B11CD0-815F-3DA1-FCC3-8181229C3AD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CC873D9-DD27-025E-3224-DF64A61017F6}"/>
              </a:ext>
            </a:extLst>
          </p:cNvPr>
          <p:cNvPicPr>
            <a:picLocks noChangeAspect="1"/>
          </p:cNvPicPr>
          <p:nvPr/>
        </p:nvPicPr>
        <p:blipFill>
          <a:blip r:embed="rId3"/>
          <a:srcRect b="9875"/>
          <a:stretch/>
        </p:blipFill>
        <p:spPr>
          <a:xfrm>
            <a:off x="0" y="1046995"/>
            <a:ext cx="9144000" cy="4764010"/>
          </a:xfrm>
          <a:prstGeom prst="rect">
            <a:avLst/>
          </a:prstGeom>
        </p:spPr>
      </p:pic>
      <p:sp>
        <p:nvSpPr>
          <p:cNvPr id="6" name="TextBox 5">
            <a:extLst>
              <a:ext uri="{FF2B5EF4-FFF2-40B4-BE49-F238E27FC236}">
                <a16:creationId xmlns:a16="http://schemas.microsoft.com/office/drawing/2014/main" id="{6F18D104-BAE6-672A-F311-FB2F015F971C}"/>
              </a:ext>
            </a:extLst>
          </p:cNvPr>
          <p:cNvSpPr txBox="1"/>
          <p:nvPr/>
        </p:nvSpPr>
        <p:spPr>
          <a:xfrm>
            <a:off x="135172" y="5853796"/>
            <a:ext cx="6755760" cy="646331"/>
          </a:xfrm>
          <a:prstGeom prst="rect">
            <a:avLst/>
          </a:prstGeom>
          <a:noFill/>
        </p:spPr>
        <p:txBody>
          <a:bodyPr wrap="none" rtlCol="0">
            <a:spAutoFit/>
          </a:bodyPr>
          <a:lstStyle/>
          <a:p>
            <a:pPr algn="ctr"/>
            <a:r>
              <a:rPr lang="en-GB" dirty="0">
                <a:hlinkClick r:id="rId4"/>
              </a:rPr>
              <a:t>Part 4 (settings) - Early years curriculum: </a:t>
            </a:r>
          </a:p>
          <a:p>
            <a:pPr algn="ctr"/>
            <a:r>
              <a:rPr lang="en-GB" dirty="0">
                <a:hlinkClick r:id="rId4"/>
              </a:rPr>
              <a:t>How we look at communication and language on inspection - YouTube</a:t>
            </a:r>
            <a:endParaRPr lang="en-GB" dirty="0"/>
          </a:p>
        </p:txBody>
      </p:sp>
    </p:spTree>
    <p:extLst>
      <p:ext uri="{BB962C8B-B14F-4D97-AF65-F5344CB8AC3E}">
        <p14:creationId xmlns:p14="http://schemas.microsoft.com/office/powerpoint/2010/main" val="3342934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99B9-899F-76E1-E24A-5715683EEFF0}"/>
              </a:ext>
            </a:extLst>
          </p:cNvPr>
          <p:cNvSpPr>
            <a:spLocks noGrp="1"/>
          </p:cNvSpPr>
          <p:nvPr>
            <p:ph type="title"/>
          </p:nvPr>
        </p:nvSpPr>
        <p:spPr/>
        <p:txBody>
          <a:bodyPr/>
          <a:lstStyle/>
          <a:p>
            <a:endParaRPr lang="en-GB"/>
          </a:p>
        </p:txBody>
      </p:sp>
      <p:sp>
        <p:nvSpPr>
          <p:cNvPr id="5" name="TextBox 4">
            <a:extLst>
              <a:ext uri="{FF2B5EF4-FFF2-40B4-BE49-F238E27FC236}">
                <a16:creationId xmlns:a16="http://schemas.microsoft.com/office/drawing/2014/main" id="{3D6F9FB7-1D68-3012-1538-AB1F3A9F0C63}"/>
              </a:ext>
            </a:extLst>
          </p:cNvPr>
          <p:cNvSpPr txBox="1"/>
          <p:nvPr/>
        </p:nvSpPr>
        <p:spPr>
          <a:xfrm>
            <a:off x="2293951" y="3254273"/>
            <a:ext cx="4587902" cy="369332"/>
          </a:xfrm>
          <a:prstGeom prst="rect">
            <a:avLst/>
          </a:prstGeom>
          <a:noFill/>
        </p:spPr>
        <p:txBody>
          <a:bodyPr wrap="square">
            <a:spAutoFit/>
          </a:bodyPr>
          <a:lstStyle/>
          <a:p>
            <a:endParaRPr lang="en-GB" dirty="0"/>
          </a:p>
        </p:txBody>
      </p:sp>
      <p:pic>
        <p:nvPicPr>
          <p:cNvPr id="9" name="Picture 8">
            <a:extLst>
              <a:ext uri="{FF2B5EF4-FFF2-40B4-BE49-F238E27FC236}">
                <a16:creationId xmlns:a16="http://schemas.microsoft.com/office/drawing/2014/main" id="{45D4E4BE-E15E-EACF-57A3-3753FB912CDC}"/>
              </a:ext>
            </a:extLst>
          </p:cNvPr>
          <p:cNvPicPr>
            <a:picLocks noChangeAspect="1"/>
          </p:cNvPicPr>
          <p:nvPr/>
        </p:nvPicPr>
        <p:blipFill>
          <a:blip r:embed="rId3"/>
          <a:stretch>
            <a:fillRect/>
          </a:stretch>
        </p:blipFill>
        <p:spPr>
          <a:xfrm>
            <a:off x="-127221" y="-1"/>
            <a:ext cx="9350733" cy="6941489"/>
          </a:xfrm>
          <a:prstGeom prst="rect">
            <a:avLst/>
          </a:prstGeom>
        </p:spPr>
      </p:pic>
      <p:sp>
        <p:nvSpPr>
          <p:cNvPr id="11" name="Content Placeholder 10">
            <a:extLst>
              <a:ext uri="{FF2B5EF4-FFF2-40B4-BE49-F238E27FC236}">
                <a16:creationId xmlns:a16="http://schemas.microsoft.com/office/drawing/2014/main" id="{C26CCC98-F0F4-39BD-524A-39427C08ABB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183144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5D05-15FF-6F63-F4A1-59BA80C5533F}"/>
              </a:ext>
            </a:extLst>
          </p:cNvPr>
          <p:cNvSpPr>
            <a:spLocks noGrp="1"/>
          </p:cNvSpPr>
          <p:nvPr>
            <p:ph type="title"/>
          </p:nvPr>
        </p:nvSpPr>
        <p:spPr/>
        <p:txBody>
          <a:bodyPr/>
          <a:lstStyle/>
          <a:p>
            <a:pPr algn="ctr"/>
            <a:r>
              <a:rPr lang="en-GB" dirty="0"/>
              <a:t>7. Partnership working:</a:t>
            </a:r>
          </a:p>
        </p:txBody>
      </p:sp>
      <p:sp>
        <p:nvSpPr>
          <p:cNvPr id="6" name="TextBox 5">
            <a:extLst>
              <a:ext uri="{FF2B5EF4-FFF2-40B4-BE49-F238E27FC236}">
                <a16:creationId xmlns:a16="http://schemas.microsoft.com/office/drawing/2014/main" id="{42034B14-CF2E-06AD-2B0B-F4B82952F1BB}"/>
              </a:ext>
            </a:extLst>
          </p:cNvPr>
          <p:cNvSpPr txBox="1"/>
          <p:nvPr/>
        </p:nvSpPr>
        <p:spPr>
          <a:xfrm>
            <a:off x="628650" y="3157665"/>
            <a:ext cx="7516801" cy="369332"/>
          </a:xfrm>
          <a:prstGeom prst="rect">
            <a:avLst/>
          </a:prstGeom>
          <a:noFill/>
        </p:spPr>
        <p:txBody>
          <a:bodyPr wrap="none" rtlCol="0">
            <a:spAutoFit/>
          </a:bodyPr>
          <a:lstStyle/>
          <a:p>
            <a:r>
              <a:rPr lang="en-GB" dirty="0">
                <a:hlinkClick r:id="rId3"/>
              </a:rPr>
              <a:t>Help for early years providers : Working in partnership with parents and carers</a:t>
            </a:r>
            <a:endParaRPr lang="en-GB" dirty="0"/>
          </a:p>
        </p:txBody>
      </p:sp>
      <p:sp>
        <p:nvSpPr>
          <p:cNvPr id="8" name="Content Placeholder 7">
            <a:extLst>
              <a:ext uri="{FF2B5EF4-FFF2-40B4-BE49-F238E27FC236}">
                <a16:creationId xmlns:a16="http://schemas.microsoft.com/office/drawing/2014/main" id="{6CA39204-3AFF-30C7-9BD7-E8DB1F17DDA3}"/>
              </a:ext>
            </a:extLst>
          </p:cNvPr>
          <p:cNvSpPr>
            <a:spLocks noGrp="1"/>
          </p:cNvSpPr>
          <p:nvPr>
            <p:ph idx="1"/>
          </p:nvPr>
        </p:nvSpPr>
        <p:spPr/>
        <p:txBody>
          <a:bodyPr>
            <a:normAutofit/>
          </a:bodyPr>
          <a:lstStyle/>
          <a:p>
            <a:pPr algn="l">
              <a:spcAft>
                <a:spcPts val="1500"/>
              </a:spcAft>
            </a:pPr>
            <a:r>
              <a:rPr lang="en-GB" sz="2400" b="0" i="0" dirty="0">
                <a:solidFill>
                  <a:srgbClr val="0B0C0C"/>
                </a:solidFill>
                <a:effectLst/>
                <a:latin typeface="BlinkMacSystemFont"/>
              </a:rPr>
              <a:t>Research shows that involving parents and carers in their children’s learning is the most important factor in enabling some children to do well regardless of background.</a:t>
            </a:r>
          </a:p>
        </p:txBody>
      </p:sp>
      <p:sp>
        <p:nvSpPr>
          <p:cNvPr id="9" name="TextBox 8">
            <a:extLst>
              <a:ext uri="{FF2B5EF4-FFF2-40B4-BE49-F238E27FC236}">
                <a16:creationId xmlns:a16="http://schemas.microsoft.com/office/drawing/2014/main" id="{685DB649-2F9C-C16F-CEEB-445FAAA4DC4C}"/>
              </a:ext>
            </a:extLst>
          </p:cNvPr>
          <p:cNvSpPr txBox="1"/>
          <p:nvPr/>
        </p:nvSpPr>
        <p:spPr>
          <a:xfrm>
            <a:off x="86477" y="3784498"/>
            <a:ext cx="8971046" cy="2308324"/>
          </a:xfrm>
          <a:prstGeom prst="rect">
            <a:avLst/>
          </a:prstGeom>
          <a:noFill/>
        </p:spPr>
        <p:txBody>
          <a:bodyPr wrap="square" rtlCol="0">
            <a:spAutoFit/>
          </a:bodyPr>
          <a:lstStyle/>
          <a:p>
            <a:r>
              <a:rPr lang="en-GB" dirty="0"/>
              <a:t>“Parent partnership is exemplary. Parents are very involved in every stage of their child’s </a:t>
            </a:r>
          </a:p>
          <a:p>
            <a:r>
              <a:rPr lang="en-GB" dirty="0"/>
              <a:t>learning. They discuss starting points and learning needs in detail at every stage of their </a:t>
            </a:r>
          </a:p>
          <a:p>
            <a:r>
              <a:rPr lang="en-GB" dirty="0"/>
              <a:t>child’s transition through nursery … [Parents] state they are very well-informed and share in </a:t>
            </a:r>
          </a:p>
          <a:p>
            <a:r>
              <a:rPr lang="en-GB" dirty="0"/>
              <a:t>learning activities…”</a:t>
            </a:r>
          </a:p>
          <a:p>
            <a:endParaRPr lang="en-GB" dirty="0"/>
          </a:p>
          <a:p>
            <a:r>
              <a:rPr lang="en-GB" dirty="0"/>
              <a:t>“Parents refer to the childminder as being like a member of the ‘extended family’… They say </a:t>
            </a:r>
          </a:p>
          <a:p>
            <a:r>
              <a:rPr lang="en-GB" dirty="0"/>
              <a:t>that [the childminder and her assistant] both work really well together and offer unparalleled </a:t>
            </a:r>
          </a:p>
          <a:p>
            <a:r>
              <a:rPr lang="en-GB" dirty="0"/>
              <a:t>levels of support for the children and the family as a whole…”</a:t>
            </a:r>
          </a:p>
        </p:txBody>
      </p:sp>
    </p:spTree>
    <p:extLst>
      <p:ext uri="{BB962C8B-B14F-4D97-AF65-F5344CB8AC3E}">
        <p14:creationId xmlns:p14="http://schemas.microsoft.com/office/powerpoint/2010/main" val="546465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2391-14FE-2203-4A65-743BFD51414C}"/>
              </a:ext>
            </a:extLst>
          </p:cNvPr>
          <p:cNvSpPr>
            <a:spLocks noGrp="1"/>
          </p:cNvSpPr>
          <p:nvPr>
            <p:ph type="title"/>
          </p:nvPr>
        </p:nvSpPr>
        <p:spPr>
          <a:xfrm>
            <a:off x="628649" y="804875"/>
            <a:ext cx="7823587" cy="634049"/>
          </a:xfrm>
        </p:spPr>
        <p:txBody>
          <a:bodyPr/>
          <a:lstStyle/>
          <a:p>
            <a:pPr algn="ctr"/>
            <a:r>
              <a:rPr lang="en-GB" dirty="0"/>
              <a:t>Agenda:</a:t>
            </a:r>
          </a:p>
        </p:txBody>
      </p:sp>
      <p:sp>
        <p:nvSpPr>
          <p:cNvPr id="8" name="Content Placeholder 7">
            <a:extLst>
              <a:ext uri="{FF2B5EF4-FFF2-40B4-BE49-F238E27FC236}">
                <a16:creationId xmlns:a16="http://schemas.microsoft.com/office/drawing/2014/main" id="{9CA132DE-BA3C-60AA-5A0B-C9CD8F9F46A8}"/>
              </a:ext>
            </a:extLst>
          </p:cNvPr>
          <p:cNvSpPr>
            <a:spLocks noGrp="1"/>
          </p:cNvSpPr>
          <p:nvPr>
            <p:ph idx="1"/>
          </p:nvPr>
        </p:nvSpPr>
        <p:spPr>
          <a:xfrm>
            <a:off x="385887" y="1542552"/>
            <a:ext cx="5148222" cy="5064981"/>
          </a:xfrm>
        </p:spPr>
        <p:txBody>
          <a:bodyPr>
            <a:normAutofit fontScale="92500" lnSpcReduction="10000"/>
          </a:bodyPr>
          <a:lstStyle/>
          <a:p>
            <a:pPr marL="514350" indent="-514350">
              <a:buAutoNum type="arabicPeriod"/>
            </a:pPr>
            <a:r>
              <a:rPr lang="en-GB" dirty="0"/>
              <a:t>Welcome and introductions</a:t>
            </a:r>
          </a:p>
          <a:p>
            <a:pPr marL="514350" indent="-514350">
              <a:buAutoNum type="arabicPeriod"/>
            </a:pPr>
            <a:r>
              <a:rPr lang="en-GB" dirty="0"/>
              <a:t>Setting the scene</a:t>
            </a:r>
          </a:p>
          <a:p>
            <a:pPr marL="514350" indent="-514350">
              <a:buAutoNum type="arabicPeriod"/>
            </a:pPr>
            <a:r>
              <a:rPr lang="en-GB" dirty="0"/>
              <a:t>Preparing for Ofsted </a:t>
            </a:r>
          </a:p>
          <a:p>
            <a:pPr marL="514350" indent="-514350">
              <a:buFont typeface="Arial" panose="020B0604020202020204" pitchFamily="34" charset="0"/>
              <a:buAutoNum type="arabicPeriod"/>
            </a:pPr>
            <a:r>
              <a:rPr lang="en-GB" dirty="0"/>
              <a:t>The learning walk</a:t>
            </a:r>
          </a:p>
          <a:p>
            <a:pPr marL="514350" indent="-514350">
              <a:buAutoNum type="arabicPeriod"/>
            </a:pPr>
            <a:r>
              <a:rPr lang="en-GB" dirty="0"/>
              <a:t>The curriculum</a:t>
            </a:r>
          </a:p>
          <a:p>
            <a:pPr marL="514350" indent="-514350">
              <a:buAutoNum type="arabicPeriod"/>
            </a:pPr>
            <a:r>
              <a:rPr lang="en-GB" dirty="0"/>
              <a:t>Emphasis on CL</a:t>
            </a:r>
          </a:p>
          <a:p>
            <a:pPr marL="514350" indent="-514350">
              <a:buAutoNum type="arabicPeriod"/>
            </a:pPr>
            <a:r>
              <a:rPr lang="en-GB" dirty="0"/>
              <a:t>Partnership working</a:t>
            </a:r>
          </a:p>
          <a:p>
            <a:pPr marL="514350" indent="-514350">
              <a:buAutoNum type="arabicPeriod"/>
            </a:pPr>
            <a:r>
              <a:rPr lang="en-GB" dirty="0"/>
              <a:t>CPD</a:t>
            </a:r>
          </a:p>
          <a:p>
            <a:pPr marL="514350" indent="-514350">
              <a:buAutoNum type="arabicPeriod"/>
            </a:pPr>
            <a:r>
              <a:rPr lang="en-GB" dirty="0"/>
              <a:t>Strengths and areas for development</a:t>
            </a:r>
          </a:p>
          <a:p>
            <a:pPr marL="514350" indent="-514350">
              <a:buAutoNum type="arabicPeriod"/>
            </a:pPr>
            <a:r>
              <a:rPr lang="en-GB" dirty="0"/>
              <a:t>Next steps</a:t>
            </a:r>
          </a:p>
          <a:p>
            <a:pPr marL="514350" indent="-514350">
              <a:buAutoNum type="arabicPeriod"/>
            </a:pPr>
            <a:endParaRPr lang="en-GB" dirty="0"/>
          </a:p>
        </p:txBody>
      </p:sp>
      <p:pic>
        <p:nvPicPr>
          <p:cNvPr id="3" name="Picture 2" descr="A picture containing person, indoor, shelf&#10;&#10;Description automatically generated">
            <a:extLst>
              <a:ext uri="{FF2B5EF4-FFF2-40B4-BE49-F238E27FC236}">
                <a16:creationId xmlns:a16="http://schemas.microsoft.com/office/drawing/2014/main" id="{542BC970-E271-2CEA-41AB-04C66C9151D6}"/>
              </a:ext>
            </a:extLst>
          </p:cNvPr>
          <p:cNvPicPr>
            <a:picLocks noChangeAspect="1"/>
          </p:cNvPicPr>
          <p:nvPr/>
        </p:nvPicPr>
        <p:blipFill>
          <a:blip r:embed="rId3"/>
          <a:srcRect l="31542" r="19328"/>
          <a:stretch/>
        </p:blipFill>
        <p:spPr>
          <a:xfrm>
            <a:off x="4405022" y="2158925"/>
            <a:ext cx="4492487" cy="2772076"/>
          </a:xfrm>
          <a:prstGeom prst="rect">
            <a:avLst/>
          </a:prstGeom>
        </p:spPr>
      </p:pic>
      <p:sp>
        <p:nvSpPr>
          <p:cNvPr id="4" name="TextBox 3">
            <a:extLst>
              <a:ext uri="{FF2B5EF4-FFF2-40B4-BE49-F238E27FC236}">
                <a16:creationId xmlns:a16="http://schemas.microsoft.com/office/drawing/2014/main" id="{DCA69A85-CC01-21D5-62B4-78CC98A3B889}"/>
              </a:ext>
            </a:extLst>
          </p:cNvPr>
          <p:cNvSpPr txBox="1"/>
          <p:nvPr/>
        </p:nvSpPr>
        <p:spPr>
          <a:xfrm>
            <a:off x="6632722" y="4595854"/>
            <a:ext cx="2264787" cy="553998"/>
          </a:xfrm>
          <a:prstGeom prst="rect">
            <a:avLst/>
          </a:prstGeom>
          <a:noFill/>
        </p:spPr>
        <p:txBody>
          <a:bodyPr wrap="none" rtlCol="0">
            <a:spAutoFit/>
          </a:bodyPr>
          <a:lstStyle/>
          <a:p>
            <a:r>
              <a:rPr lang="en-GB" sz="1200" dirty="0">
                <a:solidFill>
                  <a:schemeClr val="bg1"/>
                </a:solidFill>
              </a:rPr>
              <a:t>www.communityplaythings.co.uk</a:t>
            </a:r>
          </a:p>
          <a:p>
            <a:endParaRPr lang="en-GB" dirty="0"/>
          </a:p>
        </p:txBody>
      </p:sp>
    </p:spTree>
    <p:extLst>
      <p:ext uri="{BB962C8B-B14F-4D97-AF65-F5344CB8AC3E}">
        <p14:creationId xmlns:p14="http://schemas.microsoft.com/office/powerpoint/2010/main" val="3408349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C9FCC-5DFA-213B-2CF3-707C11AB8B2E}"/>
              </a:ext>
            </a:extLst>
          </p:cNvPr>
          <p:cNvSpPr>
            <a:spLocks noGrp="1"/>
          </p:cNvSpPr>
          <p:nvPr>
            <p:ph type="title"/>
          </p:nvPr>
        </p:nvSpPr>
        <p:spPr>
          <a:xfrm>
            <a:off x="795628" y="852582"/>
            <a:ext cx="7886700" cy="634049"/>
          </a:xfrm>
        </p:spPr>
        <p:txBody>
          <a:bodyPr/>
          <a:lstStyle/>
          <a:p>
            <a:pPr algn="ctr"/>
            <a:endParaRPr lang="en-GB" dirty="0"/>
          </a:p>
        </p:txBody>
      </p:sp>
      <p:sp>
        <p:nvSpPr>
          <p:cNvPr id="6" name="Content Placeholder 5">
            <a:extLst>
              <a:ext uri="{FF2B5EF4-FFF2-40B4-BE49-F238E27FC236}">
                <a16:creationId xmlns:a16="http://schemas.microsoft.com/office/drawing/2014/main" id="{51556262-CB04-2B81-BDA6-49FE04AFA0FF}"/>
              </a:ext>
            </a:extLst>
          </p:cNvPr>
          <p:cNvSpPr>
            <a:spLocks noGrp="1"/>
          </p:cNvSpPr>
          <p:nvPr>
            <p:ph idx="1"/>
          </p:nvPr>
        </p:nvSpPr>
        <p:spPr>
          <a:xfrm>
            <a:off x="628650" y="2035286"/>
            <a:ext cx="7886700" cy="3626044"/>
          </a:xfrm>
        </p:spPr>
        <p:txBody>
          <a:bodyPr/>
          <a:lstStyle/>
          <a:p>
            <a:endParaRPr lang="en-GB" dirty="0"/>
          </a:p>
        </p:txBody>
      </p:sp>
      <p:pic>
        <p:nvPicPr>
          <p:cNvPr id="8" name="Picture 7">
            <a:extLst>
              <a:ext uri="{FF2B5EF4-FFF2-40B4-BE49-F238E27FC236}">
                <a16:creationId xmlns:a16="http://schemas.microsoft.com/office/drawing/2014/main" id="{DB316A3D-6F19-B510-0CEF-109C5008FA73}"/>
              </a:ext>
            </a:extLst>
          </p:cNvPr>
          <p:cNvPicPr>
            <a:picLocks noChangeAspect="1"/>
          </p:cNvPicPr>
          <p:nvPr/>
        </p:nvPicPr>
        <p:blipFill>
          <a:blip r:embed="rId3"/>
          <a:stretch>
            <a:fillRect/>
          </a:stretch>
        </p:blipFill>
        <p:spPr>
          <a:xfrm>
            <a:off x="0" y="0"/>
            <a:ext cx="9144000" cy="6130456"/>
          </a:xfrm>
          <a:prstGeom prst="rect">
            <a:avLst/>
          </a:prstGeom>
        </p:spPr>
      </p:pic>
      <p:sp>
        <p:nvSpPr>
          <p:cNvPr id="9" name="TextBox 8">
            <a:extLst>
              <a:ext uri="{FF2B5EF4-FFF2-40B4-BE49-F238E27FC236}">
                <a16:creationId xmlns:a16="http://schemas.microsoft.com/office/drawing/2014/main" id="{4B01C261-26C4-A487-5ABF-CB8A3E1DC087}"/>
              </a:ext>
            </a:extLst>
          </p:cNvPr>
          <p:cNvSpPr txBox="1"/>
          <p:nvPr/>
        </p:nvSpPr>
        <p:spPr>
          <a:xfrm>
            <a:off x="214685" y="6054033"/>
            <a:ext cx="6528518" cy="369332"/>
          </a:xfrm>
          <a:prstGeom prst="rect">
            <a:avLst/>
          </a:prstGeom>
          <a:noFill/>
        </p:spPr>
        <p:txBody>
          <a:bodyPr wrap="none" rtlCol="0">
            <a:spAutoFit/>
          </a:bodyPr>
          <a:lstStyle/>
          <a:p>
            <a:r>
              <a:rPr lang="en-GB" dirty="0">
                <a:hlinkClick r:id="rId4"/>
              </a:rPr>
              <a:t>What-to-expect-in-the-EYFS-complete-FINAL-16.09-compressed.pdf</a:t>
            </a:r>
            <a:endParaRPr lang="en-GB" dirty="0"/>
          </a:p>
        </p:txBody>
      </p:sp>
    </p:spTree>
    <p:extLst>
      <p:ext uri="{BB962C8B-B14F-4D97-AF65-F5344CB8AC3E}">
        <p14:creationId xmlns:p14="http://schemas.microsoft.com/office/powerpoint/2010/main" val="1682833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6D5FB-D654-A2A1-7E91-FF21381CAFBC}"/>
              </a:ext>
            </a:extLst>
          </p:cNvPr>
          <p:cNvSpPr>
            <a:spLocks noGrp="1"/>
          </p:cNvSpPr>
          <p:nvPr>
            <p:ph type="title"/>
          </p:nvPr>
        </p:nvSpPr>
        <p:spPr>
          <a:xfrm>
            <a:off x="3801220" y="256234"/>
            <a:ext cx="7886700" cy="634049"/>
          </a:xfrm>
        </p:spPr>
        <p:txBody>
          <a:bodyPr/>
          <a:lstStyle/>
          <a:p>
            <a:r>
              <a:rPr lang="en-GB" dirty="0"/>
              <a:t>8. CPD:</a:t>
            </a:r>
          </a:p>
        </p:txBody>
      </p:sp>
      <p:sp>
        <p:nvSpPr>
          <p:cNvPr id="3" name="Content Placeholder 2">
            <a:extLst>
              <a:ext uri="{FF2B5EF4-FFF2-40B4-BE49-F238E27FC236}">
                <a16:creationId xmlns:a16="http://schemas.microsoft.com/office/drawing/2014/main" id="{E3AE84EA-DE7D-975A-BEF9-49ED1E282A20}"/>
              </a:ext>
            </a:extLst>
          </p:cNvPr>
          <p:cNvSpPr>
            <a:spLocks noGrp="1"/>
          </p:cNvSpPr>
          <p:nvPr>
            <p:ph idx="1"/>
          </p:nvPr>
        </p:nvSpPr>
        <p:spPr>
          <a:xfrm>
            <a:off x="755871" y="1271960"/>
            <a:ext cx="7886700" cy="4141677"/>
          </a:xfrm>
          <a:ln>
            <a:solidFill>
              <a:schemeClr val="tx1"/>
            </a:solidFill>
          </a:ln>
        </p:spPr>
        <p:txBody>
          <a:bodyPr>
            <a:noAutofit/>
          </a:bodyPr>
          <a:lstStyle/>
          <a:p>
            <a:pPr marL="0" indent="0" algn="ctr">
              <a:buNone/>
            </a:pPr>
            <a:r>
              <a:rPr lang="en-GB" sz="2400" dirty="0"/>
              <a:t>“1.19 All children deserve high quality early education and care. This requires a quality workforce. A well-trained, skilled team of practitioners can help every child achieve the best possible educational outcomes…”</a:t>
            </a:r>
          </a:p>
          <a:p>
            <a:pPr marL="0" indent="0" algn="ctr">
              <a:buNone/>
            </a:pPr>
            <a:r>
              <a:rPr lang="en-GB" sz="1800" dirty="0">
                <a:hlinkClick r:id="rId3"/>
              </a:rPr>
              <a:t>EYFS statutory framework for group and school-based providers</a:t>
            </a:r>
            <a:endParaRPr lang="en-GB" sz="1800" dirty="0"/>
          </a:p>
          <a:p>
            <a:pPr marL="0" indent="0" algn="ctr">
              <a:buNone/>
            </a:pPr>
            <a:endParaRPr lang="en-GB" sz="1800" dirty="0"/>
          </a:p>
          <a:p>
            <a:pPr marL="0" indent="0" algn="ctr">
              <a:buNone/>
            </a:pPr>
            <a:r>
              <a:rPr lang="en-GB" sz="2400" dirty="0"/>
              <a:t>“1.14 All children deserve high-quality early education and care. This requires a quality workforce. A well-trained, skilled childminder can help every child achieve the best possible educational outcomes…”</a:t>
            </a:r>
          </a:p>
          <a:p>
            <a:pPr marL="0" indent="0" algn="ctr">
              <a:buNone/>
            </a:pPr>
            <a:r>
              <a:rPr lang="en-GB" sz="1800" dirty="0">
                <a:hlinkClick r:id="rId4"/>
              </a:rPr>
              <a:t>EYFS statutory framework for childminders</a:t>
            </a:r>
            <a:endParaRPr lang="en-GB" sz="1800" dirty="0"/>
          </a:p>
        </p:txBody>
      </p:sp>
    </p:spTree>
    <p:extLst>
      <p:ext uri="{BB962C8B-B14F-4D97-AF65-F5344CB8AC3E}">
        <p14:creationId xmlns:p14="http://schemas.microsoft.com/office/powerpoint/2010/main" val="4090260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4B80-5268-4BC3-D429-C7320A81755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A4BFE7CB-6E1D-7192-5C37-9AF4909AEB57}"/>
              </a:ext>
            </a:extLst>
          </p:cNvPr>
          <p:cNvSpPr>
            <a:spLocks noGrp="1"/>
          </p:cNvSpPr>
          <p:nvPr>
            <p:ph idx="1"/>
          </p:nvPr>
        </p:nvSpPr>
        <p:spPr>
          <a:xfrm>
            <a:off x="4572000" y="1218342"/>
            <a:ext cx="3943350" cy="4141677"/>
          </a:xfrm>
        </p:spPr>
        <p:txBody>
          <a:bodyPr/>
          <a:lstStyle/>
          <a:p>
            <a:endParaRPr lang="en-GB" dirty="0"/>
          </a:p>
        </p:txBody>
      </p:sp>
      <p:sp>
        <p:nvSpPr>
          <p:cNvPr id="8" name="TextBox 7">
            <a:extLst>
              <a:ext uri="{FF2B5EF4-FFF2-40B4-BE49-F238E27FC236}">
                <a16:creationId xmlns:a16="http://schemas.microsoft.com/office/drawing/2014/main" id="{EF605110-6573-08EB-93E1-AA39B15565CF}"/>
              </a:ext>
            </a:extLst>
          </p:cNvPr>
          <p:cNvSpPr txBox="1"/>
          <p:nvPr/>
        </p:nvSpPr>
        <p:spPr>
          <a:xfrm>
            <a:off x="889357" y="1847951"/>
            <a:ext cx="7365286" cy="369332"/>
          </a:xfrm>
          <a:prstGeom prst="rect">
            <a:avLst/>
          </a:prstGeom>
          <a:noFill/>
        </p:spPr>
        <p:txBody>
          <a:bodyPr wrap="none" rtlCol="0">
            <a:spAutoFit/>
          </a:bodyPr>
          <a:lstStyle/>
          <a:p>
            <a:r>
              <a:rPr lang="en-GB" dirty="0">
                <a:hlinkClick r:id="rId3"/>
              </a:rPr>
              <a:t>Help for early years providers : Training, qualifications, support and guidance</a:t>
            </a:r>
            <a:endParaRPr lang="en-GB" dirty="0"/>
          </a:p>
        </p:txBody>
      </p:sp>
      <p:pic>
        <p:nvPicPr>
          <p:cNvPr id="12" name="Picture 11">
            <a:extLst>
              <a:ext uri="{FF2B5EF4-FFF2-40B4-BE49-F238E27FC236}">
                <a16:creationId xmlns:a16="http://schemas.microsoft.com/office/drawing/2014/main" id="{B3227DDB-0CF1-304F-C624-BB8892D62765}"/>
              </a:ext>
            </a:extLst>
          </p:cNvPr>
          <p:cNvPicPr>
            <a:picLocks noChangeAspect="1"/>
          </p:cNvPicPr>
          <p:nvPr/>
        </p:nvPicPr>
        <p:blipFill>
          <a:blip r:embed="rId4"/>
          <a:stretch>
            <a:fillRect/>
          </a:stretch>
        </p:blipFill>
        <p:spPr>
          <a:xfrm>
            <a:off x="0" y="3401737"/>
            <a:ext cx="9144000" cy="2503484"/>
          </a:xfrm>
          <a:prstGeom prst="rect">
            <a:avLst/>
          </a:prstGeom>
        </p:spPr>
      </p:pic>
      <p:sp>
        <p:nvSpPr>
          <p:cNvPr id="13" name="TextBox 12">
            <a:extLst>
              <a:ext uri="{FF2B5EF4-FFF2-40B4-BE49-F238E27FC236}">
                <a16:creationId xmlns:a16="http://schemas.microsoft.com/office/drawing/2014/main" id="{85566486-7502-7BC0-7730-BD3A42479A84}"/>
              </a:ext>
            </a:extLst>
          </p:cNvPr>
          <p:cNvSpPr txBox="1"/>
          <p:nvPr/>
        </p:nvSpPr>
        <p:spPr>
          <a:xfrm>
            <a:off x="969579" y="5811171"/>
            <a:ext cx="45719" cy="369332"/>
          </a:xfrm>
          <a:prstGeom prst="rect">
            <a:avLst/>
          </a:prstGeom>
          <a:noFill/>
        </p:spPr>
        <p:txBody>
          <a:bodyPr wrap="square" rtlCol="0">
            <a:spAutoFit/>
          </a:bodyPr>
          <a:lstStyle/>
          <a:p>
            <a:endParaRPr lang="en-GB" dirty="0"/>
          </a:p>
        </p:txBody>
      </p:sp>
      <p:sp>
        <p:nvSpPr>
          <p:cNvPr id="14" name="TextBox 13">
            <a:extLst>
              <a:ext uri="{FF2B5EF4-FFF2-40B4-BE49-F238E27FC236}">
                <a16:creationId xmlns:a16="http://schemas.microsoft.com/office/drawing/2014/main" id="{97B56E9C-13C1-F7EE-EE0D-D2949385C7A7}"/>
              </a:ext>
            </a:extLst>
          </p:cNvPr>
          <p:cNvSpPr txBox="1"/>
          <p:nvPr/>
        </p:nvSpPr>
        <p:spPr>
          <a:xfrm>
            <a:off x="204394" y="5909578"/>
            <a:ext cx="8735212" cy="369332"/>
          </a:xfrm>
          <a:prstGeom prst="rect">
            <a:avLst/>
          </a:prstGeom>
          <a:noFill/>
        </p:spPr>
        <p:txBody>
          <a:bodyPr wrap="none" rtlCol="0">
            <a:spAutoFit/>
          </a:bodyPr>
          <a:lstStyle/>
          <a:p>
            <a:r>
              <a:rPr lang="en-GB" dirty="0">
                <a:hlinkClick r:id="rId5"/>
              </a:rPr>
              <a:t>Thrive Together Early Years Stronger Practice Hub (West Midlands) | Stronger Practice Hubs</a:t>
            </a:r>
            <a:endParaRPr lang="en-GB" dirty="0"/>
          </a:p>
        </p:txBody>
      </p:sp>
      <p:pic>
        <p:nvPicPr>
          <p:cNvPr id="16" name="Picture 15">
            <a:extLst>
              <a:ext uri="{FF2B5EF4-FFF2-40B4-BE49-F238E27FC236}">
                <a16:creationId xmlns:a16="http://schemas.microsoft.com/office/drawing/2014/main" id="{8E389C15-04D0-D8C9-D552-E913B7D5A3EB}"/>
              </a:ext>
            </a:extLst>
          </p:cNvPr>
          <p:cNvPicPr>
            <a:picLocks noChangeAspect="1"/>
          </p:cNvPicPr>
          <p:nvPr/>
        </p:nvPicPr>
        <p:blipFill>
          <a:blip r:embed="rId6"/>
          <a:stretch>
            <a:fillRect/>
          </a:stretch>
        </p:blipFill>
        <p:spPr>
          <a:xfrm>
            <a:off x="0" y="-51843"/>
            <a:ext cx="9144000" cy="2540369"/>
          </a:xfrm>
          <a:prstGeom prst="rect">
            <a:avLst/>
          </a:prstGeom>
        </p:spPr>
      </p:pic>
      <p:sp>
        <p:nvSpPr>
          <p:cNvPr id="18" name="TextBox 17">
            <a:extLst>
              <a:ext uri="{FF2B5EF4-FFF2-40B4-BE49-F238E27FC236}">
                <a16:creationId xmlns:a16="http://schemas.microsoft.com/office/drawing/2014/main" id="{19A1D383-10B7-59CA-00A3-5870C5F4F78F}"/>
              </a:ext>
            </a:extLst>
          </p:cNvPr>
          <p:cNvSpPr txBox="1"/>
          <p:nvPr/>
        </p:nvSpPr>
        <p:spPr>
          <a:xfrm>
            <a:off x="628651" y="2471862"/>
            <a:ext cx="8181394" cy="369332"/>
          </a:xfrm>
          <a:prstGeom prst="rect">
            <a:avLst/>
          </a:prstGeom>
          <a:noFill/>
        </p:spPr>
        <p:txBody>
          <a:bodyPr wrap="square">
            <a:spAutoFit/>
          </a:bodyPr>
          <a:lstStyle/>
          <a:p>
            <a:pPr algn="ctr"/>
            <a:r>
              <a:rPr lang="en-GB" dirty="0">
                <a:hlinkClick r:id="rId3"/>
              </a:rPr>
              <a:t>Help for early years providers : Training, qualifications, support and guidance</a:t>
            </a:r>
            <a:endParaRPr lang="en-GB" dirty="0"/>
          </a:p>
        </p:txBody>
      </p:sp>
    </p:spTree>
    <p:extLst>
      <p:ext uri="{BB962C8B-B14F-4D97-AF65-F5344CB8AC3E}">
        <p14:creationId xmlns:p14="http://schemas.microsoft.com/office/powerpoint/2010/main" val="1928791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98CE-B9AF-4942-A2A2-AF60F48DF749}"/>
              </a:ext>
            </a:extLst>
          </p:cNvPr>
          <p:cNvSpPr>
            <a:spLocks noGrp="1"/>
          </p:cNvSpPr>
          <p:nvPr>
            <p:ph type="title"/>
          </p:nvPr>
        </p:nvSpPr>
        <p:spPr>
          <a:xfrm>
            <a:off x="628650" y="1345563"/>
            <a:ext cx="7886700" cy="634049"/>
          </a:xfrm>
        </p:spPr>
        <p:txBody>
          <a:bodyPr/>
          <a:lstStyle/>
          <a:p>
            <a:pPr algn="ctr"/>
            <a:r>
              <a:rPr lang="en-GB" dirty="0"/>
              <a:t>9. Strengths &amp; areas for development:</a:t>
            </a:r>
          </a:p>
        </p:txBody>
      </p:sp>
      <p:sp>
        <p:nvSpPr>
          <p:cNvPr id="3" name="Content Placeholder 2">
            <a:extLst>
              <a:ext uri="{FF2B5EF4-FFF2-40B4-BE49-F238E27FC236}">
                <a16:creationId xmlns:a16="http://schemas.microsoft.com/office/drawing/2014/main" id="{9C5E1E82-6D4D-F099-E610-83B9D26D399D}"/>
              </a:ext>
            </a:extLst>
          </p:cNvPr>
          <p:cNvSpPr>
            <a:spLocks noGrp="1"/>
          </p:cNvSpPr>
          <p:nvPr>
            <p:ph idx="1"/>
          </p:nvPr>
        </p:nvSpPr>
        <p:spPr>
          <a:xfrm>
            <a:off x="628650" y="2313581"/>
            <a:ext cx="7886700" cy="4141677"/>
          </a:xfrm>
        </p:spPr>
        <p:txBody>
          <a:bodyPr>
            <a:normAutofit/>
          </a:bodyPr>
          <a:lstStyle/>
          <a:p>
            <a:pPr marL="0" indent="0" algn="ctr">
              <a:buNone/>
            </a:pPr>
            <a:r>
              <a:rPr lang="en-GB" sz="2400" b="0" i="0" dirty="0">
                <a:solidFill>
                  <a:srgbClr val="0B0C0C"/>
                </a:solidFill>
                <a:effectLst/>
                <a:latin typeface="GDS Transport"/>
              </a:rPr>
              <a:t>“83. Leaders and managers of settings should have an accurate view of the quality of their provision and know what to improve. They do not need to produce a written self-evaluation but should be prepared to discuss the quality of education and care they provide – and how well they meet the needs of the children – with the inspector. Inspectors will consider how well leaders and managers evaluate their provision and know how they can improve it or maintain its high standards.”</a:t>
            </a:r>
          </a:p>
          <a:p>
            <a:pPr marL="0" indent="0" algn="ctr">
              <a:buNone/>
            </a:pPr>
            <a:r>
              <a:rPr lang="en-GB" sz="1800" dirty="0">
                <a:hlinkClick r:id="rId3"/>
              </a:rPr>
              <a:t>Early years inspection handbook - GOV.UK</a:t>
            </a:r>
            <a:endParaRPr lang="en-GB" sz="1800" dirty="0"/>
          </a:p>
        </p:txBody>
      </p:sp>
    </p:spTree>
    <p:extLst>
      <p:ext uri="{BB962C8B-B14F-4D97-AF65-F5344CB8AC3E}">
        <p14:creationId xmlns:p14="http://schemas.microsoft.com/office/powerpoint/2010/main" val="694115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09629-EDB0-9038-2BEB-CB58328CB547}"/>
              </a:ext>
            </a:extLst>
          </p:cNvPr>
          <p:cNvSpPr>
            <a:spLocks noGrp="1"/>
          </p:cNvSpPr>
          <p:nvPr>
            <p:ph type="title"/>
          </p:nvPr>
        </p:nvSpPr>
        <p:spPr/>
        <p:txBody>
          <a:bodyPr/>
          <a:lstStyle/>
          <a:p>
            <a:r>
              <a:rPr lang="en-GB" dirty="0"/>
              <a:t>10. Next steps?</a:t>
            </a:r>
          </a:p>
        </p:txBody>
      </p:sp>
      <p:sp>
        <p:nvSpPr>
          <p:cNvPr id="3" name="Content Placeholder 2">
            <a:extLst>
              <a:ext uri="{FF2B5EF4-FFF2-40B4-BE49-F238E27FC236}">
                <a16:creationId xmlns:a16="http://schemas.microsoft.com/office/drawing/2014/main" id="{45560DBF-0646-3745-8D2A-8839294AD667}"/>
              </a:ext>
            </a:extLst>
          </p:cNvPr>
          <p:cNvSpPr>
            <a:spLocks noGrp="1"/>
          </p:cNvSpPr>
          <p:nvPr>
            <p:ph idx="1"/>
          </p:nvPr>
        </p:nvSpPr>
        <p:spPr>
          <a:xfrm>
            <a:off x="628650" y="2035285"/>
            <a:ext cx="3855886" cy="4141677"/>
          </a:xfrm>
        </p:spPr>
        <p:txBody>
          <a:bodyPr>
            <a:normAutofit/>
          </a:bodyPr>
          <a:lstStyle/>
          <a:p>
            <a:r>
              <a:rPr lang="en-GB" dirty="0"/>
              <a:t>Ask your staff:</a:t>
            </a:r>
          </a:p>
          <a:p>
            <a:pPr marL="0" indent="0">
              <a:buNone/>
            </a:pPr>
            <a:r>
              <a:rPr lang="en-GB" dirty="0"/>
              <a:t>-to tell each other the story of a child’s progress since starting at your setting.</a:t>
            </a:r>
          </a:p>
          <a:p>
            <a:pPr marL="0" indent="0">
              <a:buNone/>
            </a:pPr>
            <a:r>
              <a:rPr lang="en-GB" dirty="0"/>
              <a:t>-why have they planned that particular activity? What learning is taking place? </a:t>
            </a:r>
          </a:p>
        </p:txBody>
      </p:sp>
      <p:pic>
        <p:nvPicPr>
          <p:cNvPr id="5" name="Picture 4">
            <a:extLst>
              <a:ext uri="{FF2B5EF4-FFF2-40B4-BE49-F238E27FC236}">
                <a16:creationId xmlns:a16="http://schemas.microsoft.com/office/drawing/2014/main" id="{590FEEB6-EBC1-F659-0BEE-4E6B4B15DB9F}"/>
              </a:ext>
            </a:extLst>
          </p:cNvPr>
          <p:cNvPicPr>
            <a:picLocks noChangeAspect="1"/>
          </p:cNvPicPr>
          <p:nvPr/>
        </p:nvPicPr>
        <p:blipFill>
          <a:blip r:embed="rId3"/>
          <a:srcRect l="5552" r="981" b="1681"/>
          <a:stretch/>
        </p:blipFill>
        <p:spPr>
          <a:xfrm>
            <a:off x="4532244" y="858767"/>
            <a:ext cx="4611756" cy="4780891"/>
          </a:xfrm>
          <a:prstGeom prst="rect">
            <a:avLst/>
          </a:prstGeom>
        </p:spPr>
      </p:pic>
      <p:sp>
        <p:nvSpPr>
          <p:cNvPr id="7" name="TextBox 6">
            <a:extLst>
              <a:ext uri="{FF2B5EF4-FFF2-40B4-BE49-F238E27FC236}">
                <a16:creationId xmlns:a16="http://schemas.microsoft.com/office/drawing/2014/main" id="{C5B494D5-609E-17A1-4FE0-C32DB0F75C9B}"/>
              </a:ext>
            </a:extLst>
          </p:cNvPr>
          <p:cNvSpPr txBox="1"/>
          <p:nvPr/>
        </p:nvSpPr>
        <p:spPr>
          <a:xfrm>
            <a:off x="6516095" y="5639658"/>
            <a:ext cx="4587902" cy="461665"/>
          </a:xfrm>
          <a:prstGeom prst="rect">
            <a:avLst/>
          </a:prstGeom>
          <a:noFill/>
        </p:spPr>
        <p:txBody>
          <a:bodyPr wrap="square">
            <a:spAutoFit/>
          </a:bodyPr>
          <a:lstStyle/>
          <a:p>
            <a:r>
              <a:rPr lang="en-GB" sz="1200" dirty="0">
                <a:hlinkClick r:id="rId4"/>
              </a:rPr>
              <a:t>What-to-expect-in-the-EYFS-complete-</a:t>
            </a:r>
          </a:p>
          <a:p>
            <a:r>
              <a:rPr lang="en-GB" sz="1200" dirty="0">
                <a:hlinkClick r:id="rId4"/>
              </a:rPr>
              <a:t>FINAL-16.09-compressed.pdf</a:t>
            </a:r>
            <a:endParaRPr lang="en-GB" sz="1200" dirty="0"/>
          </a:p>
        </p:txBody>
      </p:sp>
    </p:spTree>
    <p:extLst>
      <p:ext uri="{BB962C8B-B14F-4D97-AF65-F5344CB8AC3E}">
        <p14:creationId xmlns:p14="http://schemas.microsoft.com/office/powerpoint/2010/main" val="3907189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7F6C1-D561-E1C2-F3AA-6C7353CA2AE3}"/>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F88EDA-3D4E-314A-D127-FEADA5BD0B52}"/>
              </a:ext>
            </a:extLst>
          </p:cNvPr>
          <p:cNvPicPr>
            <a:picLocks noGrp="1" noChangeAspect="1"/>
          </p:cNvPicPr>
          <p:nvPr>
            <p:ph idx="1"/>
          </p:nvPr>
        </p:nvPicPr>
        <p:blipFill>
          <a:blip r:embed="rId3"/>
          <a:stretch>
            <a:fillRect/>
          </a:stretch>
        </p:blipFill>
        <p:spPr>
          <a:xfrm>
            <a:off x="565040" y="1270299"/>
            <a:ext cx="7886700" cy="2121250"/>
          </a:xfrm>
        </p:spPr>
      </p:pic>
      <p:sp>
        <p:nvSpPr>
          <p:cNvPr id="6" name="TextBox 5">
            <a:extLst>
              <a:ext uri="{FF2B5EF4-FFF2-40B4-BE49-F238E27FC236}">
                <a16:creationId xmlns:a16="http://schemas.microsoft.com/office/drawing/2014/main" id="{2CC8DD9B-884F-CF8F-5FCD-0A3337FEC52F}"/>
              </a:ext>
            </a:extLst>
          </p:cNvPr>
          <p:cNvSpPr txBox="1"/>
          <p:nvPr/>
        </p:nvSpPr>
        <p:spPr>
          <a:xfrm>
            <a:off x="2918625" y="900967"/>
            <a:ext cx="3750001" cy="369332"/>
          </a:xfrm>
          <a:prstGeom prst="rect">
            <a:avLst/>
          </a:prstGeom>
          <a:noFill/>
        </p:spPr>
        <p:txBody>
          <a:bodyPr wrap="none" rtlCol="0">
            <a:spAutoFit/>
          </a:bodyPr>
          <a:lstStyle/>
          <a:p>
            <a:r>
              <a:rPr lang="en-GB" dirty="0">
                <a:hlinkClick r:id="rId4"/>
              </a:rPr>
              <a:t>Ofsted | Shropshire Learning Gateway</a:t>
            </a:r>
            <a:endParaRPr lang="en-GB" dirty="0"/>
          </a:p>
        </p:txBody>
      </p:sp>
      <p:pic>
        <p:nvPicPr>
          <p:cNvPr id="8" name="Picture 7">
            <a:extLst>
              <a:ext uri="{FF2B5EF4-FFF2-40B4-BE49-F238E27FC236}">
                <a16:creationId xmlns:a16="http://schemas.microsoft.com/office/drawing/2014/main" id="{428B9B7D-5F09-5E97-F0B5-9A3A69AE94E4}"/>
              </a:ext>
            </a:extLst>
          </p:cNvPr>
          <p:cNvPicPr>
            <a:picLocks noChangeAspect="1"/>
          </p:cNvPicPr>
          <p:nvPr/>
        </p:nvPicPr>
        <p:blipFill>
          <a:blip r:embed="rId5"/>
          <a:stretch>
            <a:fillRect/>
          </a:stretch>
        </p:blipFill>
        <p:spPr>
          <a:xfrm>
            <a:off x="890545" y="3466452"/>
            <a:ext cx="7107970" cy="2845023"/>
          </a:xfrm>
          <a:prstGeom prst="rect">
            <a:avLst/>
          </a:prstGeom>
        </p:spPr>
      </p:pic>
      <p:sp>
        <p:nvSpPr>
          <p:cNvPr id="9" name="TextBox 8">
            <a:extLst>
              <a:ext uri="{FF2B5EF4-FFF2-40B4-BE49-F238E27FC236}">
                <a16:creationId xmlns:a16="http://schemas.microsoft.com/office/drawing/2014/main" id="{018B8749-2802-1826-7DF6-886DAC583A80}"/>
              </a:ext>
            </a:extLst>
          </p:cNvPr>
          <p:cNvSpPr txBox="1"/>
          <p:nvPr/>
        </p:nvSpPr>
        <p:spPr>
          <a:xfrm>
            <a:off x="1145485" y="6311475"/>
            <a:ext cx="3216073" cy="369332"/>
          </a:xfrm>
          <a:prstGeom prst="rect">
            <a:avLst/>
          </a:prstGeom>
          <a:noFill/>
        </p:spPr>
        <p:txBody>
          <a:bodyPr wrap="none" rtlCol="0">
            <a:spAutoFit/>
          </a:bodyPr>
          <a:lstStyle/>
          <a:p>
            <a:r>
              <a:rPr lang="en-GB" dirty="0">
                <a:hlinkClick r:id="rId6"/>
              </a:rPr>
              <a:t>Find an Ofsted inspection report</a:t>
            </a:r>
            <a:endParaRPr lang="en-GB" dirty="0"/>
          </a:p>
        </p:txBody>
      </p:sp>
      <p:cxnSp>
        <p:nvCxnSpPr>
          <p:cNvPr id="11" name="Straight Arrow Connector 10">
            <a:extLst>
              <a:ext uri="{FF2B5EF4-FFF2-40B4-BE49-F238E27FC236}">
                <a16:creationId xmlns:a16="http://schemas.microsoft.com/office/drawing/2014/main" id="{127FD1C6-C20D-42AB-30AC-921F52CACE6B}"/>
              </a:ext>
            </a:extLst>
          </p:cNvPr>
          <p:cNvCxnSpPr>
            <a:stCxn id="9" idx="3"/>
          </p:cNvCxnSpPr>
          <p:nvPr/>
        </p:nvCxnSpPr>
        <p:spPr>
          <a:xfrm flipV="1">
            <a:off x="4361558" y="5957033"/>
            <a:ext cx="1306145" cy="539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476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070C3E-CB5A-3F89-8E15-0B1CA9E2B8CB}"/>
              </a:ext>
            </a:extLst>
          </p:cNvPr>
          <p:cNvSpPr>
            <a:spLocks noGrp="1"/>
          </p:cNvSpPr>
          <p:nvPr>
            <p:ph idx="1"/>
          </p:nvPr>
        </p:nvSpPr>
        <p:spPr>
          <a:xfrm>
            <a:off x="4572000" y="1258047"/>
            <a:ext cx="4109580" cy="1773192"/>
          </a:xfrm>
        </p:spPr>
        <p:txBody>
          <a:bodyPr/>
          <a:lstStyle/>
          <a:p>
            <a:pPr marL="0" indent="0">
              <a:buNone/>
            </a:pPr>
            <a:r>
              <a:rPr lang="en-GB" dirty="0"/>
              <a:t> </a:t>
            </a:r>
          </a:p>
        </p:txBody>
      </p:sp>
      <p:grpSp>
        <p:nvGrpSpPr>
          <p:cNvPr id="4" name="Group 3">
            <a:extLst>
              <a:ext uri="{FF2B5EF4-FFF2-40B4-BE49-F238E27FC236}">
                <a16:creationId xmlns:a16="http://schemas.microsoft.com/office/drawing/2014/main" id="{3DCD7A5B-768E-4E22-A821-FB1637DA0C36}"/>
              </a:ext>
            </a:extLst>
          </p:cNvPr>
          <p:cNvGrpSpPr/>
          <p:nvPr/>
        </p:nvGrpSpPr>
        <p:grpSpPr>
          <a:xfrm>
            <a:off x="-2316" y="1022868"/>
            <a:ext cx="2778823" cy="4241294"/>
            <a:chOff x="1381492" y="1874651"/>
            <a:chExt cx="2983814" cy="4290656"/>
          </a:xfrm>
        </p:grpSpPr>
        <p:pic>
          <p:nvPicPr>
            <p:cNvPr id="5" name="Picture 3">
              <a:extLst>
                <a:ext uri="{FF2B5EF4-FFF2-40B4-BE49-F238E27FC236}">
                  <a16:creationId xmlns:a16="http://schemas.microsoft.com/office/drawing/2014/main" id="{FCAAF5FF-5A6D-87AD-F396-1EC26EE9A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690" y="2060848"/>
              <a:ext cx="2574616" cy="3924000"/>
            </a:xfrm>
            <a:prstGeom prst="rect">
              <a:avLst/>
            </a:prstGeom>
            <a:noFill/>
            <a:ln>
              <a:noFill/>
            </a:ln>
            <a:effectLst>
              <a:outerShdw blurRad="127000" dist="38100" dir="2700000" sx="101000" sy="101000" algn="tl" rotWithShape="0">
                <a:prstClr val="black">
                  <a:alpha val="3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http://ecx.images-amazon.com/images/I/61HmZscginL._SL1500_.jpg">
              <a:extLst>
                <a:ext uri="{FF2B5EF4-FFF2-40B4-BE49-F238E27FC236}">
                  <a16:creationId xmlns:a16="http://schemas.microsoft.com/office/drawing/2014/main" id="{857FA7C3-BE19-209E-0F98-BA3A558D5864}"/>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312574" y="3568717"/>
              <a:ext cx="4290656" cy="9025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3225F890-8CBE-E0EF-FB56-CC596FC1EF21}"/>
              </a:ext>
            </a:extLst>
          </p:cNvPr>
          <p:cNvGrpSpPr/>
          <p:nvPr/>
        </p:nvGrpSpPr>
        <p:grpSpPr>
          <a:xfrm>
            <a:off x="2277390" y="2279818"/>
            <a:ext cx="4260735" cy="3311769"/>
            <a:chOff x="4665999" y="2348883"/>
            <a:chExt cx="4160012" cy="3332915"/>
          </a:xfrm>
        </p:grpSpPr>
        <p:pic>
          <p:nvPicPr>
            <p:cNvPr id="8" name="Picture 2">
              <a:extLst>
                <a:ext uri="{FF2B5EF4-FFF2-40B4-BE49-F238E27FC236}">
                  <a16:creationId xmlns:a16="http://schemas.microsoft.com/office/drawing/2014/main" id="{E59DD593-E79F-2C60-DFB1-C97F9CA0A9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7877" y="2762727"/>
              <a:ext cx="3806061" cy="2919071"/>
            </a:xfrm>
            <a:prstGeom prst="rect">
              <a:avLst/>
            </a:prstGeom>
            <a:noFill/>
            <a:ln>
              <a:noFill/>
            </a:ln>
            <a:effectLst>
              <a:outerShdw blurRad="127000" dist="38100" dir="2700000" sx="101000" sy="101000" algn="tl" rotWithShape="0">
                <a:prstClr val="black">
                  <a:alpha val="3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http://ecx.images-amazon.com/images/I/61HmZscginL._SL1500_.jpg">
              <a:extLst>
                <a:ext uri="{FF2B5EF4-FFF2-40B4-BE49-F238E27FC236}">
                  <a16:creationId xmlns:a16="http://schemas.microsoft.com/office/drawing/2014/main" id="{F644EC75-507E-01DF-C495-D39FC9AAF703}"/>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5999" y="2348883"/>
              <a:ext cx="4160012" cy="97773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33F2088D-C4E3-D258-1064-53911BD3207F}"/>
              </a:ext>
            </a:extLst>
          </p:cNvPr>
          <p:cNvSpPr txBox="1"/>
          <p:nvPr/>
        </p:nvSpPr>
        <p:spPr>
          <a:xfrm>
            <a:off x="4045061" y="353583"/>
            <a:ext cx="4260735" cy="2123658"/>
          </a:xfrm>
          <a:prstGeom prst="rect">
            <a:avLst/>
          </a:prstGeom>
          <a:noFill/>
        </p:spPr>
        <p:txBody>
          <a:bodyPr wrap="square" rtlCol="0">
            <a:spAutoFit/>
          </a:bodyPr>
          <a:lstStyle/>
          <a:p>
            <a:r>
              <a:rPr lang="en-GB" sz="2400" dirty="0"/>
              <a:t>Screening tool to screen children from age of 2 on</a:t>
            </a:r>
          </a:p>
          <a:p>
            <a:r>
              <a:rPr lang="en-GB" sz="2400" dirty="0"/>
              <a:t>their understanding and speech sounds.</a:t>
            </a:r>
          </a:p>
          <a:p>
            <a:r>
              <a:rPr lang="en-GB" dirty="0">
                <a:hlinkClick r:id="rId7"/>
              </a:rPr>
              <a:t>CPD Schedule and Booking Information 2024 - 2025 | Shropshire Learning Gateway</a:t>
            </a:r>
            <a:endParaRPr lang="en-GB" dirty="0"/>
          </a:p>
        </p:txBody>
      </p:sp>
      <p:sp>
        <p:nvSpPr>
          <p:cNvPr id="12" name="TextBox 11">
            <a:extLst>
              <a:ext uri="{FF2B5EF4-FFF2-40B4-BE49-F238E27FC236}">
                <a16:creationId xmlns:a16="http://schemas.microsoft.com/office/drawing/2014/main" id="{8E7E561E-B14B-B730-CFED-BD428F599AEE}"/>
              </a:ext>
            </a:extLst>
          </p:cNvPr>
          <p:cNvSpPr txBox="1"/>
          <p:nvPr/>
        </p:nvSpPr>
        <p:spPr>
          <a:xfrm>
            <a:off x="253198" y="6285933"/>
            <a:ext cx="4759573" cy="369332"/>
          </a:xfrm>
          <a:prstGeom prst="rect">
            <a:avLst/>
          </a:prstGeom>
          <a:noFill/>
          <a:ln>
            <a:solidFill>
              <a:schemeClr val="tx1"/>
            </a:solidFill>
          </a:ln>
        </p:spPr>
        <p:txBody>
          <a:bodyPr wrap="none" rtlCol="0">
            <a:spAutoFit/>
          </a:bodyPr>
          <a:lstStyle/>
          <a:p>
            <a:r>
              <a:rPr lang="en-GB" dirty="0">
                <a:hlinkClick r:id="rId8"/>
              </a:rPr>
              <a:t>Child's Progress checker - Speech &amp; Language UK</a:t>
            </a:r>
            <a:endParaRPr lang="en-GB" dirty="0"/>
          </a:p>
        </p:txBody>
      </p:sp>
    </p:spTree>
    <p:extLst>
      <p:ext uri="{BB962C8B-B14F-4D97-AF65-F5344CB8AC3E}">
        <p14:creationId xmlns:p14="http://schemas.microsoft.com/office/powerpoint/2010/main" val="2416452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85D81-4A35-E23A-4202-9CD43F73EB85}"/>
              </a:ext>
            </a:extLst>
          </p:cNvPr>
          <p:cNvSpPr>
            <a:spLocks noGrp="1"/>
          </p:cNvSpPr>
          <p:nvPr>
            <p:ph type="title"/>
          </p:nvPr>
        </p:nvSpPr>
        <p:spPr/>
        <p:txBody>
          <a:bodyPr/>
          <a:lstStyle/>
          <a:p>
            <a:pPr algn="ctr"/>
            <a:r>
              <a:rPr lang="en-GB" dirty="0"/>
              <a:t>Future CPD:</a:t>
            </a:r>
          </a:p>
        </p:txBody>
      </p:sp>
      <p:sp>
        <p:nvSpPr>
          <p:cNvPr id="3" name="Content Placeholder 2">
            <a:extLst>
              <a:ext uri="{FF2B5EF4-FFF2-40B4-BE49-F238E27FC236}">
                <a16:creationId xmlns:a16="http://schemas.microsoft.com/office/drawing/2014/main" id="{FD043EFF-BCF8-0D13-020C-BFDA31A73414}"/>
              </a:ext>
            </a:extLst>
          </p:cNvPr>
          <p:cNvSpPr>
            <a:spLocks noGrp="1"/>
          </p:cNvSpPr>
          <p:nvPr>
            <p:ph idx="1"/>
          </p:nvPr>
        </p:nvSpPr>
        <p:spPr/>
        <p:txBody>
          <a:bodyPr>
            <a:normAutofit/>
          </a:bodyPr>
          <a:lstStyle/>
          <a:p>
            <a:r>
              <a:rPr lang="en-GB" sz="2400" b="1" i="0" dirty="0">
                <a:solidFill>
                  <a:srgbClr val="194E7B"/>
                </a:solidFill>
                <a:effectLst/>
                <a:latin typeface="SourceSans"/>
              </a:rPr>
              <a:t>Developing vocabulary through sharing books with under 3’s (online)</a:t>
            </a:r>
          </a:p>
          <a:p>
            <a:pPr marL="0" indent="0">
              <a:buNone/>
            </a:pPr>
            <a:r>
              <a:rPr lang="en-GB" sz="2400" dirty="0">
                <a:solidFill>
                  <a:srgbClr val="194E7B"/>
                </a:solidFill>
                <a:latin typeface="SourceSans"/>
              </a:rPr>
              <a:t>   Tuesday 8</a:t>
            </a:r>
            <a:r>
              <a:rPr lang="en-GB" sz="2400" baseline="30000" dirty="0">
                <a:solidFill>
                  <a:srgbClr val="194E7B"/>
                </a:solidFill>
                <a:latin typeface="SourceSans"/>
              </a:rPr>
              <a:t>th</a:t>
            </a:r>
            <a:r>
              <a:rPr lang="en-GB" sz="2400" dirty="0">
                <a:solidFill>
                  <a:srgbClr val="194E7B"/>
                </a:solidFill>
                <a:latin typeface="SourceSans"/>
              </a:rPr>
              <a:t> April 2025 13:30 – 15:30</a:t>
            </a:r>
          </a:p>
          <a:p>
            <a:r>
              <a:rPr lang="en-GB" sz="2400" b="1" i="0" dirty="0">
                <a:solidFill>
                  <a:srgbClr val="194E7B"/>
                </a:solidFill>
                <a:effectLst/>
                <a:latin typeface="SourceSans"/>
              </a:rPr>
              <a:t>Developing vocabulary through sharing books with 3–4-year-olds (online)</a:t>
            </a:r>
          </a:p>
          <a:p>
            <a:pPr marL="0" indent="0">
              <a:buNone/>
            </a:pPr>
            <a:r>
              <a:rPr lang="en-GB" sz="2400" i="0" dirty="0">
                <a:solidFill>
                  <a:srgbClr val="194E7B"/>
                </a:solidFill>
                <a:effectLst/>
                <a:latin typeface="SourceSans"/>
              </a:rPr>
              <a:t>    Thursday 10</a:t>
            </a:r>
            <a:r>
              <a:rPr lang="en-GB" sz="2400" i="0" baseline="30000" dirty="0">
                <a:solidFill>
                  <a:srgbClr val="194E7B"/>
                </a:solidFill>
                <a:effectLst/>
                <a:latin typeface="SourceSans"/>
              </a:rPr>
              <a:t>th</a:t>
            </a:r>
            <a:r>
              <a:rPr lang="en-GB" sz="2400" i="0" dirty="0">
                <a:solidFill>
                  <a:srgbClr val="194E7B"/>
                </a:solidFill>
                <a:effectLst/>
                <a:latin typeface="SourceSans"/>
              </a:rPr>
              <a:t> April 2025 </a:t>
            </a:r>
            <a:r>
              <a:rPr lang="en-GB" sz="2400" dirty="0">
                <a:solidFill>
                  <a:srgbClr val="194E7B"/>
                </a:solidFill>
                <a:latin typeface="SourceSans"/>
              </a:rPr>
              <a:t>13:30 – 15:30</a:t>
            </a:r>
          </a:p>
          <a:p>
            <a:r>
              <a:rPr lang="en-GB" sz="2400" b="1" i="0" dirty="0">
                <a:solidFill>
                  <a:srgbClr val="194E7B"/>
                </a:solidFill>
                <a:effectLst/>
                <a:latin typeface="SourceSans"/>
              </a:rPr>
              <a:t>Key messages on the curriculum from Ofsted for PVI settings and childminders (online)</a:t>
            </a:r>
          </a:p>
          <a:p>
            <a:pPr marL="0" indent="0" algn="l">
              <a:buNone/>
            </a:pPr>
            <a:r>
              <a:rPr lang="en-GB" sz="2400" i="0" dirty="0">
                <a:solidFill>
                  <a:srgbClr val="194E7B"/>
                </a:solidFill>
                <a:effectLst/>
                <a:latin typeface="SourceSans"/>
              </a:rPr>
              <a:t>   Monday 30 June 2025</a:t>
            </a:r>
            <a:r>
              <a:rPr lang="en-GB" sz="2400" dirty="0">
                <a:solidFill>
                  <a:srgbClr val="194E7B"/>
                </a:solidFill>
                <a:latin typeface="SourceSans"/>
              </a:rPr>
              <a:t>     </a:t>
            </a:r>
            <a:r>
              <a:rPr lang="en-GB" sz="2400" b="0" i="0" dirty="0">
                <a:solidFill>
                  <a:srgbClr val="194E7B"/>
                </a:solidFill>
                <a:effectLst/>
                <a:latin typeface="SourceSans"/>
              </a:rPr>
              <a:t>18:15 – 19:45 </a:t>
            </a:r>
          </a:p>
          <a:p>
            <a:pPr marL="0" indent="0" algn="l">
              <a:buNone/>
            </a:pPr>
            <a:r>
              <a:rPr lang="en-GB" sz="1600" dirty="0">
                <a:hlinkClick r:id="rId3"/>
              </a:rPr>
              <a:t>CPD Schedule and Booking Information 2024 - 2025 | Shropshire Learning Gateway</a:t>
            </a:r>
            <a:endParaRPr lang="en-GB" sz="2400" b="0" i="0" dirty="0">
              <a:solidFill>
                <a:srgbClr val="194E7B"/>
              </a:solidFill>
              <a:effectLst/>
              <a:latin typeface="SourceSans"/>
            </a:endParaRPr>
          </a:p>
        </p:txBody>
      </p:sp>
    </p:spTree>
    <p:extLst>
      <p:ext uri="{BB962C8B-B14F-4D97-AF65-F5344CB8AC3E}">
        <p14:creationId xmlns:p14="http://schemas.microsoft.com/office/powerpoint/2010/main" val="2440808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7FAD0-1836-5A3B-2683-B071C008859A}"/>
              </a:ext>
            </a:extLst>
          </p:cNvPr>
          <p:cNvSpPr>
            <a:spLocks noGrp="1"/>
          </p:cNvSpPr>
          <p:nvPr>
            <p:ph idx="1"/>
          </p:nvPr>
        </p:nvSpPr>
        <p:spPr>
          <a:xfrm>
            <a:off x="87962" y="1152939"/>
            <a:ext cx="7886700" cy="5557961"/>
          </a:xfrm>
        </p:spPr>
        <p:txBody>
          <a:bodyPr>
            <a:normAutofit fontScale="92500" lnSpcReduction="10000"/>
          </a:bodyPr>
          <a:lstStyle/>
          <a:p>
            <a:pPr marL="0" indent="0" algn="ctr">
              <a:buNone/>
            </a:pPr>
            <a:r>
              <a:rPr lang="en-GB" b="0" i="0" dirty="0">
                <a:solidFill>
                  <a:srgbClr val="0B0C0C"/>
                </a:solidFill>
                <a:effectLst/>
                <a:latin typeface="GDS Transport"/>
              </a:rPr>
              <a:t>“186. </a:t>
            </a:r>
            <a:r>
              <a:rPr lang="en-GB" b="0" i="0" dirty="0">
                <a:solidFill>
                  <a:srgbClr val="0B0C0C"/>
                </a:solidFill>
                <a:effectLst/>
                <a:highlight>
                  <a:srgbClr val="FFFF00"/>
                </a:highlight>
                <a:latin typeface="GDS Transport"/>
              </a:rPr>
              <a:t>Teaching is a broad term that covers the many different ways in which adults help young children learn. </a:t>
            </a:r>
            <a:r>
              <a:rPr lang="en-GB" b="0" i="0" dirty="0">
                <a:solidFill>
                  <a:srgbClr val="0B0C0C"/>
                </a:solidFill>
                <a:effectLst/>
                <a:latin typeface="GDS Transport"/>
              </a:rPr>
              <a:t>It includes their interactions with children during planned and child-initiated play and activities, communicating and modelling language, showing, explaining, demonstrating, exploring ideas, encouraging, questioning, recalling, providing a narrative for what they are doing, facilitating and setting challenges. It takes account of the equipment that adults provide and the attention given to the physical environment, as well as the structure and routines of the day that establish expectations. Integral to teaching is how practitioners assess what children know, understand and can do, as well as taking account of their interests and dispositions to learn (characteristics of effective learning), and how practitioners use this information to plan children’s next steps in learning and to monitor their progress.”</a:t>
            </a:r>
            <a:endParaRPr lang="en-GB" dirty="0"/>
          </a:p>
        </p:txBody>
      </p:sp>
      <p:sp>
        <p:nvSpPr>
          <p:cNvPr id="4" name="TextBox 3">
            <a:extLst>
              <a:ext uri="{FF2B5EF4-FFF2-40B4-BE49-F238E27FC236}">
                <a16:creationId xmlns:a16="http://schemas.microsoft.com/office/drawing/2014/main" id="{887FA6DB-A31C-2F0C-1B8C-CDC15C761A72}"/>
              </a:ext>
            </a:extLst>
          </p:cNvPr>
          <p:cNvSpPr txBox="1"/>
          <p:nvPr/>
        </p:nvSpPr>
        <p:spPr>
          <a:xfrm>
            <a:off x="3368680" y="599981"/>
            <a:ext cx="5416739" cy="461665"/>
          </a:xfrm>
          <a:prstGeom prst="rect">
            <a:avLst/>
          </a:prstGeom>
          <a:noFill/>
        </p:spPr>
        <p:txBody>
          <a:bodyPr wrap="none" rtlCol="0">
            <a:spAutoFit/>
          </a:bodyPr>
          <a:lstStyle/>
          <a:p>
            <a:r>
              <a:rPr lang="en-GB" sz="2400" dirty="0">
                <a:hlinkClick r:id="rId3"/>
              </a:rPr>
              <a:t>Early years inspection handbook - GOV.UK</a:t>
            </a:r>
            <a:endParaRPr lang="en-GB" sz="2400" dirty="0"/>
          </a:p>
        </p:txBody>
      </p:sp>
    </p:spTree>
    <p:extLst>
      <p:ext uri="{BB962C8B-B14F-4D97-AF65-F5344CB8AC3E}">
        <p14:creationId xmlns:p14="http://schemas.microsoft.com/office/powerpoint/2010/main" val="2461612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A7D1-3DEE-E731-BE81-07DCC0D17DDD}"/>
              </a:ext>
            </a:extLst>
          </p:cNvPr>
          <p:cNvSpPr>
            <a:spLocks noGrp="1"/>
          </p:cNvSpPr>
          <p:nvPr>
            <p:ph type="title"/>
          </p:nvPr>
        </p:nvSpPr>
        <p:spPr/>
        <p:txBody>
          <a:bodyPr/>
          <a:lstStyle/>
          <a:p>
            <a:pPr algn="ctr"/>
            <a:r>
              <a:rPr lang="en-GB" dirty="0"/>
              <a:t>Non-chargeable visit:</a:t>
            </a:r>
          </a:p>
        </p:txBody>
      </p:sp>
      <p:sp>
        <p:nvSpPr>
          <p:cNvPr id="3" name="Content Placeholder 2">
            <a:extLst>
              <a:ext uri="{FF2B5EF4-FFF2-40B4-BE49-F238E27FC236}">
                <a16:creationId xmlns:a16="http://schemas.microsoft.com/office/drawing/2014/main" id="{F7566DCB-A1CA-9203-66A0-D4B936C033AF}"/>
              </a:ext>
            </a:extLst>
          </p:cNvPr>
          <p:cNvSpPr>
            <a:spLocks noGrp="1"/>
          </p:cNvSpPr>
          <p:nvPr>
            <p:ph idx="1"/>
          </p:nvPr>
        </p:nvSpPr>
        <p:spPr>
          <a:xfrm>
            <a:off x="628651" y="2035285"/>
            <a:ext cx="2790410" cy="4141677"/>
          </a:xfrm>
        </p:spPr>
        <p:txBody>
          <a:bodyPr>
            <a:normAutofit/>
          </a:bodyPr>
          <a:lstStyle/>
          <a:p>
            <a:r>
              <a:rPr lang="en-GB" sz="2400" dirty="0"/>
              <a:t>If you are expecting Ofsted within the next 6 months, please contact Beverley Jones to arrange an EYFS visit to your setting. (</a:t>
            </a:r>
            <a:r>
              <a:rPr lang="en-GB" sz="2400" dirty="0">
                <a:hlinkClick r:id="rId3"/>
              </a:rPr>
              <a:t>Beverley.jones@shropshire.gov.uk</a:t>
            </a:r>
            <a:r>
              <a:rPr lang="en-GB" sz="2400" dirty="0"/>
              <a:t>)</a:t>
            </a:r>
          </a:p>
          <a:p>
            <a:pPr marL="0" indent="0">
              <a:buNone/>
            </a:pPr>
            <a:endParaRPr lang="en-GB" dirty="0"/>
          </a:p>
        </p:txBody>
      </p:sp>
      <p:pic>
        <p:nvPicPr>
          <p:cNvPr id="4" name="Content Placeholder 4">
            <a:extLst>
              <a:ext uri="{FF2B5EF4-FFF2-40B4-BE49-F238E27FC236}">
                <a16:creationId xmlns:a16="http://schemas.microsoft.com/office/drawing/2014/main" id="{3A0828DC-FD81-D2AB-F548-BCC8AAFD30E8}"/>
              </a:ext>
            </a:extLst>
          </p:cNvPr>
          <p:cNvPicPr>
            <a:picLocks noChangeAspect="1"/>
          </p:cNvPicPr>
          <p:nvPr/>
        </p:nvPicPr>
        <p:blipFill>
          <a:blip r:embed="rId4"/>
          <a:stretch>
            <a:fillRect/>
          </a:stretch>
        </p:blipFill>
        <p:spPr>
          <a:xfrm>
            <a:off x="3476308" y="2035285"/>
            <a:ext cx="2825881" cy="3950596"/>
          </a:xfrm>
          <a:prstGeom prst="rect">
            <a:avLst/>
          </a:prstGeom>
          <a:ln>
            <a:solidFill>
              <a:schemeClr val="tx1"/>
            </a:solidFill>
          </a:ln>
        </p:spPr>
      </p:pic>
      <p:pic>
        <p:nvPicPr>
          <p:cNvPr id="5" name="Picture 4">
            <a:extLst>
              <a:ext uri="{FF2B5EF4-FFF2-40B4-BE49-F238E27FC236}">
                <a16:creationId xmlns:a16="http://schemas.microsoft.com/office/drawing/2014/main" id="{1677D24A-9600-4295-57C6-8B60280DF36C}"/>
              </a:ext>
            </a:extLst>
          </p:cNvPr>
          <p:cNvPicPr>
            <a:picLocks noChangeAspect="1"/>
          </p:cNvPicPr>
          <p:nvPr/>
        </p:nvPicPr>
        <p:blipFill>
          <a:blip r:embed="rId5"/>
          <a:stretch>
            <a:fillRect/>
          </a:stretch>
        </p:blipFill>
        <p:spPr>
          <a:xfrm>
            <a:off x="5941450" y="2492912"/>
            <a:ext cx="2962642" cy="4141788"/>
          </a:xfrm>
          <a:prstGeom prst="rect">
            <a:avLst/>
          </a:prstGeom>
          <a:ln>
            <a:solidFill>
              <a:schemeClr val="tx1"/>
            </a:solidFill>
          </a:ln>
        </p:spPr>
      </p:pic>
    </p:spTree>
    <p:extLst>
      <p:ext uri="{BB962C8B-B14F-4D97-AF65-F5344CB8AC3E}">
        <p14:creationId xmlns:p14="http://schemas.microsoft.com/office/powerpoint/2010/main" val="4104185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5878-5075-2266-A023-20C74D54B5B3}"/>
              </a:ext>
            </a:extLst>
          </p:cNvPr>
          <p:cNvSpPr>
            <a:spLocks noGrp="1"/>
          </p:cNvSpPr>
          <p:nvPr>
            <p:ph type="title"/>
          </p:nvPr>
        </p:nvSpPr>
        <p:spPr/>
        <p:txBody>
          <a:bodyPr/>
          <a:lstStyle/>
          <a:p>
            <a:pPr algn="ctr"/>
            <a:r>
              <a:rPr lang="en-GB" dirty="0"/>
              <a:t>1. Welcome and introductions:</a:t>
            </a:r>
          </a:p>
        </p:txBody>
      </p:sp>
      <p:sp>
        <p:nvSpPr>
          <p:cNvPr id="3" name="Content Placeholder 2">
            <a:extLst>
              <a:ext uri="{FF2B5EF4-FFF2-40B4-BE49-F238E27FC236}">
                <a16:creationId xmlns:a16="http://schemas.microsoft.com/office/drawing/2014/main" id="{0562B6D4-86BE-D834-8198-11B1B0CC62D5}"/>
              </a:ext>
            </a:extLst>
          </p:cNvPr>
          <p:cNvSpPr>
            <a:spLocks noGrp="1"/>
          </p:cNvSpPr>
          <p:nvPr>
            <p:ph idx="1"/>
          </p:nvPr>
        </p:nvSpPr>
        <p:spPr>
          <a:xfrm>
            <a:off x="628650" y="2716323"/>
            <a:ext cx="3847934" cy="4141677"/>
          </a:xfrm>
        </p:spPr>
        <p:txBody>
          <a:bodyPr>
            <a:normAutofit/>
          </a:bodyPr>
          <a:lstStyle/>
          <a:p>
            <a:pPr marL="0" indent="0" algn="ctr">
              <a:buNone/>
            </a:pPr>
            <a:r>
              <a:rPr lang="en-GB" sz="2400" dirty="0"/>
              <a:t>In the chat, please tell us your name and the name of your setting.</a:t>
            </a:r>
          </a:p>
        </p:txBody>
      </p:sp>
      <p:pic>
        <p:nvPicPr>
          <p:cNvPr id="5" name="Picture 4">
            <a:extLst>
              <a:ext uri="{FF2B5EF4-FFF2-40B4-BE49-F238E27FC236}">
                <a16:creationId xmlns:a16="http://schemas.microsoft.com/office/drawing/2014/main" id="{25CB243E-FA5D-5916-AE4C-409A58E38F23}"/>
              </a:ext>
            </a:extLst>
          </p:cNvPr>
          <p:cNvPicPr>
            <a:picLocks noChangeAspect="1"/>
          </p:cNvPicPr>
          <p:nvPr/>
        </p:nvPicPr>
        <p:blipFill>
          <a:blip r:embed="rId3"/>
          <a:stretch>
            <a:fillRect/>
          </a:stretch>
        </p:blipFill>
        <p:spPr>
          <a:xfrm>
            <a:off x="5255812" y="1940516"/>
            <a:ext cx="3322570" cy="4038865"/>
          </a:xfrm>
          <a:prstGeom prst="rect">
            <a:avLst/>
          </a:prstGeom>
        </p:spPr>
      </p:pic>
      <p:sp>
        <p:nvSpPr>
          <p:cNvPr id="6" name="TextBox 5">
            <a:extLst>
              <a:ext uri="{FF2B5EF4-FFF2-40B4-BE49-F238E27FC236}">
                <a16:creationId xmlns:a16="http://schemas.microsoft.com/office/drawing/2014/main" id="{77D38C95-9489-8965-9A78-99CDFD048A99}"/>
              </a:ext>
            </a:extLst>
          </p:cNvPr>
          <p:cNvSpPr txBox="1"/>
          <p:nvPr/>
        </p:nvSpPr>
        <p:spPr>
          <a:xfrm>
            <a:off x="5510254" y="5907819"/>
            <a:ext cx="2598853" cy="461665"/>
          </a:xfrm>
          <a:prstGeom prst="rect">
            <a:avLst/>
          </a:prstGeom>
          <a:noFill/>
        </p:spPr>
        <p:txBody>
          <a:bodyPr wrap="none" rtlCol="0">
            <a:spAutoFit/>
          </a:bodyPr>
          <a:lstStyle/>
          <a:p>
            <a:r>
              <a:rPr lang="en-GB" sz="1200" dirty="0">
                <a:hlinkClick r:id="rId4"/>
              </a:rPr>
              <a:t>What-to-expect-in-the-EYFS-complete-</a:t>
            </a:r>
          </a:p>
          <a:p>
            <a:r>
              <a:rPr lang="en-GB" sz="1200" dirty="0">
                <a:hlinkClick r:id="rId4"/>
              </a:rPr>
              <a:t>FINAL-16.09-compressed.pdf</a:t>
            </a:r>
            <a:endParaRPr lang="en-GB" sz="1200" dirty="0"/>
          </a:p>
        </p:txBody>
      </p:sp>
    </p:spTree>
    <p:extLst>
      <p:ext uri="{BB962C8B-B14F-4D97-AF65-F5344CB8AC3E}">
        <p14:creationId xmlns:p14="http://schemas.microsoft.com/office/powerpoint/2010/main" val="2412563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6EF4F-45BA-8210-EAFB-8C06AFC96E87}"/>
              </a:ext>
            </a:extLst>
          </p:cNvPr>
          <p:cNvSpPr>
            <a:spLocks noGrp="1"/>
          </p:cNvSpPr>
          <p:nvPr>
            <p:ph type="title"/>
          </p:nvPr>
        </p:nvSpPr>
        <p:spPr>
          <a:xfrm>
            <a:off x="1164878" y="318285"/>
            <a:ext cx="7886700" cy="634049"/>
          </a:xfrm>
        </p:spPr>
        <p:txBody>
          <a:bodyPr/>
          <a:lstStyle/>
          <a:p>
            <a:pPr algn="ctr"/>
            <a:r>
              <a:rPr lang="en-GB" dirty="0"/>
              <a:t>Finally …</a:t>
            </a:r>
          </a:p>
        </p:txBody>
      </p:sp>
      <p:sp>
        <p:nvSpPr>
          <p:cNvPr id="3" name="Content Placeholder 2">
            <a:extLst>
              <a:ext uri="{FF2B5EF4-FFF2-40B4-BE49-F238E27FC236}">
                <a16:creationId xmlns:a16="http://schemas.microsoft.com/office/drawing/2014/main" id="{A30EA746-39D2-AE33-22B3-575B9859C534}"/>
              </a:ext>
            </a:extLst>
          </p:cNvPr>
          <p:cNvSpPr>
            <a:spLocks noGrp="1"/>
          </p:cNvSpPr>
          <p:nvPr>
            <p:ph idx="1"/>
          </p:nvPr>
        </p:nvSpPr>
        <p:spPr>
          <a:xfrm>
            <a:off x="835383" y="5609894"/>
            <a:ext cx="7886700" cy="4141677"/>
          </a:xfrm>
        </p:spPr>
        <p:txBody>
          <a:bodyPr>
            <a:normAutofit/>
          </a:bodyPr>
          <a:lstStyle/>
          <a:p>
            <a:pPr marL="0" indent="0" algn="ctr">
              <a:buNone/>
            </a:pPr>
            <a:r>
              <a:rPr lang="en-GB" sz="3200" dirty="0"/>
              <a:t>What is it like to be a child at your setting?</a:t>
            </a:r>
            <a:br>
              <a:rPr lang="en-GB" sz="3200" dirty="0"/>
            </a:br>
            <a:endParaRPr lang="en-GB" sz="3200" dirty="0"/>
          </a:p>
        </p:txBody>
      </p:sp>
      <p:pic>
        <p:nvPicPr>
          <p:cNvPr id="5" name="Picture 4">
            <a:extLst>
              <a:ext uri="{FF2B5EF4-FFF2-40B4-BE49-F238E27FC236}">
                <a16:creationId xmlns:a16="http://schemas.microsoft.com/office/drawing/2014/main" id="{0E50262F-595A-5500-7610-4E3A45C22AC0}"/>
              </a:ext>
            </a:extLst>
          </p:cNvPr>
          <p:cNvPicPr>
            <a:picLocks noChangeAspect="1"/>
          </p:cNvPicPr>
          <p:nvPr/>
        </p:nvPicPr>
        <p:blipFill>
          <a:blip r:embed="rId3"/>
          <a:stretch>
            <a:fillRect/>
          </a:stretch>
        </p:blipFill>
        <p:spPr>
          <a:xfrm>
            <a:off x="16369" y="1812897"/>
            <a:ext cx="3345157" cy="3545081"/>
          </a:xfrm>
          <a:prstGeom prst="rect">
            <a:avLst/>
          </a:prstGeom>
        </p:spPr>
      </p:pic>
      <p:pic>
        <p:nvPicPr>
          <p:cNvPr id="7" name="Picture 6">
            <a:extLst>
              <a:ext uri="{FF2B5EF4-FFF2-40B4-BE49-F238E27FC236}">
                <a16:creationId xmlns:a16="http://schemas.microsoft.com/office/drawing/2014/main" id="{F3F0D545-39FF-A8D5-0D57-B118BCCB30AE}"/>
              </a:ext>
            </a:extLst>
          </p:cNvPr>
          <p:cNvPicPr>
            <a:picLocks noChangeAspect="1"/>
          </p:cNvPicPr>
          <p:nvPr/>
        </p:nvPicPr>
        <p:blipFill>
          <a:blip r:embed="rId4"/>
          <a:stretch>
            <a:fillRect/>
          </a:stretch>
        </p:blipFill>
        <p:spPr>
          <a:xfrm>
            <a:off x="6429675" y="1325093"/>
            <a:ext cx="2621903" cy="3277993"/>
          </a:xfrm>
          <a:prstGeom prst="rect">
            <a:avLst/>
          </a:prstGeom>
        </p:spPr>
      </p:pic>
      <p:pic>
        <p:nvPicPr>
          <p:cNvPr id="9" name="Picture 8">
            <a:extLst>
              <a:ext uri="{FF2B5EF4-FFF2-40B4-BE49-F238E27FC236}">
                <a16:creationId xmlns:a16="http://schemas.microsoft.com/office/drawing/2014/main" id="{CE7B0AE2-6F87-EE4D-9476-0CC584629A5B}"/>
              </a:ext>
            </a:extLst>
          </p:cNvPr>
          <p:cNvPicPr>
            <a:picLocks noChangeAspect="1"/>
          </p:cNvPicPr>
          <p:nvPr/>
        </p:nvPicPr>
        <p:blipFill>
          <a:blip r:embed="rId5"/>
          <a:stretch>
            <a:fillRect/>
          </a:stretch>
        </p:blipFill>
        <p:spPr>
          <a:xfrm>
            <a:off x="3472384" y="1603573"/>
            <a:ext cx="2846433" cy="3381895"/>
          </a:xfrm>
          <a:prstGeom prst="rect">
            <a:avLst/>
          </a:prstGeom>
        </p:spPr>
      </p:pic>
      <p:sp>
        <p:nvSpPr>
          <p:cNvPr id="11" name="TextBox 10">
            <a:extLst>
              <a:ext uri="{FF2B5EF4-FFF2-40B4-BE49-F238E27FC236}">
                <a16:creationId xmlns:a16="http://schemas.microsoft.com/office/drawing/2014/main" id="{E4C2A7F1-3AC3-0EE7-88DE-DC117CA825AD}"/>
              </a:ext>
            </a:extLst>
          </p:cNvPr>
          <p:cNvSpPr txBox="1"/>
          <p:nvPr/>
        </p:nvSpPr>
        <p:spPr>
          <a:xfrm>
            <a:off x="6429675" y="4609462"/>
            <a:ext cx="4587902" cy="461665"/>
          </a:xfrm>
          <a:prstGeom prst="rect">
            <a:avLst/>
          </a:prstGeom>
          <a:noFill/>
        </p:spPr>
        <p:txBody>
          <a:bodyPr wrap="square">
            <a:spAutoFit/>
          </a:bodyPr>
          <a:lstStyle/>
          <a:p>
            <a:r>
              <a:rPr lang="en-GB" sz="1200" dirty="0">
                <a:hlinkClick r:id="rId6"/>
              </a:rPr>
              <a:t>What-to-expect-in-the-EYFS-complete-</a:t>
            </a:r>
          </a:p>
          <a:p>
            <a:r>
              <a:rPr lang="en-GB" sz="1200" dirty="0">
                <a:hlinkClick r:id="rId6"/>
              </a:rPr>
              <a:t>FINAL-16.09-compressed.pdf</a:t>
            </a:r>
            <a:endParaRPr lang="en-GB" sz="1200" dirty="0"/>
          </a:p>
        </p:txBody>
      </p:sp>
      <p:sp>
        <p:nvSpPr>
          <p:cNvPr id="4" name="TextBox 3">
            <a:extLst>
              <a:ext uri="{FF2B5EF4-FFF2-40B4-BE49-F238E27FC236}">
                <a16:creationId xmlns:a16="http://schemas.microsoft.com/office/drawing/2014/main" id="{887FBB91-BEAA-F214-1533-DF5EDDF654F1}"/>
              </a:ext>
            </a:extLst>
          </p:cNvPr>
          <p:cNvSpPr txBox="1"/>
          <p:nvPr/>
        </p:nvSpPr>
        <p:spPr>
          <a:xfrm>
            <a:off x="3061034" y="6077935"/>
            <a:ext cx="3390159" cy="646331"/>
          </a:xfrm>
          <a:prstGeom prst="rect">
            <a:avLst/>
          </a:prstGeom>
          <a:noFill/>
        </p:spPr>
        <p:txBody>
          <a:bodyPr wrap="none" rtlCol="0">
            <a:spAutoFit/>
          </a:bodyPr>
          <a:lstStyle/>
          <a:p>
            <a:r>
              <a:rPr lang="en-GB" dirty="0">
                <a:hlinkClick r:id="rId7"/>
              </a:rPr>
              <a:t>Beverley.jones@shropshire.gov.uk</a:t>
            </a:r>
            <a:endParaRPr lang="en-GB" dirty="0"/>
          </a:p>
          <a:p>
            <a:endParaRPr lang="en-GB" dirty="0"/>
          </a:p>
        </p:txBody>
      </p:sp>
    </p:spTree>
    <p:extLst>
      <p:ext uri="{BB962C8B-B14F-4D97-AF65-F5344CB8AC3E}">
        <p14:creationId xmlns:p14="http://schemas.microsoft.com/office/powerpoint/2010/main" val="1026158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22C7-AD0C-5BBA-89A7-32A87CE4974B}"/>
              </a:ext>
            </a:extLst>
          </p:cNvPr>
          <p:cNvSpPr>
            <a:spLocks noGrp="1"/>
          </p:cNvSpPr>
          <p:nvPr>
            <p:ph type="title"/>
          </p:nvPr>
        </p:nvSpPr>
        <p:spPr/>
        <p:txBody>
          <a:bodyPr/>
          <a:lstStyle/>
          <a:p>
            <a:r>
              <a:rPr lang="en-GB" dirty="0"/>
              <a:t>2. Setting the scene: March 2025</a:t>
            </a:r>
          </a:p>
        </p:txBody>
      </p:sp>
      <p:pic>
        <p:nvPicPr>
          <p:cNvPr id="6" name="Content Placeholder 5">
            <a:extLst>
              <a:ext uri="{FF2B5EF4-FFF2-40B4-BE49-F238E27FC236}">
                <a16:creationId xmlns:a16="http://schemas.microsoft.com/office/drawing/2014/main" id="{934422F8-2207-7F08-4AB6-8D5B2D302236}"/>
              </a:ext>
            </a:extLst>
          </p:cNvPr>
          <p:cNvPicPr>
            <a:picLocks noGrp="1" noChangeAspect="1"/>
          </p:cNvPicPr>
          <p:nvPr>
            <p:ph idx="1"/>
          </p:nvPr>
        </p:nvPicPr>
        <p:blipFill>
          <a:blip r:embed="rId3"/>
          <a:stretch>
            <a:fillRect/>
          </a:stretch>
        </p:blipFill>
        <p:spPr>
          <a:xfrm>
            <a:off x="350355" y="1926185"/>
            <a:ext cx="7886700" cy="1656324"/>
          </a:xfrm>
        </p:spPr>
      </p:pic>
      <p:sp>
        <p:nvSpPr>
          <p:cNvPr id="8" name="TextBox 7">
            <a:extLst>
              <a:ext uri="{FF2B5EF4-FFF2-40B4-BE49-F238E27FC236}">
                <a16:creationId xmlns:a16="http://schemas.microsoft.com/office/drawing/2014/main" id="{6B8741FE-8078-444E-676A-E4284F66FC5D}"/>
              </a:ext>
            </a:extLst>
          </p:cNvPr>
          <p:cNvSpPr txBox="1"/>
          <p:nvPr/>
        </p:nvSpPr>
        <p:spPr>
          <a:xfrm>
            <a:off x="2278049" y="3471637"/>
            <a:ext cx="4587902" cy="369332"/>
          </a:xfrm>
          <a:prstGeom prst="rect">
            <a:avLst/>
          </a:prstGeom>
          <a:noFill/>
        </p:spPr>
        <p:txBody>
          <a:bodyPr wrap="square">
            <a:spAutoFit/>
          </a:bodyPr>
          <a:lstStyle/>
          <a:p>
            <a:r>
              <a:rPr lang="en-GB" dirty="0">
                <a:hlinkClick r:id="rId4"/>
              </a:rPr>
              <a:t>Early years inspection handbook - GOV.UK</a:t>
            </a:r>
            <a:endParaRPr lang="en-GB" dirty="0"/>
          </a:p>
        </p:txBody>
      </p:sp>
      <p:pic>
        <p:nvPicPr>
          <p:cNvPr id="10" name="Picture 9">
            <a:extLst>
              <a:ext uri="{FF2B5EF4-FFF2-40B4-BE49-F238E27FC236}">
                <a16:creationId xmlns:a16="http://schemas.microsoft.com/office/drawing/2014/main" id="{0CE0122D-6D99-62F6-7CFD-9071B0980267}"/>
              </a:ext>
            </a:extLst>
          </p:cNvPr>
          <p:cNvPicPr>
            <a:picLocks noChangeAspect="1"/>
          </p:cNvPicPr>
          <p:nvPr/>
        </p:nvPicPr>
        <p:blipFill>
          <a:blip r:embed="rId5"/>
          <a:stretch>
            <a:fillRect/>
          </a:stretch>
        </p:blipFill>
        <p:spPr>
          <a:xfrm>
            <a:off x="1550503" y="3840969"/>
            <a:ext cx="6042991" cy="2095332"/>
          </a:xfrm>
          <a:prstGeom prst="rect">
            <a:avLst/>
          </a:prstGeom>
        </p:spPr>
      </p:pic>
      <p:sp>
        <p:nvSpPr>
          <p:cNvPr id="12" name="TextBox 11">
            <a:extLst>
              <a:ext uri="{FF2B5EF4-FFF2-40B4-BE49-F238E27FC236}">
                <a16:creationId xmlns:a16="http://schemas.microsoft.com/office/drawing/2014/main" id="{0A6378AA-F614-4215-AF31-56E005126575}"/>
              </a:ext>
            </a:extLst>
          </p:cNvPr>
          <p:cNvSpPr txBox="1"/>
          <p:nvPr/>
        </p:nvSpPr>
        <p:spPr>
          <a:xfrm>
            <a:off x="166158" y="5825429"/>
            <a:ext cx="8977842" cy="369332"/>
          </a:xfrm>
          <a:prstGeom prst="rect">
            <a:avLst/>
          </a:prstGeom>
          <a:noFill/>
        </p:spPr>
        <p:txBody>
          <a:bodyPr wrap="none" rtlCol="0">
            <a:spAutoFit/>
          </a:bodyPr>
          <a:lstStyle/>
          <a:p>
            <a:r>
              <a:rPr lang="en-GB" b="0" i="0" u="sng" dirty="0">
                <a:solidFill>
                  <a:srgbClr val="467886"/>
                </a:solidFill>
                <a:effectLst/>
                <a:latin typeface="Calibri" panose="020F0502020204030204" pitchFamily="34" charset="0"/>
                <a:hlinkClick r:id="rId6" tooltip="Original URL: https://www.gov.uk/government/consultations/improving-the-way-ofsted-inspects-education. Click or tap if you trust this link."/>
              </a:rPr>
              <a:t>https://www.gov.uk/government/consultations/improving-the-way-ofsted-inspects-education</a:t>
            </a:r>
            <a:endParaRPr lang="en-GB" u="sng" dirty="0">
              <a:solidFill>
                <a:srgbClr val="0087CA"/>
              </a:solidFill>
            </a:endParaRPr>
          </a:p>
        </p:txBody>
      </p:sp>
    </p:spTree>
    <p:extLst>
      <p:ext uri="{BB962C8B-B14F-4D97-AF65-F5344CB8AC3E}">
        <p14:creationId xmlns:p14="http://schemas.microsoft.com/office/powerpoint/2010/main" val="4286456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EFE77-A24B-89DF-9954-30F7343365A4}"/>
              </a:ext>
            </a:extLst>
          </p:cNvPr>
          <p:cNvSpPr>
            <a:spLocks noGrp="1"/>
          </p:cNvSpPr>
          <p:nvPr>
            <p:ph type="title"/>
          </p:nvPr>
        </p:nvSpPr>
        <p:spPr>
          <a:xfrm>
            <a:off x="3591292" y="143304"/>
            <a:ext cx="7886700" cy="634049"/>
          </a:xfrm>
        </p:spPr>
        <p:txBody>
          <a:bodyPr/>
          <a:lstStyle/>
          <a:p>
            <a:r>
              <a:rPr lang="en-GB" dirty="0"/>
              <a:t>3. Preparing for Ofsted:</a:t>
            </a:r>
          </a:p>
        </p:txBody>
      </p:sp>
      <p:pic>
        <p:nvPicPr>
          <p:cNvPr id="5" name="Content Placeholder 4">
            <a:extLst>
              <a:ext uri="{FF2B5EF4-FFF2-40B4-BE49-F238E27FC236}">
                <a16:creationId xmlns:a16="http://schemas.microsoft.com/office/drawing/2014/main" id="{C8517E10-A4E5-18D8-5821-D13F2C7EB6C0}"/>
              </a:ext>
            </a:extLst>
          </p:cNvPr>
          <p:cNvPicPr>
            <a:picLocks noGrp="1" noChangeAspect="1"/>
          </p:cNvPicPr>
          <p:nvPr>
            <p:ph idx="1"/>
          </p:nvPr>
        </p:nvPicPr>
        <p:blipFill>
          <a:blip r:embed="rId3"/>
          <a:stretch>
            <a:fillRect/>
          </a:stretch>
        </p:blipFill>
        <p:spPr>
          <a:xfrm>
            <a:off x="128037" y="1137538"/>
            <a:ext cx="2962642" cy="4141788"/>
          </a:xfrm>
          <a:ln>
            <a:solidFill>
              <a:schemeClr val="tx1"/>
            </a:solidFill>
          </a:ln>
        </p:spPr>
      </p:pic>
      <p:pic>
        <p:nvPicPr>
          <p:cNvPr id="7" name="Picture 6">
            <a:extLst>
              <a:ext uri="{FF2B5EF4-FFF2-40B4-BE49-F238E27FC236}">
                <a16:creationId xmlns:a16="http://schemas.microsoft.com/office/drawing/2014/main" id="{7CAFA375-3EDA-3FD4-26CF-BF66078A88DB}"/>
              </a:ext>
            </a:extLst>
          </p:cNvPr>
          <p:cNvPicPr>
            <a:picLocks noChangeAspect="1"/>
          </p:cNvPicPr>
          <p:nvPr/>
        </p:nvPicPr>
        <p:blipFill>
          <a:blip r:embed="rId4"/>
          <a:stretch>
            <a:fillRect/>
          </a:stretch>
        </p:blipFill>
        <p:spPr>
          <a:xfrm>
            <a:off x="2681416" y="1928370"/>
            <a:ext cx="2962642" cy="4141788"/>
          </a:xfrm>
          <a:prstGeom prst="rect">
            <a:avLst/>
          </a:prstGeom>
          <a:ln>
            <a:solidFill>
              <a:schemeClr val="tx1"/>
            </a:solidFill>
          </a:ln>
        </p:spPr>
      </p:pic>
      <p:sp>
        <p:nvSpPr>
          <p:cNvPr id="8" name="TextBox 7">
            <a:extLst>
              <a:ext uri="{FF2B5EF4-FFF2-40B4-BE49-F238E27FC236}">
                <a16:creationId xmlns:a16="http://schemas.microsoft.com/office/drawing/2014/main" id="{C9C5D66B-9F7F-7931-C7A6-387DE36A80B9}"/>
              </a:ext>
            </a:extLst>
          </p:cNvPr>
          <p:cNvSpPr txBox="1"/>
          <p:nvPr/>
        </p:nvSpPr>
        <p:spPr>
          <a:xfrm>
            <a:off x="89371" y="6068365"/>
            <a:ext cx="3501921" cy="646331"/>
          </a:xfrm>
          <a:prstGeom prst="rect">
            <a:avLst/>
          </a:prstGeom>
          <a:noFill/>
        </p:spPr>
        <p:txBody>
          <a:bodyPr wrap="none" rtlCol="0">
            <a:spAutoFit/>
          </a:bodyPr>
          <a:lstStyle/>
          <a:p>
            <a:r>
              <a:rPr lang="en-GB" dirty="0">
                <a:hlinkClick r:id="rId5"/>
              </a:rPr>
              <a:t>Early years foundation stage (EYFS) </a:t>
            </a:r>
          </a:p>
          <a:p>
            <a:r>
              <a:rPr lang="en-GB" dirty="0">
                <a:hlinkClick r:id="rId5"/>
              </a:rPr>
              <a:t>statutory framework - GOV.UK</a:t>
            </a:r>
            <a:endParaRPr lang="en-GB" dirty="0"/>
          </a:p>
        </p:txBody>
      </p:sp>
      <p:pic>
        <p:nvPicPr>
          <p:cNvPr id="6" name="Picture 5">
            <a:extLst>
              <a:ext uri="{FF2B5EF4-FFF2-40B4-BE49-F238E27FC236}">
                <a16:creationId xmlns:a16="http://schemas.microsoft.com/office/drawing/2014/main" id="{5C31C9A4-0F6C-5A3D-7624-30D86CB0393D}"/>
              </a:ext>
            </a:extLst>
          </p:cNvPr>
          <p:cNvPicPr>
            <a:picLocks noChangeAspect="1"/>
          </p:cNvPicPr>
          <p:nvPr/>
        </p:nvPicPr>
        <p:blipFill>
          <a:blip r:embed="rId6"/>
          <a:stretch>
            <a:fillRect/>
          </a:stretch>
        </p:blipFill>
        <p:spPr>
          <a:xfrm>
            <a:off x="5136543" y="973731"/>
            <a:ext cx="3745064" cy="2680202"/>
          </a:xfrm>
          <a:prstGeom prst="rect">
            <a:avLst/>
          </a:prstGeom>
          <a:ln>
            <a:solidFill>
              <a:schemeClr val="tx1"/>
            </a:solidFill>
          </a:ln>
        </p:spPr>
      </p:pic>
      <p:sp>
        <p:nvSpPr>
          <p:cNvPr id="9" name="TextBox 8">
            <a:extLst>
              <a:ext uri="{FF2B5EF4-FFF2-40B4-BE49-F238E27FC236}">
                <a16:creationId xmlns:a16="http://schemas.microsoft.com/office/drawing/2014/main" id="{03982B7C-05A7-7A3F-AB12-BBCF4B55EC84}"/>
              </a:ext>
            </a:extLst>
          </p:cNvPr>
          <p:cNvSpPr txBox="1"/>
          <p:nvPr/>
        </p:nvSpPr>
        <p:spPr>
          <a:xfrm>
            <a:off x="6056107" y="3780775"/>
            <a:ext cx="2957069" cy="1200329"/>
          </a:xfrm>
          <a:prstGeom prst="rect">
            <a:avLst/>
          </a:prstGeom>
          <a:noFill/>
        </p:spPr>
        <p:txBody>
          <a:bodyPr wrap="square" rtlCol="0">
            <a:spAutoFit/>
          </a:bodyPr>
          <a:lstStyle/>
          <a:p>
            <a:r>
              <a:rPr lang="en-GB" dirty="0">
                <a:hlinkClick r:id="rId7"/>
              </a:rPr>
              <a:t>Development Matters - Non-statutory curriculum guidance for the early years foundation stage</a:t>
            </a:r>
            <a:endParaRPr lang="en-GB" dirty="0"/>
          </a:p>
        </p:txBody>
      </p:sp>
    </p:spTree>
    <p:extLst>
      <p:ext uri="{BB962C8B-B14F-4D97-AF65-F5344CB8AC3E}">
        <p14:creationId xmlns:p14="http://schemas.microsoft.com/office/powerpoint/2010/main" val="18032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8BBA7-B975-5E80-4A37-7DD8BFB2110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3B3BF87-4CED-0BD1-9EB1-839435CEC377}"/>
              </a:ext>
            </a:extLst>
          </p:cNvPr>
          <p:cNvSpPr>
            <a:spLocks noGrp="1"/>
          </p:cNvSpPr>
          <p:nvPr>
            <p:ph idx="1"/>
          </p:nvPr>
        </p:nvSpPr>
        <p:spPr/>
        <p:txBody>
          <a:bodyPr/>
          <a:lstStyle/>
          <a:p>
            <a:pPr marL="0" indent="0">
              <a:buNone/>
            </a:pPr>
            <a:endParaRPr lang="en-GB" dirty="0">
              <a:hlinkClick r:id="rId3"/>
            </a:endParaRPr>
          </a:p>
          <a:p>
            <a:pPr marL="0" indent="0">
              <a:buNone/>
            </a:pPr>
            <a:endParaRPr lang="en-GB" dirty="0">
              <a:hlinkClick r:id="rId3"/>
            </a:endParaRPr>
          </a:p>
          <a:p>
            <a:pPr marL="0" indent="0">
              <a:buNone/>
            </a:pPr>
            <a:endParaRPr lang="en-GB" dirty="0">
              <a:hlinkClick r:id="rId3"/>
            </a:endParaRPr>
          </a:p>
          <a:p>
            <a:pPr marL="0" indent="0">
              <a:buNone/>
            </a:pPr>
            <a:endParaRPr lang="en-GB" dirty="0">
              <a:hlinkClick r:id="rId3"/>
            </a:endParaRPr>
          </a:p>
          <a:p>
            <a:pPr marL="0" indent="0">
              <a:buNone/>
            </a:pPr>
            <a:r>
              <a:rPr lang="en-GB" sz="2400" dirty="0"/>
              <a:t> </a:t>
            </a:r>
          </a:p>
        </p:txBody>
      </p:sp>
      <p:pic>
        <p:nvPicPr>
          <p:cNvPr id="5" name="Picture 4">
            <a:extLst>
              <a:ext uri="{FF2B5EF4-FFF2-40B4-BE49-F238E27FC236}">
                <a16:creationId xmlns:a16="http://schemas.microsoft.com/office/drawing/2014/main" id="{F23D3AA7-7AA3-EA4B-6848-159BFE143B77}"/>
              </a:ext>
            </a:extLst>
          </p:cNvPr>
          <p:cNvPicPr>
            <a:picLocks noChangeAspect="1"/>
          </p:cNvPicPr>
          <p:nvPr/>
        </p:nvPicPr>
        <p:blipFill>
          <a:blip r:embed="rId4"/>
          <a:stretch>
            <a:fillRect/>
          </a:stretch>
        </p:blipFill>
        <p:spPr>
          <a:xfrm>
            <a:off x="3197170" y="0"/>
            <a:ext cx="5891171" cy="2390775"/>
          </a:xfrm>
          <a:prstGeom prst="rect">
            <a:avLst/>
          </a:prstGeom>
          <a:ln>
            <a:solidFill>
              <a:schemeClr val="tx1"/>
            </a:solidFill>
          </a:ln>
        </p:spPr>
      </p:pic>
      <p:sp>
        <p:nvSpPr>
          <p:cNvPr id="9" name="TextBox 8">
            <a:extLst>
              <a:ext uri="{FF2B5EF4-FFF2-40B4-BE49-F238E27FC236}">
                <a16:creationId xmlns:a16="http://schemas.microsoft.com/office/drawing/2014/main" id="{134A1941-E902-DDDF-E84E-78B7B834D212}"/>
              </a:ext>
            </a:extLst>
          </p:cNvPr>
          <p:cNvSpPr txBox="1"/>
          <p:nvPr/>
        </p:nvSpPr>
        <p:spPr>
          <a:xfrm>
            <a:off x="4440183" y="1928224"/>
            <a:ext cx="4587902" cy="369332"/>
          </a:xfrm>
          <a:prstGeom prst="rect">
            <a:avLst/>
          </a:prstGeom>
          <a:noFill/>
        </p:spPr>
        <p:txBody>
          <a:bodyPr wrap="square">
            <a:spAutoFit/>
          </a:bodyPr>
          <a:lstStyle/>
          <a:p>
            <a:r>
              <a:rPr lang="en-GB" dirty="0">
                <a:hlinkClick r:id="rId3"/>
              </a:rPr>
              <a:t>Ofsted | Shropshire Learning Gateway</a:t>
            </a:r>
            <a:endParaRPr lang="en-GB" dirty="0"/>
          </a:p>
        </p:txBody>
      </p:sp>
      <p:pic>
        <p:nvPicPr>
          <p:cNvPr id="11" name="Picture 10">
            <a:extLst>
              <a:ext uri="{FF2B5EF4-FFF2-40B4-BE49-F238E27FC236}">
                <a16:creationId xmlns:a16="http://schemas.microsoft.com/office/drawing/2014/main" id="{052264F6-2B85-2D02-D8C3-88AED471C939}"/>
              </a:ext>
            </a:extLst>
          </p:cNvPr>
          <p:cNvPicPr>
            <a:picLocks noChangeAspect="1"/>
          </p:cNvPicPr>
          <p:nvPr/>
        </p:nvPicPr>
        <p:blipFill>
          <a:blip r:embed="rId5"/>
          <a:stretch>
            <a:fillRect/>
          </a:stretch>
        </p:blipFill>
        <p:spPr>
          <a:xfrm>
            <a:off x="376135" y="2297556"/>
            <a:ext cx="6885084" cy="4323668"/>
          </a:xfrm>
          <a:prstGeom prst="rect">
            <a:avLst/>
          </a:prstGeom>
          <a:ln>
            <a:solidFill>
              <a:schemeClr val="tx1"/>
            </a:solidFill>
          </a:ln>
        </p:spPr>
      </p:pic>
      <p:sp>
        <p:nvSpPr>
          <p:cNvPr id="12" name="TextBox 11">
            <a:extLst>
              <a:ext uri="{FF2B5EF4-FFF2-40B4-BE49-F238E27FC236}">
                <a16:creationId xmlns:a16="http://schemas.microsoft.com/office/drawing/2014/main" id="{01DF3C92-0589-DA91-F707-BFF423822B1B}"/>
              </a:ext>
            </a:extLst>
          </p:cNvPr>
          <p:cNvSpPr txBox="1"/>
          <p:nvPr/>
        </p:nvSpPr>
        <p:spPr>
          <a:xfrm>
            <a:off x="376135" y="5270326"/>
            <a:ext cx="7611956" cy="369332"/>
          </a:xfrm>
          <a:prstGeom prst="rect">
            <a:avLst/>
          </a:prstGeom>
          <a:noFill/>
        </p:spPr>
        <p:txBody>
          <a:bodyPr wrap="none" rtlCol="0">
            <a:spAutoFit/>
          </a:bodyPr>
          <a:lstStyle/>
          <a:p>
            <a:r>
              <a:rPr lang="en-GB" dirty="0">
                <a:hlinkClick r:id="rId6"/>
              </a:rPr>
              <a:t>Ofsted inspections: what EY providers and practitioners need to know - GOV.UK</a:t>
            </a:r>
            <a:endParaRPr lang="en-GB" dirty="0"/>
          </a:p>
        </p:txBody>
      </p:sp>
    </p:spTree>
    <p:extLst>
      <p:ext uri="{BB962C8B-B14F-4D97-AF65-F5344CB8AC3E}">
        <p14:creationId xmlns:p14="http://schemas.microsoft.com/office/powerpoint/2010/main" val="1851703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0E4D-5843-84DD-3444-BDB5FC5C05F0}"/>
              </a:ext>
            </a:extLst>
          </p:cNvPr>
          <p:cNvSpPr>
            <a:spLocks noGrp="1"/>
          </p:cNvSpPr>
          <p:nvPr>
            <p:ph type="title"/>
          </p:nvPr>
        </p:nvSpPr>
        <p:spPr/>
        <p:txBody>
          <a:bodyPr/>
          <a:lstStyle/>
          <a:p>
            <a:pPr algn="ctr"/>
            <a:r>
              <a:rPr lang="en-GB" dirty="0"/>
              <a:t>4. The learning walk:</a:t>
            </a:r>
          </a:p>
        </p:txBody>
      </p:sp>
      <p:sp>
        <p:nvSpPr>
          <p:cNvPr id="3" name="Content Placeholder 2">
            <a:extLst>
              <a:ext uri="{FF2B5EF4-FFF2-40B4-BE49-F238E27FC236}">
                <a16:creationId xmlns:a16="http://schemas.microsoft.com/office/drawing/2014/main" id="{25822276-539B-AD51-3338-F3AEBE8790D9}"/>
              </a:ext>
            </a:extLst>
          </p:cNvPr>
          <p:cNvSpPr>
            <a:spLocks noGrp="1"/>
          </p:cNvSpPr>
          <p:nvPr>
            <p:ph idx="1"/>
          </p:nvPr>
        </p:nvSpPr>
        <p:spPr/>
        <p:txBody>
          <a:bodyPr>
            <a:normAutofit lnSpcReduction="10000"/>
          </a:bodyPr>
          <a:lstStyle/>
          <a:p>
            <a:r>
              <a:rPr lang="en-GB" dirty="0"/>
              <a:t>Explain how you organise your curriculum. </a:t>
            </a:r>
          </a:p>
          <a:p>
            <a:r>
              <a:rPr lang="en-GB" dirty="0"/>
              <a:t>What do you want the children:</a:t>
            </a:r>
          </a:p>
          <a:p>
            <a:pPr>
              <a:buFontTx/>
              <a:buChar char="-"/>
            </a:pPr>
            <a:r>
              <a:rPr lang="en-GB" dirty="0"/>
              <a:t>to know </a:t>
            </a:r>
          </a:p>
          <a:p>
            <a:pPr>
              <a:buFontTx/>
              <a:buChar char="-"/>
            </a:pPr>
            <a:r>
              <a:rPr lang="en-GB" dirty="0"/>
              <a:t>be able to do </a:t>
            </a:r>
          </a:p>
          <a:p>
            <a:pPr>
              <a:buFontTx/>
              <a:buChar char="-"/>
            </a:pPr>
            <a:r>
              <a:rPr lang="en-GB" dirty="0"/>
              <a:t>to understand</a:t>
            </a:r>
          </a:p>
          <a:p>
            <a:pPr marL="0" indent="0">
              <a:buNone/>
            </a:pPr>
            <a:endParaRPr lang="en-GB" u="sng" dirty="0">
              <a:solidFill>
                <a:srgbClr val="0087CA"/>
              </a:solidFill>
            </a:endParaRPr>
          </a:p>
          <a:p>
            <a:pPr marL="0" indent="0">
              <a:buNone/>
            </a:pPr>
            <a:r>
              <a:rPr lang="en-GB" b="1" i="0" dirty="0">
                <a:solidFill>
                  <a:srgbClr val="0F0F0F"/>
                </a:solidFill>
                <a:effectLst/>
                <a:latin typeface="Roboto" panose="02000000000000000000" pitchFamily="2" charset="0"/>
              </a:rPr>
              <a:t>What should I expect from the learning walk? | Early years FAQs</a:t>
            </a:r>
          </a:p>
          <a:p>
            <a:pPr marL="0" indent="0">
              <a:buNone/>
            </a:pPr>
            <a:r>
              <a:rPr lang="en-GB" sz="1900" u="sng" dirty="0" err="1">
                <a:solidFill>
                  <a:srgbClr val="0087CA"/>
                </a:solidFill>
              </a:rPr>
              <a:t>Youtube</a:t>
            </a:r>
            <a:r>
              <a:rPr lang="en-GB" sz="1900" u="sng" dirty="0">
                <a:solidFill>
                  <a:srgbClr val="0087CA"/>
                </a:solidFill>
              </a:rPr>
              <a:t> clip</a:t>
            </a:r>
          </a:p>
        </p:txBody>
      </p:sp>
    </p:spTree>
    <p:extLst>
      <p:ext uri="{BB962C8B-B14F-4D97-AF65-F5344CB8AC3E}">
        <p14:creationId xmlns:p14="http://schemas.microsoft.com/office/powerpoint/2010/main" val="119507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CB9A-A991-2846-E7CD-6A8AFE5EE061}"/>
              </a:ext>
            </a:extLst>
          </p:cNvPr>
          <p:cNvSpPr>
            <a:spLocks noGrp="1"/>
          </p:cNvSpPr>
          <p:nvPr>
            <p:ph type="title"/>
          </p:nvPr>
        </p:nvSpPr>
        <p:spPr/>
        <p:txBody>
          <a:bodyPr/>
          <a:lstStyle/>
          <a:p>
            <a:pPr algn="ctr"/>
            <a:r>
              <a:rPr lang="en-GB" dirty="0"/>
              <a:t>What are the children learning?</a:t>
            </a:r>
          </a:p>
        </p:txBody>
      </p:sp>
      <p:pic>
        <p:nvPicPr>
          <p:cNvPr id="4" name="Content Placeholder 3">
            <a:extLst>
              <a:ext uri="{FF2B5EF4-FFF2-40B4-BE49-F238E27FC236}">
                <a16:creationId xmlns:a16="http://schemas.microsoft.com/office/drawing/2014/main" id="{BACE7F33-5819-3507-AD36-8FB1E89691AA}"/>
              </a:ext>
            </a:extLst>
          </p:cNvPr>
          <p:cNvPicPr>
            <a:picLocks noGrp="1" noChangeAspect="1"/>
          </p:cNvPicPr>
          <p:nvPr>
            <p:ph idx="1"/>
          </p:nvPr>
        </p:nvPicPr>
        <p:blipFill rotWithShape="1">
          <a:blip r:embed="rId3"/>
          <a:srcRect r="12193"/>
          <a:stretch/>
        </p:blipFill>
        <p:spPr>
          <a:xfrm rot="21480000">
            <a:off x="1360371" y="2048669"/>
            <a:ext cx="6423258" cy="4114800"/>
          </a:xfrm>
          <a:prstGeom prst="rect">
            <a:avLst/>
          </a:prstGeom>
        </p:spPr>
      </p:pic>
      <p:sp>
        <p:nvSpPr>
          <p:cNvPr id="5" name="TextBox 4">
            <a:extLst>
              <a:ext uri="{FF2B5EF4-FFF2-40B4-BE49-F238E27FC236}">
                <a16:creationId xmlns:a16="http://schemas.microsoft.com/office/drawing/2014/main" id="{3F1CB305-5767-DBB5-5009-AD918AD2363A}"/>
              </a:ext>
            </a:extLst>
          </p:cNvPr>
          <p:cNvSpPr txBox="1"/>
          <p:nvPr/>
        </p:nvSpPr>
        <p:spPr>
          <a:xfrm>
            <a:off x="1470991" y="6211669"/>
            <a:ext cx="1088760" cy="646331"/>
          </a:xfrm>
          <a:prstGeom prst="rect">
            <a:avLst/>
          </a:prstGeom>
          <a:noFill/>
        </p:spPr>
        <p:txBody>
          <a:bodyPr wrap="none" rtlCol="0">
            <a:spAutoFit/>
          </a:bodyPr>
          <a:lstStyle/>
          <a:p>
            <a:r>
              <a:rPr lang="en-GB" u="sng" dirty="0">
                <a:solidFill>
                  <a:srgbClr val="0087CA"/>
                </a:solidFill>
              </a:rPr>
              <a:t>ABC Does</a:t>
            </a:r>
          </a:p>
          <a:p>
            <a:endParaRPr lang="en-GB" dirty="0"/>
          </a:p>
        </p:txBody>
      </p:sp>
    </p:spTree>
    <p:extLst>
      <p:ext uri="{BB962C8B-B14F-4D97-AF65-F5344CB8AC3E}">
        <p14:creationId xmlns:p14="http://schemas.microsoft.com/office/powerpoint/2010/main" val="3164268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8D8A-B4BC-6609-B06E-DCBBB846C5C6}"/>
              </a:ext>
            </a:extLst>
          </p:cNvPr>
          <p:cNvSpPr>
            <a:spLocks noGrp="1"/>
          </p:cNvSpPr>
          <p:nvPr>
            <p:ph type="title"/>
          </p:nvPr>
        </p:nvSpPr>
        <p:spPr/>
        <p:txBody>
          <a:bodyPr/>
          <a:lstStyle/>
          <a:p>
            <a:endParaRPr lang="en-GB"/>
          </a:p>
        </p:txBody>
      </p:sp>
      <p:sp>
        <p:nvSpPr>
          <p:cNvPr id="6" name="TextBox 5">
            <a:extLst>
              <a:ext uri="{FF2B5EF4-FFF2-40B4-BE49-F238E27FC236}">
                <a16:creationId xmlns:a16="http://schemas.microsoft.com/office/drawing/2014/main" id="{90143F48-250F-4530-DE8A-B45167AFC0D6}"/>
              </a:ext>
            </a:extLst>
          </p:cNvPr>
          <p:cNvSpPr txBox="1"/>
          <p:nvPr/>
        </p:nvSpPr>
        <p:spPr>
          <a:xfrm>
            <a:off x="0" y="5827303"/>
            <a:ext cx="9083897" cy="369332"/>
          </a:xfrm>
          <a:prstGeom prst="rect">
            <a:avLst/>
          </a:prstGeom>
          <a:noFill/>
        </p:spPr>
        <p:txBody>
          <a:bodyPr wrap="none" rtlCol="0">
            <a:spAutoFit/>
          </a:bodyPr>
          <a:lstStyle/>
          <a:p>
            <a:r>
              <a:rPr lang="en-GB" dirty="0">
                <a:hlinkClick r:id="rId3"/>
              </a:rPr>
              <a:t>Development Matters - Non-statutory curriculum guidance for the early years foundation stage</a:t>
            </a:r>
            <a:endParaRPr lang="en-GB" dirty="0"/>
          </a:p>
        </p:txBody>
      </p:sp>
      <p:pic>
        <p:nvPicPr>
          <p:cNvPr id="13" name="Content Placeholder 12">
            <a:extLst>
              <a:ext uri="{FF2B5EF4-FFF2-40B4-BE49-F238E27FC236}">
                <a16:creationId xmlns:a16="http://schemas.microsoft.com/office/drawing/2014/main" id="{A0EE76B5-224C-578C-728C-500F46B00B26}"/>
              </a:ext>
            </a:extLst>
          </p:cNvPr>
          <p:cNvPicPr>
            <a:picLocks noGrp="1" noChangeAspect="1"/>
          </p:cNvPicPr>
          <p:nvPr>
            <p:ph idx="1"/>
          </p:nvPr>
        </p:nvPicPr>
        <p:blipFill>
          <a:blip r:embed="rId4"/>
          <a:stretch>
            <a:fillRect/>
          </a:stretch>
        </p:blipFill>
        <p:spPr>
          <a:xfrm>
            <a:off x="0" y="3429000"/>
            <a:ext cx="12547943" cy="860562"/>
          </a:xfrm>
        </p:spPr>
      </p:pic>
      <p:pic>
        <p:nvPicPr>
          <p:cNvPr id="8" name="Picture 7">
            <a:extLst>
              <a:ext uri="{FF2B5EF4-FFF2-40B4-BE49-F238E27FC236}">
                <a16:creationId xmlns:a16="http://schemas.microsoft.com/office/drawing/2014/main" id="{755DA6AE-191E-22CC-4D19-A844955C2581}"/>
              </a:ext>
            </a:extLst>
          </p:cNvPr>
          <p:cNvPicPr>
            <a:picLocks noChangeAspect="1"/>
          </p:cNvPicPr>
          <p:nvPr/>
        </p:nvPicPr>
        <p:blipFill>
          <a:blip r:embed="rId5"/>
          <a:stretch>
            <a:fillRect/>
          </a:stretch>
        </p:blipFill>
        <p:spPr>
          <a:xfrm>
            <a:off x="0" y="-19065"/>
            <a:ext cx="9144000" cy="1319850"/>
          </a:xfrm>
          <a:prstGeom prst="rect">
            <a:avLst/>
          </a:prstGeom>
        </p:spPr>
      </p:pic>
      <p:pic>
        <p:nvPicPr>
          <p:cNvPr id="10" name="Picture 9">
            <a:extLst>
              <a:ext uri="{FF2B5EF4-FFF2-40B4-BE49-F238E27FC236}">
                <a16:creationId xmlns:a16="http://schemas.microsoft.com/office/drawing/2014/main" id="{62486CAA-4107-4A26-C4D1-C61B6B6E7F8D}"/>
              </a:ext>
            </a:extLst>
          </p:cNvPr>
          <p:cNvPicPr>
            <a:picLocks noChangeAspect="1"/>
          </p:cNvPicPr>
          <p:nvPr/>
        </p:nvPicPr>
        <p:blipFill>
          <a:blip r:embed="rId6"/>
          <a:stretch>
            <a:fillRect/>
          </a:stretch>
        </p:blipFill>
        <p:spPr>
          <a:xfrm>
            <a:off x="99142" y="1300785"/>
            <a:ext cx="9144000" cy="2067602"/>
          </a:xfrm>
          <a:prstGeom prst="rect">
            <a:avLst/>
          </a:prstGeom>
        </p:spPr>
      </p:pic>
      <p:sp>
        <p:nvSpPr>
          <p:cNvPr id="11" name="TextBox 10">
            <a:extLst>
              <a:ext uri="{FF2B5EF4-FFF2-40B4-BE49-F238E27FC236}">
                <a16:creationId xmlns:a16="http://schemas.microsoft.com/office/drawing/2014/main" id="{C2C7EE16-B9C1-A8B2-9D9B-63BC26ACFEAF}"/>
              </a:ext>
            </a:extLst>
          </p:cNvPr>
          <p:cNvSpPr txBox="1"/>
          <p:nvPr/>
        </p:nvSpPr>
        <p:spPr>
          <a:xfrm>
            <a:off x="129194" y="1073071"/>
            <a:ext cx="2331536" cy="369332"/>
          </a:xfrm>
          <a:prstGeom prst="rect">
            <a:avLst/>
          </a:prstGeom>
          <a:noFill/>
        </p:spPr>
        <p:txBody>
          <a:bodyPr wrap="none" rtlCol="0">
            <a:spAutoFit/>
          </a:bodyPr>
          <a:lstStyle/>
          <a:p>
            <a:r>
              <a:rPr lang="en-GB" b="1" dirty="0"/>
              <a:t>Physical development:</a:t>
            </a:r>
          </a:p>
        </p:txBody>
      </p:sp>
      <p:pic>
        <p:nvPicPr>
          <p:cNvPr id="15" name="Picture 14">
            <a:extLst>
              <a:ext uri="{FF2B5EF4-FFF2-40B4-BE49-F238E27FC236}">
                <a16:creationId xmlns:a16="http://schemas.microsoft.com/office/drawing/2014/main" id="{CB546708-918C-6508-5453-8175CA093D63}"/>
              </a:ext>
            </a:extLst>
          </p:cNvPr>
          <p:cNvPicPr>
            <a:picLocks noChangeAspect="1"/>
          </p:cNvPicPr>
          <p:nvPr/>
        </p:nvPicPr>
        <p:blipFill>
          <a:blip r:embed="rId7"/>
          <a:stretch>
            <a:fillRect/>
          </a:stretch>
        </p:blipFill>
        <p:spPr>
          <a:xfrm>
            <a:off x="0" y="4167099"/>
            <a:ext cx="9144000" cy="1693197"/>
          </a:xfrm>
          <a:prstGeom prst="rect">
            <a:avLst/>
          </a:prstGeom>
        </p:spPr>
      </p:pic>
    </p:spTree>
    <p:extLst>
      <p:ext uri="{BB962C8B-B14F-4D97-AF65-F5344CB8AC3E}">
        <p14:creationId xmlns:p14="http://schemas.microsoft.com/office/powerpoint/2010/main" val="19427736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E604E05632B54479C8778C370252D1B" ma:contentTypeVersion="18" ma:contentTypeDescription="Create a new document." ma:contentTypeScope="" ma:versionID="72e8c0c8e8ff5c4f988db722eacad38a">
  <xsd:schema xmlns:xsd="http://www.w3.org/2001/XMLSchema" xmlns:xs="http://www.w3.org/2001/XMLSchema" xmlns:p="http://schemas.microsoft.com/office/2006/metadata/properties" xmlns:ns2="801adc90-1e60-4fcf-9d8c-327c36f3d5ed" xmlns:ns3="4fd92b1a-fc9f-4f77-9aa0-4035c507f4e5" targetNamespace="http://schemas.microsoft.com/office/2006/metadata/properties" ma:root="true" ma:fieldsID="59893cde176fac4f02935b72ba9e0382" ns2:_="" ns3:_="">
    <xsd:import namespace="801adc90-1e60-4fcf-9d8c-327c36f3d5ed"/>
    <xsd:import namespace="4fd92b1a-fc9f-4f77-9aa0-4035c507f4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adc90-1e60-4fcf-9d8c-327c36f3d5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8547526-a6f0-4707-a276-51d9665081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d92b1a-fc9f-4f77-9aa0-4035c507f4e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fe68b40-86ff-4845-9f0b-fe6db42d2834}" ma:internalName="TaxCatchAll" ma:showField="CatchAllData" ma:web="4fd92b1a-fc9f-4f77-9aa0-4035c507f4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01adc90-1e60-4fcf-9d8c-327c36f3d5ed">
      <Terms xmlns="http://schemas.microsoft.com/office/infopath/2007/PartnerControls"/>
    </lcf76f155ced4ddcb4097134ff3c332f>
    <TaxCatchAll xmlns="4fd92b1a-fc9f-4f77-9aa0-4035c507f4e5" xsi:nil="true"/>
  </documentManagement>
</p:properties>
</file>

<file path=customXml/itemProps1.xml><?xml version="1.0" encoding="utf-8"?>
<ds:datastoreItem xmlns:ds="http://schemas.openxmlformats.org/officeDocument/2006/customXml" ds:itemID="{F1B73EF4-1FB0-47D0-B46A-884144021E64}">
  <ds:schemaRefs>
    <ds:schemaRef ds:uri="http://schemas.microsoft.com/sharepoint/v3/contenttype/forms"/>
  </ds:schemaRefs>
</ds:datastoreItem>
</file>

<file path=customXml/itemProps2.xml><?xml version="1.0" encoding="utf-8"?>
<ds:datastoreItem xmlns:ds="http://schemas.openxmlformats.org/officeDocument/2006/customXml" ds:itemID="{99A14578-4E39-4C24-B1FE-C0CCC72ED765}">
  <ds:schemaRefs>
    <ds:schemaRef ds:uri="4fd92b1a-fc9f-4f77-9aa0-4035c507f4e5"/>
    <ds:schemaRef ds:uri="801adc90-1e60-4fcf-9d8c-327c36f3d5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93F5AE8-28D6-406E-888B-DE59F1720A1E}">
  <ds:schemaRefs>
    <ds:schemaRef ds:uri="4fd92b1a-fc9f-4f77-9aa0-4035c507f4e5"/>
    <ds:schemaRef ds:uri="801adc90-1e60-4fcf-9d8c-327c36f3d5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387</TotalTime>
  <Words>1555</Words>
  <Application>Microsoft Office PowerPoint</Application>
  <PresentationFormat>On-screen Show (4:3)</PresentationFormat>
  <Paragraphs>173</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BlinkMacSystemFont</vt:lpstr>
      <vt:lpstr>Calibri</vt:lpstr>
      <vt:lpstr>GDS Transport</vt:lpstr>
      <vt:lpstr>Roboto</vt:lpstr>
      <vt:lpstr>SourceSans</vt:lpstr>
      <vt:lpstr>Office Theme</vt:lpstr>
      <vt:lpstr>Key messages from Ofsted for PVI Settings and Childminders</vt:lpstr>
      <vt:lpstr>Agenda:</vt:lpstr>
      <vt:lpstr>1. Welcome and introductions:</vt:lpstr>
      <vt:lpstr>2. Setting the scene: March 2025</vt:lpstr>
      <vt:lpstr>3. Preparing for Ofsted:</vt:lpstr>
      <vt:lpstr>PowerPoint Presentation</vt:lpstr>
      <vt:lpstr>4. The learning walk:</vt:lpstr>
      <vt:lpstr>What are the children learning?</vt:lpstr>
      <vt:lpstr>PowerPoint Presentation</vt:lpstr>
      <vt:lpstr>PowerPoint Presentation</vt:lpstr>
      <vt:lpstr>5. Curriculum:</vt:lpstr>
      <vt:lpstr>PowerPoint Presentation</vt:lpstr>
      <vt:lpstr>PowerPoint Presentation</vt:lpstr>
      <vt:lpstr>PowerPoint Presentation</vt:lpstr>
      <vt:lpstr>PowerPoint Presentation</vt:lpstr>
      <vt:lpstr>6. CL across all areas of learning</vt:lpstr>
      <vt:lpstr>PowerPoint Presentation</vt:lpstr>
      <vt:lpstr>PowerPoint Presentation</vt:lpstr>
      <vt:lpstr>7. Partnership working:</vt:lpstr>
      <vt:lpstr>PowerPoint Presentation</vt:lpstr>
      <vt:lpstr>8. CPD:</vt:lpstr>
      <vt:lpstr>PowerPoint Presentation</vt:lpstr>
      <vt:lpstr>9. Strengths &amp; areas for development:</vt:lpstr>
      <vt:lpstr>10. Next steps?</vt:lpstr>
      <vt:lpstr>PowerPoint Presentation</vt:lpstr>
      <vt:lpstr>PowerPoint Presentation</vt:lpstr>
      <vt:lpstr>Future CPD:</vt:lpstr>
      <vt:lpstr>PowerPoint Presentation</vt:lpstr>
      <vt:lpstr>Non-chargeable visit:</vt:lpstr>
      <vt:lpstr>Finally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Hall.Salter</dc:creator>
  <cp:lastModifiedBy>Beverley Jones</cp:lastModifiedBy>
  <cp:revision>4</cp:revision>
  <dcterms:created xsi:type="dcterms:W3CDTF">2022-04-23T22:24:44Z</dcterms:created>
  <dcterms:modified xsi:type="dcterms:W3CDTF">2025-03-31T18:30:14Z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0x0101000E604E05632B54479C8778C370252D1B</vt:lpwstr>
  </property>
</Properties>
</file>