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8" r:id="rId3"/>
    <p:sldId id="261" r:id="rId4"/>
    <p:sldId id="262" r:id="rId5"/>
    <p:sldId id="263" r:id="rId6"/>
    <p:sldId id="264" r:id="rId7"/>
    <p:sldId id="997" r:id="rId8"/>
    <p:sldId id="991" r:id="rId9"/>
    <p:sldId id="992" r:id="rId10"/>
    <p:sldId id="998" r:id="rId11"/>
    <p:sldId id="993" r:id="rId12"/>
    <p:sldId id="265" r:id="rId13"/>
    <p:sldId id="266" r:id="rId14"/>
    <p:sldId id="1000" r:id="rId15"/>
    <p:sldId id="890" r:id="rId16"/>
    <p:sldId id="268" r:id="rId17"/>
    <p:sldId id="987" r:id="rId18"/>
    <p:sldId id="892" r:id="rId19"/>
    <p:sldId id="269" r:id="rId20"/>
    <p:sldId id="270" r:id="rId21"/>
    <p:sldId id="988" r:id="rId22"/>
    <p:sldId id="864" r:id="rId23"/>
    <p:sldId id="271" r:id="rId24"/>
    <p:sldId id="989" r:id="rId25"/>
    <p:sldId id="995" r:id="rId26"/>
    <p:sldId id="267" r:id="rId27"/>
    <p:sldId id="1001" r:id="rId28"/>
    <p:sldId id="27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D7F260-48E4-4B7B-80DB-937F0B53A48E}" v="2" dt="2024-04-09T07:51:28.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6"/>
    <p:restoredTop sz="83859" autoAdjust="0"/>
  </p:normalViewPr>
  <p:slideViewPr>
    <p:cSldViewPr snapToGrid="0" snapToObjects="1">
      <p:cViewPr varScale="1">
        <p:scale>
          <a:sx n="60" d="100"/>
          <a:sy n="60" d="100"/>
        </p:scale>
        <p:origin x="162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Jones" userId="902ebd1c-631c-4f88-908a-acb65098e710" providerId="ADAL" clId="{99D7F260-48E4-4B7B-80DB-937F0B53A48E}"/>
    <pc:docChg chg="delSld modSld">
      <pc:chgData name="Beverley Jones" userId="902ebd1c-631c-4f88-908a-acb65098e710" providerId="ADAL" clId="{99D7F260-48E4-4B7B-80DB-937F0B53A48E}" dt="2024-05-15T10:26:26.965" v="29" actId="2696"/>
      <pc:docMkLst>
        <pc:docMk/>
      </pc:docMkLst>
      <pc:sldChg chg="modSp mod">
        <pc:chgData name="Beverley Jones" userId="902ebd1c-631c-4f88-908a-acb65098e710" providerId="ADAL" clId="{99D7F260-48E4-4B7B-80DB-937F0B53A48E}" dt="2024-05-15T10:26:01.945" v="28" actId="20577"/>
        <pc:sldMkLst>
          <pc:docMk/>
          <pc:sldMk cId="700648129" sldId="257"/>
        </pc:sldMkLst>
        <pc:spChg chg="mod">
          <ac:chgData name="Beverley Jones" userId="902ebd1c-631c-4f88-908a-acb65098e710" providerId="ADAL" clId="{99D7F260-48E4-4B7B-80DB-937F0B53A48E}" dt="2024-05-15T10:26:01.945" v="28" actId="20577"/>
          <ac:spMkLst>
            <pc:docMk/>
            <pc:sldMk cId="700648129" sldId="257"/>
            <ac:spMk id="6" creationId="{089FA650-0C65-414A-85DF-430352F666CC}"/>
          </ac:spMkLst>
        </pc:spChg>
      </pc:sldChg>
      <pc:sldChg chg="modNotesTx">
        <pc:chgData name="Beverley Jones" userId="902ebd1c-631c-4f88-908a-acb65098e710" providerId="ADAL" clId="{99D7F260-48E4-4B7B-80DB-937F0B53A48E}" dt="2024-04-09T07:51:34.606" v="0" actId="20577"/>
        <pc:sldMkLst>
          <pc:docMk/>
          <pc:sldMk cId="2023315349" sldId="262"/>
        </pc:sldMkLst>
      </pc:sldChg>
      <pc:sldChg chg="modNotesTx">
        <pc:chgData name="Beverley Jones" userId="902ebd1c-631c-4f88-908a-acb65098e710" providerId="ADAL" clId="{99D7F260-48E4-4B7B-80DB-937F0B53A48E}" dt="2024-04-09T07:51:39.624" v="1" actId="20577"/>
        <pc:sldMkLst>
          <pc:docMk/>
          <pc:sldMk cId="1475386443" sldId="263"/>
        </pc:sldMkLst>
      </pc:sldChg>
      <pc:sldChg chg="modNotesTx">
        <pc:chgData name="Beverley Jones" userId="902ebd1c-631c-4f88-908a-acb65098e710" providerId="ADAL" clId="{99D7F260-48E4-4B7B-80DB-937F0B53A48E}" dt="2024-04-09T07:51:44.994" v="2" actId="20577"/>
        <pc:sldMkLst>
          <pc:docMk/>
          <pc:sldMk cId="611928666" sldId="264"/>
        </pc:sldMkLst>
      </pc:sldChg>
      <pc:sldChg chg="modNotesTx">
        <pc:chgData name="Beverley Jones" userId="902ebd1c-631c-4f88-908a-acb65098e710" providerId="ADAL" clId="{99D7F260-48E4-4B7B-80DB-937F0B53A48E}" dt="2024-04-09T07:52:22.928" v="8" actId="20577"/>
        <pc:sldMkLst>
          <pc:docMk/>
          <pc:sldMk cId="1452583705" sldId="265"/>
        </pc:sldMkLst>
      </pc:sldChg>
      <pc:sldChg chg="modNotesTx">
        <pc:chgData name="Beverley Jones" userId="902ebd1c-631c-4f88-908a-acb65098e710" providerId="ADAL" clId="{99D7F260-48E4-4B7B-80DB-937F0B53A48E}" dt="2024-04-09T07:52:27.903" v="9" actId="20577"/>
        <pc:sldMkLst>
          <pc:docMk/>
          <pc:sldMk cId="3376405170" sldId="266"/>
        </pc:sldMkLst>
      </pc:sldChg>
      <pc:sldChg chg="modNotesTx">
        <pc:chgData name="Beverley Jones" userId="902ebd1c-631c-4f88-908a-acb65098e710" providerId="ADAL" clId="{99D7F260-48E4-4B7B-80DB-937F0B53A48E}" dt="2024-04-09T07:53:45.963" v="22" actId="20577"/>
        <pc:sldMkLst>
          <pc:docMk/>
          <pc:sldMk cId="1826441544" sldId="267"/>
        </pc:sldMkLst>
      </pc:sldChg>
      <pc:sldChg chg="modNotesTx">
        <pc:chgData name="Beverley Jones" userId="902ebd1c-631c-4f88-908a-acb65098e710" providerId="ADAL" clId="{99D7F260-48E4-4B7B-80DB-937F0B53A48E}" dt="2024-04-09T07:52:40.382" v="12" actId="20577"/>
        <pc:sldMkLst>
          <pc:docMk/>
          <pc:sldMk cId="3600058778" sldId="268"/>
        </pc:sldMkLst>
      </pc:sldChg>
      <pc:sldChg chg="modNotesTx">
        <pc:chgData name="Beverley Jones" userId="902ebd1c-631c-4f88-908a-acb65098e710" providerId="ADAL" clId="{99D7F260-48E4-4B7B-80DB-937F0B53A48E}" dt="2024-04-09T07:53:16.094" v="15" actId="20577"/>
        <pc:sldMkLst>
          <pc:docMk/>
          <pc:sldMk cId="4124303512" sldId="269"/>
        </pc:sldMkLst>
      </pc:sldChg>
      <pc:sldChg chg="modNotesTx">
        <pc:chgData name="Beverley Jones" userId="902ebd1c-631c-4f88-908a-acb65098e710" providerId="ADAL" clId="{99D7F260-48E4-4B7B-80DB-937F0B53A48E}" dt="2024-04-09T07:53:21.339" v="16" actId="20577"/>
        <pc:sldMkLst>
          <pc:docMk/>
          <pc:sldMk cId="606023688" sldId="270"/>
        </pc:sldMkLst>
      </pc:sldChg>
      <pc:sldChg chg="modNotesTx">
        <pc:chgData name="Beverley Jones" userId="902ebd1c-631c-4f88-908a-acb65098e710" providerId="ADAL" clId="{99D7F260-48E4-4B7B-80DB-937F0B53A48E}" dt="2024-04-09T07:53:33.265" v="19" actId="20577"/>
        <pc:sldMkLst>
          <pc:docMk/>
          <pc:sldMk cId="3108630406" sldId="271"/>
        </pc:sldMkLst>
      </pc:sldChg>
      <pc:sldChg chg="del modNotesTx">
        <pc:chgData name="Beverley Jones" userId="902ebd1c-631c-4f88-908a-acb65098e710" providerId="ADAL" clId="{99D7F260-48E4-4B7B-80DB-937F0B53A48E}" dt="2024-05-15T10:26:26.965" v="29" actId="2696"/>
        <pc:sldMkLst>
          <pc:docMk/>
          <pc:sldMk cId="2715830388" sldId="272"/>
        </pc:sldMkLst>
      </pc:sldChg>
      <pc:sldChg chg="modNotesTx">
        <pc:chgData name="Beverley Jones" userId="902ebd1c-631c-4f88-908a-acb65098e710" providerId="ADAL" clId="{99D7F260-48E4-4B7B-80DB-937F0B53A48E}" dt="2024-04-09T07:53:56.992" v="27" actId="20577"/>
        <pc:sldMkLst>
          <pc:docMk/>
          <pc:sldMk cId="3398318314" sldId="273"/>
        </pc:sldMkLst>
      </pc:sldChg>
      <pc:sldChg chg="modNotesTx">
        <pc:chgData name="Beverley Jones" userId="902ebd1c-631c-4f88-908a-acb65098e710" providerId="ADAL" clId="{99D7F260-48E4-4B7B-80DB-937F0B53A48E}" dt="2024-04-09T07:53:29.575" v="18" actId="20577"/>
        <pc:sldMkLst>
          <pc:docMk/>
          <pc:sldMk cId="1676426168" sldId="864"/>
        </pc:sldMkLst>
      </pc:sldChg>
      <pc:sldChg chg="modNotesTx">
        <pc:chgData name="Beverley Jones" userId="902ebd1c-631c-4f88-908a-acb65098e710" providerId="ADAL" clId="{99D7F260-48E4-4B7B-80DB-937F0B53A48E}" dt="2024-04-09T07:52:36.397" v="11" actId="20577"/>
        <pc:sldMkLst>
          <pc:docMk/>
          <pc:sldMk cId="676156638" sldId="890"/>
        </pc:sldMkLst>
      </pc:sldChg>
      <pc:sldChg chg="modNotesTx">
        <pc:chgData name="Beverley Jones" userId="902ebd1c-631c-4f88-908a-acb65098e710" providerId="ADAL" clId="{99D7F260-48E4-4B7B-80DB-937F0B53A48E}" dt="2024-04-09T07:52:53.916" v="14" actId="20577"/>
        <pc:sldMkLst>
          <pc:docMk/>
          <pc:sldMk cId="652576155" sldId="892"/>
        </pc:sldMkLst>
      </pc:sldChg>
      <pc:sldChg chg="modNotesTx">
        <pc:chgData name="Beverley Jones" userId="902ebd1c-631c-4f88-908a-acb65098e710" providerId="ADAL" clId="{99D7F260-48E4-4B7B-80DB-937F0B53A48E}" dt="2024-04-09T07:52:44.882" v="13" actId="20577"/>
        <pc:sldMkLst>
          <pc:docMk/>
          <pc:sldMk cId="2278729445" sldId="987"/>
        </pc:sldMkLst>
      </pc:sldChg>
      <pc:sldChg chg="modNotesTx">
        <pc:chgData name="Beverley Jones" userId="902ebd1c-631c-4f88-908a-acb65098e710" providerId="ADAL" clId="{99D7F260-48E4-4B7B-80DB-937F0B53A48E}" dt="2024-04-09T07:53:25.718" v="17" actId="20577"/>
        <pc:sldMkLst>
          <pc:docMk/>
          <pc:sldMk cId="2877326997" sldId="988"/>
        </pc:sldMkLst>
      </pc:sldChg>
      <pc:sldChg chg="modNotesTx">
        <pc:chgData name="Beverley Jones" userId="902ebd1c-631c-4f88-908a-acb65098e710" providerId="ADAL" clId="{99D7F260-48E4-4B7B-80DB-937F0B53A48E}" dt="2024-04-09T07:53:37.240" v="20" actId="20577"/>
        <pc:sldMkLst>
          <pc:docMk/>
          <pc:sldMk cId="2404024397" sldId="989"/>
        </pc:sldMkLst>
      </pc:sldChg>
      <pc:sldChg chg="modNotesTx">
        <pc:chgData name="Beverley Jones" userId="902ebd1c-631c-4f88-908a-acb65098e710" providerId="ADAL" clId="{99D7F260-48E4-4B7B-80DB-937F0B53A48E}" dt="2024-04-09T07:51:58.273" v="4" actId="20577"/>
        <pc:sldMkLst>
          <pc:docMk/>
          <pc:sldMk cId="1535015838" sldId="991"/>
        </pc:sldMkLst>
      </pc:sldChg>
      <pc:sldChg chg="modNotesTx">
        <pc:chgData name="Beverley Jones" userId="902ebd1c-631c-4f88-908a-acb65098e710" providerId="ADAL" clId="{99D7F260-48E4-4B7B-80DB-937F0B53A48E}" dt="2024-04-09T07:52:03.948" v="5" actId="20577"/>
        <pc:sldMkLst>
          <pc:docMk/>
          <pc:sldMk cId="806554605" sldId="992"/>
        </pc:sldMkLst>
      </pc:sldChg>
      <pc:sldChg chg="modNotesTx">
        <pc:chgData name="Beverley Jones" userId="902ebd1c-631c-4f88-908a-acb65098e710" providerId="ADAL" clId="{99D7F260-48E4-4B7B-80DB-937F0B53A48E}" dt="2024-04-09T07:52:15.008" v="7" actId="20577"/>
        <pc:sldMkLst>
          <pc:docMk/>
          <pc:sldMk cId="2939000454" sldId="993"/>
        </pc:sldMkLst>
      </pc:sldChg>
      <pc:sldChg chg="modNotesTx">
        <pc:chgData name="Beverley Jones" userId="902ebd1c-631c-4f88-908a-acb65098e710" providerId="ADAL" clId="{99D7F260-48E4-4B7B-80DB-937F0B53A48E}" dt="2024-04-09T07:53:41.082" v="21" actId="20577"/>
        <pc:sldMkLst>
          <pc:docMk/>
          <pc:sldMk cId="2944724058" sldId="995"/>
        </pc:sldMkLst>
      </pc:sldChg>
      <pc:sldChg chg="modNotesTx">
        <pc:chgData name="Beverley Jones" userId="902ebd1c-631c-4f88-908a-acb65098e710" providerId="ADAL" clId="{99D7F260-48E4-4B7B-80DB-937F0B53A48E}" dt="2024-04-09T07:51:52.160" v="3" actId="20577"/>
        <pc:sldMkLst>
          <pc:docMk/>
          <pc:sldMk cId="1462490164" sldId="997"/>
        </pc:sldMkLst>
      </pc:sldChg>
      <pc:sldChg chg="modNotesTx">
        <pc:chgData name="Beverley Jones" userId="902ebd1c-631c-4f88-908a-acb65098e710" providerId="ADAL" clId="{99D7F260-48E4-4B7B-80DB-937F0B53A48E}" dt="2024-04-09T07:52:10.014" v="6" actId="20577"/>
        <pc:sldMkLst>
          <pc:docMk/>
          <pc:sldMk cId="1438278035" sldId="998"/>
        </pc:sldMkLst>
      </pc:sldChg>
      <pc:sldChg chg="modNotesTx">
        <pc:chgData name="Beverley Jones" userId="902ebd1c-631c-4f88-908a-acb65098e710" providerId="ADAL" clId="{99D7F260-48E4-4B7B-80DB-937F0B53A48E}" dt="2024-04-09T07:52:32.398" v="10" actId="20577"/>
        <pc:sldMkLst>
          <pc:docMk/>
          <pc:sldMk cId="1817839066" sldId="1000"/>
        </pc:sldMkLst>
      </pc:sldChg>
      <pc:sldChg chg="modNotesTx">
        <pc:chgData name="Beverley Jones" userId="902ebd1c-631c-4f88-908a-acb65098e710" providerId="ADAL" clId="{99D7F260-48E4-4B7B-80DB-937F0B53A48E}" dt="2024-04-09T07:53:53.269" v="25" actId="20577"/>
        <pc:sldMkLst>
          <pc:docMk/>
          <pc:sldMk cId="2711212815" sldId="10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649B7-747B-4399-9E75-9295DE374E5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4376D50-F4E8-4024-9D54-0FAC6BBF753F}">
      <dgm:prSet phldrT="[Text]" custT="1"/>
      <dgm:spPr>
        <a:solidFill>
          <a:schemeClr val="accent6"/>
        </a:solidFill>
      </dgm:spPr>
      <dgm:t>
        <a:bodyPr/>
        <a:lstStyle/>
        <a:p>
          <a:r>
            <a:rPr lang="en-GB" sz="1000" dirty="0">
              <a:solidFill>
                <a:schemeClr val="tx1"/>
              </a:solidFill>
            </a:rPr>
            <a:t>1</a:t>
          </a:r>
          <a:r>
            <a:rPr lang="en-GB" sz="1400" dirty="0">
              <a:solidFill>
                <a:schemeClr val="tx1"/>
              </a:solidFill>
            </a:rPr>
            <a:t>. Teaching and learning based on children’s interests (weekly planning)</a:t>
          </a:r>
        </a:p>
      </dgm:t>
    </dgm:pt>
    <dgm:pt modelId="{4B21F99F-1705-495B-9A34-E7A90F4208B0}" type="parTrans" cxnId="{3F9BB6B3-07D2-4415-B914-8F6EA99A974D}">
      <dgm:prSet/>
      <dgm:spPr/>
      <dgm:t>
        <a:bodyPr/>
        <a:lstStyle/>
        <a:p>
          <a:endParaRPr lang="en-GB"/>
        </a:p>
      </dgm:t>
    </dgm:pt>
    <dgm:pt modelId="{9B2CDB79-15BE-4CCA-AD03-F90E99636627}" type="sibTrans" cxnId="{3F9BB6B3-07D2-4415-B914-8F6EA99A974D}">
      <dgm:prSet/>
      <dgm:spPr/>
      <dgm:t>
        <a:bodyPr/>
        <a:lstStyle/>
        <a:p>
          <a:endParaRPr lang="en-GB"/>
        </a:p>
      </dgm:t>
    </dgm:pt>
    <dgm:pt modelId="{9760D85B-9841-4CC9-B65A-3B48985B93FF}">
      <dgm:prSet phldrT="[Text]" custT="1"/>
      <dgm:spPr>
        <a:solidFill>
          <a:srgbClr val="FFC000"/>
        </a:solidFill>
      </dgm:spPr>
      <dgm:t>
        <a:bodyPr/>
        <a:lstStyle/>
        <a:p>
          <a:r>
            <a:rPr lang="en-GB" sz="1200">
              <a:solidFill>
                <a:schemeClr val="tx1"/>
              </a:solidFill>
            </a:rPr>
            <a:t>2. A regular cycle of learning of what you do to support children’s learning &amp; development:</a:t>
          </a:r>
        </a:p>
      </dgm:t>
    </dgm:pt>
    <dgm:pt modelId="{B6DB6020-828E-4C30-996F-20078265985A}" type="parTrans" cxnId="{73407633-42B6-4B14-A142-00DA7275EF42}">
      <dgm:prSet/>
      <dgm:spPr/>
      <dgm:t>
        <a:bodyPr/>
        <a:lstStyle/>
        <a:p>
          <a:endParaRPr lang="en-GB"/>
        </a:p>
      </dgm:t>
    </dgm:pt>
    <dgm:pt modelId="{B990604D-E23E-40B0-8DB7-7BF1D6157F28}" type="sibTrans" cxnId="{73407633-42B6-4B14-A142-00DA7275EF42}">
      <dgm:prSet/>
      <dgm:spPr/>
      <dgm:t>
        <a:bodyPr/>
        <a:lstStyle/>
        <a:p>
          <a:endParaRPr lang="en-GB"/>
        </a:p>
      </dgm:t>
    </dgm:pt>
    <dgm:pt modelId="{6D44979A-BB41-4622-8925-610CADD96ACB}">
      <dgm:prSet phldrT="[Text]" custT="1"/>
      <dgm:spPr>
        <a:solidFill>
          <a:srgbClr val="FFC000"/>
        </a:solidFill>
      </dgm:spPr>
      <dgm:t>
        <a:bodyPr/>
        <a:lstStyle/>
        <a:p>
          <a:r>
            <a:rPr lang="en-GB" sz="1200">
              <a:solidFill>
                <a:schemeClr val="tx1"/>
              </a:solidFill>
            </a:rPr>
            <a:t>a) Key books, rhymes and songs (stay the same throughout the year)</a:t>
          </a:r>
        </a:p>
      </dgm:t>
    </dgm:pt>
    <dgm:pt modelId="{15D07D67-8050-4F9C-BB1C-545C63F111F2}" type="parTrans" cxnId="{CF7150B2-56E0-446D-9F26-3D5139CAA268}">
      <dgm:prSet/>
      <dgm:spPr/>
      <dgm:t>
        <a:bodyPr/>
        <a:lstStyle/>
        <a:p>
          <a:endParaRPr lang="en-GB"/>
        </a:p>
      </dgm:t>
    </dgm:pt>
    <dgm:pt modelId="{8C7FC2F5-D471-4618-9BD9-E682B4D192BF}" type="sibTrans" cxnId="{CF7150B2-56E0-446D-9F26-3D5139CAA268}">
      <dgm:prSet/>
      <dgm:spPr/>
      <dgm:t>
        <a:bodyPr/>
        <a:lstStyle/>
        <a:p>
          <a:endParaRPr lang="en-GB"/>
        </a:p>
      </dgm:t>
    </dgm:pt>
    <dgm:pt modelId="{DF114504-6AB9-4BEE-9365-155C3E897F5B}">
      <dgm:prSet phldrT="[Text]" custT="1"/>
      <dgm:spPr>
        <a:solidFill>
          <a:srgbClr val="FFC000"/>
        </a:solidFill>
      </dgm:spPr>
      <dgm:t>
        <a:bodyPr/>
        <a:lstStyle/>
        <a:p>
          <a:r>
            <a:rPr lang="en-GB" sz="1400">
              <a:solidFill>
                <a:schemeClr val="tx1"/>
              </a:solidFill>
            </a:rPr>
            <a:t>b) Any regular activities in your setting</a:t>
          </a:r>
        </a:p>
      </dgm:t>
    </dgm:pt>
    <dgm:pt modelId="{F353D2F1-D0FE-404B-83EE-2116E3394292}" type="parTrans" cxnId="{07270A90-4088-4A10-A86F-C7823A0672FC}">
      <dgm:prSet/>
      <dgm:spPr/>
      <dgm:t>
        <a:bodyPr/>
        <a:lstStyle/>
        <a:p>
          <a:endParaRPr lang="en-GB"/>
        </a:p>
      </dgm:t>
    </dgm:pt>
    <dgm:pt modelId="{49FE7850-4E20-49E8-ABDE-FC013661F9BC}" type="sibTrans" cxnId="{07270A90-4088-4A10-A86F-C7823A0672FC}">
      <dgm:prSet/>
      <dgm:spPr/>
      <dgm:t>
        <a:bodyPr/>
        <a:lstStyle/>
        <a:p>
          <a:endParaRPr lang="en-GB"/>
        </a:p>
      </dgm:t>
    </dgm:pt>
    <dgm:pt modelId="{487FE56A-8C77-4D02-BB8D-68D4CA908D32}">
      <dgm:prSet phldrT="[Text]" custT="1"/>
      <dgm:spPr>
        <a:solidFill>
          <a:srgbClr val="00B0F0"/>
        </a:solidFill>
      </dgm:spPr>
      <dgm:t>
        <a:bodyPr/>
        <a:lstStyle/>
        <a:p>
          <a:r>
            <a:rPr lang="en-GB" sz="1400" dirty="0">
              <a:solidFill>
                <a:schemeClr val="tx1"/>
              </a:solidFill>
            </a:rPr>
            <a:t>3. Core experiences and seasonal celebrations</a:t>
          </a:r>
        </a:p>
      </dgm:t>
    </dgm:pt>
    <dgm:pt modelId="{F7722939-B733-403D-AAF6-4ABE6495507E}" type="parTrans" cxnId="{10886DC7-44FB-46C2-85AD-74509F85B4DB}">
      <dgm:prSet/>
      <dgm:spPr/>
      <dgm:t>
        <a:bodyPr/>
        <a:lstStyle/>
        <a:p>
          <a:endParaRPr lang="en-GB"/>
        </a:p>
      </dgm:t>
    </dgm:pt>
    <dgm:pt modelId="{C115B851-ACED-442C-ADD9-31DCF5653468}" type="sibTrans" cxnId="{10886DC7-44FB-46C2-85AD-74509F85B4DB}">
      <dgm:prSet/>
      <dgm:spPr/>
      <dgm:t>
        <a:bodyPr/>
        <a:lstStyle/>
        <a:p>
          <a:endParaRPr lang="en-GB"/>
        </a:p>
      </dgm:t>
    </dgm:pt>
    <dgm:pt modelId="{3F3722AB-63D7-4BFD-9002-BFB12C65EEE3}">
      <dgm:prSet phldrT="[Text]" custT="1"/>
      <dgm:spPr>
        <a:solidFill>
          <a:schemeClr val="tx2"/>
        </a:solidFill>
      </dgm:spPr>
      <dgm:t>
        <a:bodyPr/>
        <a:lstStyle/>
        <a:p>
          <a:r>
            <a:rPr lang="en-GB" sz="1400" dirty="0"/>
            <a:t>4. Our curricular goals</a:t>
          </a:r>
        </a:p>
      </dgm:t>
    </dgm:pt>
    <dgm:pt modelId="{4BE073AA-A495-460F-9EBC-9D2B01D82346}" type="parTrans" cxnId="{B11EBB19-7632-498D-A9C9-DC60DBA04D36}">
      <dgm:prSet/>
      <dgm:spPr/>
      <dgm:t>
        <a:bodyPr/>
        <a:lstStyle/>
        <a:p>
          <a:endParaRPr lang="en-GB"/>
        </a:p>
      </dgm:t>
    </dgm:pt>
    <dgm:pt modelId="{C2B7F2D3-014A-47A7-AFCF-5DA73A689CCF}" type="sibTrans" cxnId="{B11EBB19-7632-498D-A9C9-DC60DBA04D36}">
      <dgm:prSet/>
      <dgm:spPr/>
      <dgm:t>
        <a:bodyPr/>
        <a:lstStyle/>
        <a:p>
          <a:endParaRPr lang="en-GB"/>
        </a:p>
      </dgm:t>
    </dgm:pt>
    <dgm:pt modelId="{9BAB0AD7-000D-4BD2-B8DF-527956EB69B6}">
      <dgm:prSet phldrT="[Text]" custT="1"/>
      <dgm:spPr>
        <a:solidFill>
          <a:srgbClr val="FFC000"/>
        </a:solidFill>
      </dgm:spPr>
      <dgm:t>
        <a:bodyPr/>
        <a:lstStyle/>
        <a:p>
          <a:r>
            <a:rPr lang="en-GB" sz="1500">
              <a:solidFill>
                <a:schemeClr val="tx1"/>
              </a:solidFill>
            </a:rPr>
            <a:t>c</a:t>
          </a:r>
          <a:r>
            <a:rPr lang="en-GB" sz="1400">
              <a:solidFill>
                <a:schemeClr val="tx1"/>
              </a:solidFill>
            </a:rPr>
            <a:t>) Trips to add to the children’s experiences</a:t>
          </a:r>
        </a:p>
      </dgm:t>
    </dgm:pt>
    <dgm:pt modelId="{4300797C-712A-4429-9B28-2021C34FF4B1}" type="parTrans" cxnId="{3CA0B4E0-0550-4A97-A8BA-8C29716C3BEC}">
      <dgm:prSet/>
      <dgm:spPr/>
      <dgm:t>
        <a:bodyPr/>
        <a:lstStyle/>
        <a:p>
          <a:endParaRPr lang="en-GB"/>
        </a:p>
      </dgm:t>
    </dgm:pt>
    <dgm:pt modelId="{41016E13-3BBD-42FE-99AF-5AECD56090E7}" type="sibTrans" cxnId="{3CA0B4E0-0550-4A97-A8BA-8C29716C3BEC}">
      <dgm:prSet/>
      <dgm:spPr/>
      <dgm:t>
        <a:bodyPr/>
        <a:lstStyle/>
        <a:p>
          <a:endParaRPr lang="en-GB"/>
        </a:p>
      </dgm:t>
    </dgm:pt>
    <dgm:pt modelId="{36B0BEF8-047D-4538-9606-8404D6522495}" type="pres">
      <dgm:prSet presAssocID="{093649B7-747B-4399-9E75-9295DE374E5D}" presName="cycle" presStyleCnt="0">
        <dgm:presLayoutVars>
          <dgm:dir/>
          <dgm:resizeHandles val="exact"/>
        </dgm:presLayoutVars>
      </dgm:prSet>
      <dgm:spPr/>
    </dgm:pt>
    <dgm:pt modelId="{D4F8B476-3F9B-40B3-AC63-BB022EEF11E0}" type="pres">
      <dgm:prSet presAssocID="{14376D50-F4E8-4024-9D54-0FAC6BBF753F}" presName="node" presStyleLbl="node1" presStyleIdx="0" presStyleCnt="7" custScaleX="138862" custScaleY="142427">
        <dgm:presLayoutVars>
          <dgm:bulletEnabled val="1"/>
        </dgm:presLayoutVars>
      </dgm:prSet>
      <dgm:spPr/>
    </dgm:pt>
    <dgm:pt modelId="{B72333A7-29B6-4C75-B6CE-A70E40BFEEA7}" type="pres">
      <dgm:prSet presAssocID="{14376D50-F4E8-4024-9D54-0FAC6BBF753F}" presName="spNode" presStyleCnt="0"/>
      <dgm:spPr/>
    </dgm:pt>
    <dgm:pt modelId="{43008A15-A252-400B-A8B1-6FC3AA29CD99}" type="pres">
      <dgm:prSet presAssocID="{9B2CDB79-15BE-4CCA-AD03-F90E99636627}" presName="sibTrans" presStyleLbl="sibTrans1D1" presStyleIdx="0" presStyleCnt="7"/>
      <dgm:spPr/>
    </dgm:pt>
    <dgm:pt modelId="{FDA6EC6D-49F8-4458-B3C4-84CAB5A12DF9}" type="pres">
      <dgm:prSet presAssocID="{9760D85B-9841-4CC9-B65A-3B48985B93FF}" presName="node" presStyleLbl="node1" presStyleIdx="1" presStyleCnt="7" custScaleX="136055" custScaleY="125850">
        <dgm:presLayoutVars>
          <dgm:bulletEnabled val="1"/>
        </dgm:presLayoutVars>
      </dgm:prSet>
      <dgm:spPr/>
    </dgm:pt>
    <dgm:pt modelId="{A0108482-5217-4EB0-9395-EAD5C72A3B5A}" type="pres">
      <dgm:prSet presAssocID="{9760D85B-9841-4CC9-B65A-3B48985B93FF}" presName="spNode" presStyleCnt="0"/>
      <dgm:spPr/>
    </dgm:pt>
    <dgm:pt modelId="{0D50605D-002A-4386-B46B-6C9A3E5A4293}" type="pres">
      <dgm:prSet presAssocID="{B990604D-E23E-40B0-8DB7-7BF1D6157F28}" presName="sibTrans" presStyleLbl="sibTrans1D1" presStyleIdx="1" presStyleCnt="7"/>
      <dgm:spPr/>
    </dgm:pt>
    <dgm:pt modelId="{B97752DC-88C3-498B-9998-295DE739A1EA}" type="pres">
      <dgm:prSet presAssocID="{6D44979A-BB41-4622-8925-610CADD96ACB}" presName="node" presStyleLbl="node1" presStyleIdx="2" presStyleCnt="7" custScaleX="124763" custScaleY="130148">
        <dgm:presLayoutVars>
          <dgm:bulletEnabled val="1"/>
        </dgm:presLayoutVars>
      </dgm:prSet>
      <dgm:spPr/>
    </dgm:pt>
    <dgm:pt modelId="{E19E0B89-FD46-4163-A2E4-571163C85E13}" type="pres">
      <dgm:prSet presAssocID="{6D44979A-BB41-4622-8925-610CADD96ACB}" presName="spNode" presStyleCnt="0"/>
      <dgm:spPr/>
    </dgm:pt>
    <dgm:pt modelId="{E12EDBBD-A49E-4A1D-8AAE-5A613B5AEBD6}" type="pres">
      <dgm:prSet presAssocID="{8C7FC2F5-D471-4618-9BD9-E682B4D192BF}" presName="sibTrans" presStyleLbl="sibTrans1D1" presStyleIdx="2" presStyleCnt="7"/>
      <dgm:spPr/>
    </dgm:pt>
    <dgm:pt modelId="{A7BADDD9-8D41-499D-88EF-9CBEE6567E0C}" type="pres">
      <dgm:prSet presAssocID="{DF114504-6AB9-4BEE-9365-155C3E897F5B}" presName="node" presStyleLbl="node1" presStyleIdx="3" presStyleCnt="7" custScaleX="121571" custScaleY="174691">
        <dgm:presLayoutVars>
          <dgm:bulletEnabled val="1"/>
        </dgm:presLayoutVars>
      </dgm:prSet>
      <dgm:spPr/>
    </dgm:pt>
    <dgm:pt modelId="{92EE758D-F062-4CDC-AB4C-9604A3ED5027}" type="pres">
      <dgm:prSet presAssocID="{DF114504-6AB9-4BEE-9365-155C3E897F5B}" presName="spNode" presStyleCnt="0"/>
      <dgm:spPr/>
    </dgm:pt>
    <dgm:pt modelId="{A5BDF243-6EB2-4607-AA7E-4C9456527343}" type="pres">
      <dgm:prSet presAssocID="{49FE7850-4E20-49E8-ABDE-FC013661F9BC}" presName="sibTrans" presStyleLbl="sibTrans1D1" presStyleIdx="3" presStyleCnt="7"/>
      <dgm:spPr/>
    </dgm:pt>
    <dgm:pt modelId="{CB726777-12AC-4D3A-8564-17C3F6A91DA0}" type="pres">
      <dgm:prSet presAssocID="{9BAB0AD7-000D-4BD2-B8DF-527956EB69B6}" presName="node" presStyleLbl="node1" presStyleIdx="4" presStyleCnt="7" custScaleX="120065" custScaleY="149794">
        <dgm:presLayoutVars>
          <dgm:bulletEnabled val="1"/>
        </dgm:presLayoutVars>
      </dgm:prSet>
      <dgm:spPr/>
    </dgm:pt>
    <dgm:pt modelId="{5ECF606E-1F9C-497B-A287-6C2658F1628E}" type="pres">
      <dgm:prSet presAssocID="{9BAB0AD7-000D-4BD2-B8DF-527956EB69B6}" presName="spNode" presStyleCnt="0"/>
      <dgm:spPr/>
    </dgm:pt>
    <dgm:pt modelId="{6F6FC5F2-9730-4F48-B52F-433A8A6F08CC}" type="pres">
      <dgm:prSet presAssocID="{41016E13-3BBD-42FE-99AF-5AECD56090E7}" presName="sibTrans" presStyleLbl="sibTrans1D1" presStyleIdx="4" presStyleCnt="7"/>
      <dgm:spPr/>
    </dgm:pt>
    <dgm:pt modelId="{D237E4A4-38C9-4E98-8301-A011639C3E90}" type="pres">
      <dgm:prSet presAssocID="{487FE56A-8C77-4D02-BB8D-68D4CA908D32}" presName="node" presStyleLbl="node1" presStyleIdx="5" presStyleCnt="7" custScaleX="134442" custScaleY="145078">
        <dgm:presLayoutVars>
          <dgm:bulletEnabled val="1"/>
        </dgm:presLayoutVars>
      </dgm:prSet>
      <dgm:spPr/>
    </dgm:pt>
    <dgm:pt modelId="{7BC8F8F7-DFB2-4A17-AD56-616AB5A9775F}" type="pres">
      <dgm:prSet presAssocID="{487FE56A-8C77-4D02-BB8D-68D4CA908D32}" presName="spNode" presStyleCnt="0"/>
      <dgm:spPr/>
    </dgm:pt>
    <dgm:pt modelId="{77435C53-7ECF-4FE6-AFE9-06581570B421}" type="pres">
      <dgm:prSet presAssocID="{C115B851-ACED-442C-ADD9-31DCF5653468}" presName="sibTrans" presStyleLbl="sibTrans1D1" presStyleIdx="5" presStyleCnt="7"/>
      <dgm:spPr/>
    </dgm:pt>
    <dgm:pt modelId="{2F7C4B9A-5A93-41F2-BD3F-F9EE419184E7}" type="pres">
      <dgm:prSet presAssocID="{3F3722AB-63D7-4BFD-9002-BFB12C65EEE3}" presName="node" presStyleLbl="node1" presStyleIdx="6" presStyleCnt="7" custScaleX="135183" custScaleY="161689">
        <dgm:presLayoutVars>
          <dgm:bulletEnabled val="1"/>
        </dgm:presLayoutVars>
      </dgm:prSet>
      <dgm:spPr/>
    </dgm:pt>
    <dgm:pt modelId="{6CA1B483-AB29-4BC7-AF61-C870F2D9B035}" type="pres">
      <dgm:prSet presAssocID="{3F3722AB-63D7-4BFD-9002-BFB12C65EEE3}" presName="spNode" presStyleCnt="0"/>
      <dgm:spPr/>
    </dgm:pt>
    <dgm:pt modelId="{E7E1DEBA-581B-4873-A3DC-C30A9C28B879}" type="pres">
      <dgm:prSet presAssocID="{C2B7F2D3-014A-47A7-AFCF-5DA73A689CCF}" presName="sibTrans" presStyleLbl="sibTrans1D1" presStyleIdx="6" presStyleCnt="7"/>
      <dgm:spPr/>
    </dgm:pt>
  </dgm:ptLst>
  <dgm:cxnLst>
    <dgm:cxn modelId="{4B61170A-3980-4D96-805C-9195E8CE2B36}" type="presOf" srcId="{093649B7-747B-4399-9E75-9295DE374E5D}" destId="{36B0BEF8-047D-4538-9606-8404D6522495}" srcOrd="0" destOrd="0" presId="urn:microsoft.com/office/officeart/2005/8/layout/cycle5"/>
    <dgm:cxn modelId="{B11EBB19-7632-498D-A9C9-DC60DBA04D36}" srcId="{093649B7-747B-4399-9E75-9295DE374E5D}" destId="{3F3722AB-63D7-4BFD-9002-BFB12C65EEE3}" srcOrd="6" destOrd="0" parTransId="{4BE073AA-A495-460F-9EBC-9D2B01D82346}" sibTransId="{C2B7F2D3-014A-47A7-AFCF-5DA73A689CCF}"/>
    <dgm:cxn modelId="{8788332B-98F7-4432-8901-23AC84BFC3A7}" type="presOf" srcId="{DF114504-6AB9-4BEE-9365-155C3E897F5B}" destId="{A7BADDD9-8D41-499D-88EF-9CBEE6567E0C}" srcOrd="0" destOrd="0" presId="urn:microsoft.com/office/officeart/2005/8/layout/cycle5"/>
    <dgm:cxn modelId="{73407633-42B6-4B14-A142-00DA7275EF42}" srcId="{093649B7-747B-4399-9E75-9295DE374E5D}" destId="{9760D85B-9841-4CC9-B65A-3B48985B93FF}" srcOrd="1" destOrd="0" parTransId="{B6DB6020-828E-4C30-996F-20078265985A}" sibTransId="{B990604D-E23E-40B0-8DB7-7BF1D6157F28}"/>
    <dgm:cxn modelId="{3D31F565-BF82-4F13-BC09-E4AA0A10CF15}" type="presOf" srcId="{6D44979A-BB41-4622-8925-610CADD96ACB}" destId="{B97752DC-88C3-498B-9998-295DE739A1EA}" srcOrd="0" destOrd="0" presId="urn:microsoft.com/office/officeart/2005/8/layout/cycle5"/>
    <dgm:cxn modelId="{FE15DE48-6880-4C15-9A6D-4FE10D578AF7}" type="presOf" srcId="{B990604D-E23E-40B0-8DB7-7BF1D6157F28}" destId="{0D50605D-002A-4386-B46B-6C9A3E5A4293}" srcOrd="0" destOrd="0" presId="urn:microsoft.com/office/officeart/2005/8/layout/cycle5"/>
    <dgm:cxn modelId="{BF0F2069-FBE6-4D02-B68E-BBEF332335F7}" type="presOf" srcId="{14376D50-F4E8-4024-9D54-0FAC6BBF753F}" destId="{D4F8B476-3F9B-40B3-AC63-BB022EEF11E0}" srcOrd="0" destOrd="0" presId="urn:microsoft.com/office/officeart/2005/8/layout/cycle5"/>
    <dgm:cxn modelId="{06D15C69-7A49-4056-93E9-59CDB6F1A96A}" type="presOf" srcId="{C2B7F2D3-014A-47A7-AFCF-5DA73A689CCF}" destId="{E7E1DEBA-581B-4873-A3DC-C30A9C28B879}" srcOrd="0" destOrd="0" presId="urn:microsoft.com/office/officeart/2005/8/layout/cycle5"/>
    <dgm:cxn modelId="{99B3626E-6FDA-4940-A4F9-09A80193F2F8}" type="presOf" srcId="{49FE7850-4E20-49E8-ABDE-FC013661F9BC}" destId="{A5BDF243-6EB2-4607-AA7E-4C9456527343}" srcOrd="0" destOrd="0" presId="urn:microsoft.com/office/officeart/2005/8/layout/cycle5"/>
    <dgm:cxn modelId="{BB11586E-67B1-42C1-AFFC-D5C6DD0C24DD}" type="presOf" srcId="{3F3722AB-63D7-4BFD-9002-BFB12C65EEE3}" destId="{2F7C4B9A-5A93-41F2-BD3F-F9EE419184E7}" srcOrd="0" destOrd="0" presId="urn:microsoft.com/office/officeart/2005/8/layout/cycle5"/>
    <dgm:cxn modelId="{97072B51-7B11-495B-B3F2-3B654D6603E6}" type="presOf" srcId="{9760D85B-9841-4CC9-B65A-3B48985B93FF}" destId="{FDA6EC6D-49F8-4458-B3C4-84CAB5A12DF9}" srcOrd="0" destOrd="0" presId="urn:microsoft.com/office/officeart/2005/8/layout/cycle5"/>
    <dgm:cxn modelId="{07270A90-4088-4A10-A86F-C7823A0672FC}" srcId="{093649B7-747B-4399-9E75-9295DE374E5D}" destId="{DF114504-6AB9-4BEE-9365-155C3E897F5B}" srcOrd="3" destOrd="0" parTransId="{F353D2F1-D0FE-404B-83EE-2116E3394292}" sibTransId="{49FE7850-4E20-49E8-ABDE-FC013661F9BC}"/>
    <dgm:cxn modelId="{47532D95-5BBD-4CD6-A10C-FE1F2018F6F2}" type="presOf" srcId="{487FE56A-8C77-4D02-BB8D-68D4CA908D32}" destId="{D237E4A4-38C9-4E98-8301-A011639C3E90}" srcOrd="0" destOrd="0" presId="urn:microsoft.com/office/officeart/2005/8/layout/cycle5"/>
    <dgm:cxn modelId="{5F0455A4-45D4-45D2-A06F-580DD65775B6}" type="presOf" srcId="{C115B851-ACED-442C-ADD9-31DCF5653468}" destId="{77435C53-7ECF-4FE6-AFE9-06581570B421}" srcOrd="0" destOrd="0" presId="urn:microsoft.com/office/officeart/2005/8/layout/cycle5"/>
    <dgm:cxn modelId="{12DB16A7-F76B-4038-9F1D-377FB70A88FB}" type="presOf" srcId="{9B2CDB79-15BE-4CCA-AD03-F90E99636627}" destId="{43008A15-A252-400B-A8B1-6FC3AA29CD99}" srcOrd="0" destOrd="0" presId="urn:microsoft.com/office/officeart/2005/8/layout/cycle5"/>
    <dgm:cxn modelId="{CF7150B2-56E0-446D-9F26-3D5139CAA268}" srcId="{093649B7-747B-4399-9E75-9295DE374E5D}" destId="{6D44979A-BB41-4622-8925-610CADD96ACB}" srcOrd="2" destOrd="0" parTransId="{15D07D67-8050-4F9C-BB1C-545C63F111F2}" sibTransId="{8C7FC2F5-D471-4618-9BD9-E682B4D192BF}"/>
    <dgm:cxn modelId="{3F9BB6B3-07D2-4415-B914-8F6EA99A974D}" srcId="{093649B7-747B-4399-9E75-9295DE374E5D}" destId="{14376D50-F4E8-4024-9D54-0FAC6BBF753F}" srcOrd="0" destOrd="0" parTransId="{4B21F99F-1705-495B-9A34-E7A90F4208B0}" sibTransId="{9B2CDB79-15BE-4CCA-AD03-F90E99636627}"/>
    <dgm:cxn modelId="{0DE21AB7-AABF-433A-A0EE-ECE93F86DC09}" type="presOf" srcId="{41016E13-3BBD-42FE-99AF-5AECD56090E7}" destId="{6F6FC5F2-9730-4F48-B52F-433A8A6F08CC}" srcOrd="0" destOrd="0" presId="urn:microsoft.com/office/officeart/2005/8/layout/cycle5"/>
    <dgm:cxn modelId="{295D3EC3-DB0D-4D7B-A19A-B01EB4C2B959}" type="presOf" srcId="{8C7FC2F5-D471-4618-9BD9-E682B4D192BF}" destId="{E12EDBBD-A49E-4A1D-8AAE-5A613B5AEBD6}" srcOrd="0" destOrd="0" presId="urn:microsoft.com/office/officeart/2005/8/layout/cycle5"/>
    <dgm:cxn modelId="{10886DC7-44FB-46C2-85AD-74509F85B4DB}" srcId="{093649B7-747B-4399-9E75-9295DE374E5D}" destId="{487FE56A-8C77-4D02-BB8D-68D4CA908D32}" srcOrd="5" destOrd="0" parTransId="{F7722939-B733-403D-AAF6-4ABE6495507E}" sibTransId="{C115B851-ACED-442C-ADD9-31DCF5653468}"/>
    <dgm:cxn modelId="{3CA0B4E0-0550-4A97-A8BA-8C29716C3BEC}" srcId="{093649B7-747B-4399-9E75-9295DE374E5D}" destId="{9BAB0AD7-000D-4BD2-B8DF-527956EB69B6}" srcOrd="4" destOrd="0" parTransId="{4300797C-712A-4429-9B28-2021C34FF4B1}" sibTransId="{41016E13-3BBD-42FE-99AF-5AECD56090E7}"/>
    <dgm:cxn modelId="{B834ECE4-FC30-4F4F-8F8F-C7357E1D6A21}" type="presOf" srcId="{9BAB0AD7-000D-4BD2-B8DF-527956EB69B6}" destId="{CB726777-12AC-4D3A-8564-17C3F6A91DA0}" srcOrd="0" destOrd="0" presId="urn:microsoft.com/office/officeart/2005/8/layout/cycle5"/>
    <dgm:cxn modelId="{00036664-1C45-4FEE-8A54-9CDABB2163A7}" type="presParOf" srcId="{36B0BEF8-047D-4538-9606-8404D6522495}" destId="{D4F8B476-3F9B-40B3-AC63-BB022EEF11E0}" srcOrd="0" destOrd="0" presId="urn:microsoft.com/office/officeart/2005/8/layout/cycle5"/>
    <dgm:cxn modelId="{F48DDFAF-8D21-48FD-B690-782828067F4C}" type="presParOf" srcId="{36B0BEF8-047D-4538-9606-8404D6522495}" destId="{B72333A7-29B6-4C75-B6CE-A70E40BFEEA7}" srcOrd="1" destOrd="0" presId="urn:microsoft.com/office/officeart/2005/8/layout/cycle5"/>
    <dgm:cxn modelId="{8FD47410-78DF-4686-8F5B-EF9FB1AB6D71}" type="presParOf" srcId="{36B0BEF8-047D-4538-9606-8404D6522495}" destId="{43008A15-A252-400B-A8B1-6FC3AA29CD99}" srcOrd="2" destOrd="0" presId="urn:microsoft.com/office/officeart/2005/8/layout/cycle5"/>
    <dgm:cxn modelId="{44B3667A-D18C-4FA7-827A-5F309C62F4E3}" type="presParOf" srcId="{36B0BEF8-047D-4538-9606-8404D6522495}" destId="{FDA6EC6D-49F8-4458-B3C4-84CAB5A12DF9}" srcOrd="3" destOrd="0" presId="urn:microsoft.com/office/officeart/2005/8/layout/cycle5"/>
    <dgm:cxn modelId="{EBB3B5FB-7FAE-4BEC-A761-696C43AA3A24}" type="presParOf" srcId="{36B0BEF8-047D-4538-9606-8404D6522495}" destId="{A0108482-5217-4EB0-9395-EAD5C72A3B5A}" srcOrd="4" destOrd="0" presId="urn:microsoft.com/office/officeart/2005/8/layout/cycle5"/>
    <dgm:cxn modelId="{B613C622-EE80-48FE-959E-368B4824C8BD}" type="presParOf" srcId="{36B0BEF8-047D-4538-9606-8404D6522495}" destId="{0D50605D-002A-4386-B46B-6C9A3E5A4293}" srcOrd="5" destOrd="0" presId="urn:microsoft.com/office/officeart/2005/8/layout/cycle5"/>
    <dgm:cxn modelId="{1FE7FEDA-19D1-489D-9828-F09EF6424BDD}" type="presParOf" srcId="{36B0BEF8-047D-4538-9606-8404D6522495}" destId="{B97752DC-88C3-498B-9998-295DE739A1EA}" srcOrd="6" destOrd="0" presId="urn:microsoft.com/office/officeart/2005/8/layout/cycle5"/>
    <dgm:cxn modelId="{46C79566-57F0-4CF1-9D9D-E159194AE4E0}" type="presParOf" srcId="{36B0BEF8-047D-4538-9606-8404D6522495}" destId="{E19E0B89-FD46-4163-A2E4-571163C85E13}" srcOrd="7" destOrd="0" presId="urn:microsoft.com/office/officeart/2005/8/layout/cycle5"/>
    <dgm:cxn modelId="{5286690D-96B1-4B2B-8074-3CA0BB437A56}" type="presParOf" srcId="{36B0BEF8-047D-4538-9606-8404D6522495}" destId="{E12EDBBD-A49E-4A1D-8AAE-5A613B5AEBD6}" srcOrd="8" destOrd="0" presId="urn:microsoft.com/office/officeart/2005/8/layout/cycle5"/>
    <dgm:cxn modelId="{108C58E6-CCDC-43FD-AE86-5B7D72B4EABC}" type="presParOf" srcId="{36B0BEF8-047D-4538-9606-8404D6522495}" destId="{A7BADDD9-8D41-499D-88EF-9CBEE6567E0C}" srcOrd="9" destOrd="0" presId="urn:microsoft.com/office/officeart/2005/8/layout/cycle5"/>
    <dgm:cxn modelId="{B4BDC479-05B2-4093-ADE0-DA1BCA4094F2}" type="presParOf" srcId="{36B0BEF8-047D-4538-9606-8404D6522495}" destId="{92EE758D-F062-4CDC-AB4C-9604A3ED5027}" srcOrd="10" destOrd="0" presId="urn:microsoft.com/office/officeart/2005/8/layout/cycle5"/>
    <dgm:cxn modelId="{837478C4-B118-4899-84FC-6CA0BE5E0505}" type="presParOf" srcId="{36B0BEF8-047D-4538-9606-8404D6522495}" destId="{A5BDF243-6EB2-4607-AA7E-4C9456527343}" srcOrd="11" destOrd="0" presId="urn:microsoft.com/office/officeart/2005/8/layout/cycle5"/>
    <dgm:cxn modelId="{06493872-8BAE-468A-AC34-E05B324BD346}" type="presParOf" srcId="{36B0BEF8-047D-4538-9606-8404D6522495}" destId="{CB726777-12AC-4D3A-8564-17C3F6A91DA0}" srcOrd="12" destOrd="0" presId="urn:microsoft.com/office/officeart/2005/8/layout/cycle5"/>
    <dgm:cxn modelId="{502DF330-A129-4297-B014-98699E610AFC}" type="presParOf" srcId="{36B0BEF8-047D-4538-9606-8404D6522495}" destId="{5ECF606E-1F9C-497B-A287-6C2658F1628E}" srcOrd="13" destOrd="0" presId="urn:microsoft.com/office/officeart/2005/8/layout/cycle5"/>
    <dgm:cxn modelId="{FC1E37D2-694B-43B3-978D-DC1D4D03FAF3}" type="presParOf" srcId="{36B0BEF8-047D-4538-9606-8404D6522495}" destId="{6F6FC5F2-9730-4F48-B52F-433A8A6F08CC}" srcOrd="14" destOrd="0" presId="urn:microsoft.com/office/officeart/2005/8/layout/cycle5"/>
    <dgm:cxn modelId="{942F103F-DF4D-4116-A622-FA85A9B84318}" type="presParOf" srcId="{36B0BEF8-047D-4538-9606-8404D6522495}" destId="{D237E4A4-38C9-4E98-8301-A011639C3E90}" srcOrd="15" destOrd="0" presId="urn:microsoft.com/office/officeart/2005/8/layout/cycle5"/>
    <dgm:cxn modelId="{4ECA149E-A032-4021-842D-022FBBB2325D}" type="presParOf" srcId="{36B0BEF8-047D-4538-9606-8404D6522495}" destId="{7BC8F8F7-DFB2-4A17-AD56-616AB5A9775F}" srcOrd="16" destOrd="0" presId="urn:microsoft.com/office/officeart/2005/8/layout/cycle5"/>
    <dgm:cxn modelId="{61530B46-FF0B-40C9-A03B-FF7B3785ADA3}" type="presParOf" srcId="{36B0BEF8-047D-4538-9606-8404D6522495}" destId="{77435C53-7ECF-4FE6-AFE9-06581570B421}" srcOrd="17" destOrd="0" presId="urn:microsoft.com/office/officeart/2005/8/layout/cycle5"/>
    <dgm:cxn modelId="{FC89BBED-D578-468E-85CC-898D51D70E45}" type="presParOf" srcId="{36B0BEF8-047D-4538-9606-8404D6522495}" destId="{2F7C4B9A-5A93-41F2-BD3F-F9EE419184E7}" srcOrd="18" destOrd="0" presId="urn:microsoft.com/office/officeart/2005/8/layout/cycle5"/>
    <dgm:cxn modelId="{57A65EF0-233F-4FEA-9B90-56EA9CAA37CB}" type="presParOf" srcId="{36B0BEF8-047D-4538-9606-8404D6522495}" destId="{6CA1B483-AB29-4BC7-AF61-C870F2D9B035}" srcOrd="19" destOrd="0" presId="urn:microsoft.com/office/officeart/2005/8/layout/cycle5"/>
    <dgm:cxn modelId="{2F18D330-A915-4E15-9387-2DF150FAFEC4}" type="presParOf" srcId="{36B0BEF8-047D-4538-9606-8404D6522495}" destId="{E7E1DEBA-581B-4873-A3DC-C30A9C28B879}"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498CC-FA98-469D-90F9-EBB677E2156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9AEE92E-1656-4968-9B6C-16642FA3D8B4}">
      <dgm:prSet phldrT="[Text]" custT="1"/>
      <dgm:spPr/>
      <dgm:t>
        <a:bodyPr/>
        <a:lstStyle/>
        <a:p>
          <a:r>
            <a:rPr lang="en-GB" sz="2400" dirty="0"/>
            <a:t>Gather information</a:t>
          </a:r>
        </a:p>
      </dgm:t>
    </dgm:pt>
    <dgm:pt modelId="{AD00B286-100D-4FC1-8DB3-48D08085E8CC}" type="parTrans" cxnId="{709944B4-BB55-4A8B-94B1-481A037F9BF9}">
      <dgm:prSet/>
      <dgm:spPr/>
      <dgm:t>
        <a:bodyPr/>
        <a:lstStyle/>
        <a:p>
          <a:endParaRPr lang="en-GB"/>
        </a:p>
      </dgm:t>
    </dgm:pt>
    <dgm:pt modelId="{4200E3E5-45F3-4EF4-AE2F-EEF60FA7BACC}" type="sibTrans" cxnId="{709944B4-BB55-4A8B-94B1-481A037F9BF9}">
      <dgm:prSet/>
      <dgm:spPr/>
      <dgm:t>
        <a:bodyPr/>
        <a:lstStyle/>
        <a:p>
          <a:endParaRPr lang="en-GB"/>
        </a:p>
      </dgm:t>
    </dgm:pt>
    <dgm:pt modelId="{20B21DD8-9791-452A-A4B8-AF8451F5517F}">
      <dgm:prSet phldrT="[Text]" custT="1"/>
      <dgm:spPr>
        <a:solidFill>
          <a:srgbClr val="92D050"/>
        </a:solidFill>
      </dgm:spPr>
      <dgm:t>
        <a:bodyPr/>
        <a:lstStyle/>
        <a:p>
          <a:r>
            <a:rPr lang="en-GB" sz="2400" dirty="0"/>
            <a:t>Consider &amp; think</a:t>
          </a:r>
        </a:p>
      </dgm:t>
    </dgm:pt>
    <dgm:pt modelId="{77B44E97-823D-4069-9B54-706D16B89960}" type="parTrans" cxnId="{BE803FB8-9C36-42F2-BE8E-0537EB661D81}">
      <dgm:prSet/>
      <dgm:spPr/>
      <dgm:t>
        <a:bodyPr/>
        <a:lstStyle/>
        <a:p>
          <a:endParaRPr lang="en-GB"/>
        </a:p>
      </dgm:t>
    </dgm:pt>
    <dgm:pt modelId="{ADA755C7-3CD8-4E82-80E0-93CDD03305B8}" type="sibTrans" cxnId="{BE803FB8-9C36-42F2-BE8E-0537EB661D81}">
      <dgm:prSet/>
      <dgm:spPr/>
      <dgm:t>
        <a:bodyPr/>
        <a:lstStyle/>
        <a:p>
          <a:endParaRPr lang="en-GB"/>
        </a:p>
      </dgm:t>
    </dgm:pt>
    <dgm:pt modelId="{BEEF0FD2-106B-492B-89DC-0FF74C0185BD}">
      <dgm:prSet phldrT="[Text]" custT="1"/>
      <dgm:spPr>
        <a:solidFill>
          <a:schemeClr val="accent2"/>
        </a:solidFill>
      </dgm:spPr>
      <dgm:t>
        <a:bodyPr/>
        <a:lstStyle/>
        <a:p>
          <a:r>
            <a:rPr lang="en-GB" sz="2400" dirty="0"/>
            <a:t>Plan</a:t>
          </a:r>
        </a:p>
      </dgm:t>
    </dgm:pt>
    <dgm:pt modelId="{BA0465C9-1088-4D67-B224-4AEA6D81587B}" type="parTrans" cxnId="{12FFF7B2-47E7-4C5D-84EE-D2C746064D78}">
      <dgm:prSet/>
      <dgm:spPr/>
      <dgm:t>
        <a:bodyPr/>
        <a:lstStyle/>
        <a:p>
          <a:endParaRPr lang="en-GB"/>
        </a:p>
      </dgm:t>
    </dgm:pt>
    <dgm:pt modelId="{A27A3D52-9997-490D-AAFC-FD6820BB5477}" type="sibTrans" cxnId="{12FFF7B2-47E7-4C5D-84EE-D2C746064D78}">
      <dgm:prSet/>
      <dgm:spPr/>
      <dgm:t>
        <a:bodyPr/>
        <a:lstStyle/>
        <a:p>
          <a:endParaRPr lang="en-GB"/>
        </a:p>
      </dgm:t>
    </dgm:pt>
    <dgm:pt modelId="{15D863DB-8732-4280-A051-92B357B495E7}">
      <dgm:prSet phldrT="[Text]" custT="1"/>
      <dgm:spPr>
        <a:solidFill>
          <a:schemeClr val="accent4"/>
        </a:solidFill>
      </dgm:spPr>
      <dgm:t>
        <a:bodyPr/>
        <a:lstStyle/>
        <a:p>
          <a:r>
            <a:rPr lang="en-GB" sz="2400" dirty="0"/>
            <a:t>Act</a:t>
          </a:r>
        </a:p>
      </dgm:t>
    </dgm:pt>
    <dgm:pt modelId="{0E4F8D68-BF35-4CEB-B669-378AAF1A4100}" type="parTrans" cxnId="{C9896E6C-45DB-42DA-97C2-5091526BBCC3}">
      <dgm:prSet/>
      <dgm:spPr/>
      <dgm:t>
        <a:bodyPr/>
        <a:lstStyle/>
        <a:p>
          <a:endParaRPr lang="en-GB"/>
        </a:p>
      </dgm:t>
    </dgm:pt>
    <dgm:pt modelId="{97487E24-126E-40F1-852D-4A6E1048BC88}" type="sibTrans" cxnId="{C9896E6C-45DB-42DA-97C2-5091526BBCC3}">
      <dgm:prSet/>
      <dgm:spPr/>
      <dgm:t>
        <a:bodyPr/>
        <a:lstStyle/>
        <a:p>
          <a:endParaRPr lang="en-GB"/>
        </a:p>
      </dgm:t>
    </dgm:pt>
    <dgm:pt modelId="{9AFE2DF7-A8B5-4293-8DC1-70954776FBD8}">
      <dgm:prSet phldrT="[Text]" custT="1"/>
      <dgm:spPr>
        <a:solidFill>
          <a:srgbClr val="002060"/>
        </a:solidFill>
      </dgm:spPr>
      <dgm:t>
        <a:bodyPr/>
        <a:lstStyle/>
        <a:p>
          <a:r>
            <a:rPr lang="en-GB" sz="2400" dirty="0"/>
            <a:t>Review</a:t>
          </a:r>
        </a:p>
      </dgm:t>
    </dgm:pt>
    <dgm:pt modelId="{F3643E4A-E276-4422-86A5-58473F3B4DDA}" type="parTrans" cxnId="{92850F3E-DA12-4B5B-8034-77BDC650F4F8}">
      <dgm:prSet/>
      <dgm:spPr/>
      <dgm:t>
        <a:bodyPr/>
        <a:lstStyle/>
        <a:p>
          <a:endParaRPr lang="en-GB"/>
        </a:p>
      </dgm:t>
    </dgm:pt>
    <dgm:pt modelId="{C4EFDA24-66A6-4EA1-B318-45CF669A09D5}" type="sibTrans" cxnId="{92850F3E-DA12-4B5B-8034-77BDC650F4F8}">
      <dgm:prSet/>
      <dgm:spPr/>
      <dgm:t>
        <a:bodyPr/>
        <a:lstStyle/>
        <a:p>
          <a:endParaRPr lang="en-GB"/>
        </a:p>
      </dgm:t>
    </dgm:pt>
    <dgm:pt modelId="{87907F56-7968-44C7-B146-BB5353830CEA}" type="pres">
      <dgm:prSet presAssocID="{403498CC-FA98-469D-90F9-EBB677E21567}" presName="cycle" presStyleCnt="0">
        <dgm:presLayoutVars>
          <dgm:dir/>
          <dgm:resizeHandles val="exact"/>
        </dgm:presLayoutVars>
      </dgm:prSet>
      <dgm:spPr/>
    </dgm:pt>
    <dgm:pt modelId="{D5860C43-004F-4628-B50D-62F87E5FC923}" type="pres">
      <dgm:prSet presAssocID="{49AEE92E-1656-4968-9B6C-16642FA3D8B4}" presName="node" presStyleLbl="node1" presStyleIdx="0" presStyleCnt="5" custScaleX="184432" custScaleY="143971">
        <dgm:presLayoutVars>
          <dgm:bulletEnabled val="1"/>
        </dgm:presLayoutVars>
      </dgm:prSet>
      <dgm:spPr/>
    </dgm:pt>
    <dgm:pt modelId="{32CA84A3-BAA2-435F-A0F7-948C05FFA70D}" type="pres">
      <dgm:prSet presAssocID="{4200E3E5-45F3-4EF4-AE2F-EEF60FA7BACC}" presName="sibTrans" presStyleLbl="sibTrans2D1" presStyleIdx="0" presStyleCnt="5"/>
      <dgm:spPr/>
    </dgm:pt>
    <dgm:pt modelId="{B0D65FA9-8217-4D1F-9486-ECBC658D84C3}" type="pres">
      <dgm:prSet presAssocID="{4200E3E5-45F3-4EF4-AE2F-EEF60FA7BACC}" presName="connectorText" presStyleLbl="sibTrans2D1" presStyleIdx="0" presStyleCnt="5"/>
      <dgm:spPr/>
    </dgm:pt>
    <dgm:pt modelId="{5D1F048F-A2C3-459C-BCEB-03297932FC0F}" type="pres">
      <dgm:prSet presAssocID="{20B21DD8-9791-452A-A4B8-AF8451F5517F}" presName="node" presStyleLbl="node1" presStyleIdx="1" presStyleCnt="5" custScaleX="182202" custScaleY="124835">
        <dgm:presLayoutVars>
          <dgm:bulletEnabled val="1"/>
        </dgm:presLayoutVars>
      </dgm:prSet>
      <dgm:spPr/>
    </dgm:pt>
    <dgm:pt modelId="{AE42A2BF-43C1-4D13-B5D3-1BD1334CEFDA}" type="pres">
      <dgm:prSet presAssocID="{ADA755C7-3CD8-4E82-80E0-93CDD03305B8}" presName="sibTrans" presStyleLbl="sibTrans2D1" presStyleIdx="1" presStyleCnt="5"/>
      <dgm:spPr/>
    </dgm:pt>
    <dgm:pt modelId="{98FA6872-E6BA-43F9-B89D-B8CBC38DF256}" type="pres">
      <dgm:prSet presAssocID="{ADA755C7-3CD8-4E82-80E0-93CDD03305B8}" presName="connectorText" presStyleLbl="sibTrans2D1" presStyleIdx="1" presStyleCnt="5"/>
      <dgm:spPr/>
    </dgm:pt>
    <dgm:pt modelId="{764785D3-03B2-4A75-A711-D2F7A7354611}" type="pres">
      <dgm:prSet presAssocID="{BEEF0FD2-106B-492B-89DC-0FF74C0185BD}" presName="node" presStyleLbl="node1" presStyleIdx="2" presStyleCnt="5" custScaleX="118500" custScaleY="109798">
        <dgm:presLayoutVars>
          <dgm:bulletEnabled val="1"/>
        </dgm:presLayoutVars>
      </dgm:prSet>
      <dgm:spPr/>
    </dgm:pt>
    <dgm:pt modelId="{F09810D6-9CBE-4568-9903-3BC644CB8D68}" type="pres">
      <dgm:prSet presAssocID="{A27A3D52-9997-490D-AAFC-FD6820BB5477}" presName="sibTrans" presStyleLbl="sibTrans2D1" presStyleIdx="2" presStyleCnt="5"/>
      <dgm:spPr/>
    </dgm:pt>
    <dgm:pt modelId="{8B6F5160-377D-4722-9A9A-055C95DB8A63}" type="pres">
      <dgm:prSet presAssocID="{A27A3D52-9997-490D-AAFC-FD6820BB5477}" presName="connectorText" presStyleLbl="sibTrans2D1" presStyleIdx="2" presStyleCnt="5"/>
      <dgm:spPr/>
    </dgm:pt>
    <dgm:pt modelId="{560051F2-D7F0-4C6E-A0D1-10BCB80FBBE3}" type="pres">
      <dgm:prSet presAssocID="{15D863DB-8732-4280-A051-92B357B495E7}" presName="node" presStyleLbl="node1" presStyleIdx="3" presStyleCnt="5">
        <dgm:presLayoutVars>
          <dgm:bulletEnabled val="1"/>
        </dgm:presLayoutVars>
      </dgm:prSet>
      <dgm:spPr/>
    </dgm:pt>
    <dgm:pt modelId="{B9AA57C4-0517-4FEC-9E7A-95EA218F730D}" type="pres">
      <dgm:prSet presAssocID="{97487E24-126E-40F1-852D-4A6E1048BC88}" presName="sibTrans" presStyleLbl="sibTrans2D1" presStyleIdx="3" presStyleCnt="5"/>
      <dgm:spPr/>
    </dgm:pt>
    <dgm:pt modelId="{72E90933-A8C0-47C6-8DF1-F6700124BAEA}" type="pres">
      <dgm:prSet presAssocID="{97487E24-126E-40F1-852D-4A6E1048BC88}" presName="connectorText" presStyleLbl="sibTrans2D1" presStyleIdx="3" presStyleCnt="5"/>
      <dgm:spPr/>
    </dgm:pt>
    <dgm:pt modelId="{597B7902-D8D5-419C-8536-6434474D1BF6}" type="pres">
      <dgm:prSet presAssocID="{9AFE2DF7-A8B5-4293-8DC1-70954776FBD8}" presName="node" presStyleLbl="node1" presStyleIdx="4" presStyleCnt="5" custScaleX="128675" custScaleY="100635">
        <dgm:presLayoutVars>
          <dgm:bulletEnabled val="1"/>
        </dgm:presLayoutVars>
      </dgm:prSet>
      <dgm:spPr/>
    </dgm:pt>
    <dgm:pt modelId="{B6E6F8EE-CE14-4F5C-A37F-C37A8743EF3C}" type="pres">
      <dgm:prSet presAssocID="{C4EFDA24-66A6-4EA1-B318-45CF669A09D5}" presName="sibTrans" presStyleLbl="sibTrans2D1" presStyleIdx="4" presStyleCnt="5"/>
      <dgm:spPr/>
    </dgm:pt>
    <dgm:pt modelId="{7D28CB48-10A6-45C6-9366-C5CA69520D25}" type="pres">
      <dgm:prSet presAssocID="{C4EFDA24-66A6-4EA1-B318-45CF669A09D5}" presName="connectorText" presStyleLbl="sibTrans2D1" presStyleIdx="4" presStyleCnt="5"/>
      <dgm:spPr/>
    </dgm:pt>
  </dgm:ptLst>
  <dgm:cxnLst>
    <dgm:cxn modelId="{711AD023-D5C0-4885-90D6-816E7F80B855}" type="presOf" srcId="{9AFE2DF7-A8B5-4293-8DC1-70954776FBD8}" destId="{597B7902-D8D5-419C-8536-6434474D1BF6}" srcOrd="0" destOrd="0" presId="urn:microsoft.com/office/officeart/2005/8/layout/cycle2"/>
    <dgm:cxn modelId="{112F6529-7839-401A-9CC9-1543EFF4CE27}" type="presOf" srcId="{C4EFDA24-66A6-4EA1-B318-45CF669A09D5}" destId="{B6E6F8EE-CE14-4F5C-A37F-C37A8743EF3C}" srcOrd="0" destOrd="0" presId="urn:microsoft.com/office/officeart/2005/8/layout/cycle2"/>
    <dgm:cxn modelId="{058C882D-01B3-4AC9-955C-7992D423C282}" type="presOf" srcId="{A27A3D52-9997-490D-AAFC-FD6820BB5477}" destId="{8B6F5160-377D-4722-9A9A-055C95DB8A63}" srcOrd="1" destOrd="0" presId="urn:microsoft.com/office/officeart/2005/8/layout/cycle2"/>
    <dgm:cxn modelId="{7269E33C-D70D-40DC-9912-A4AFA99AB296}" type="presOf" srcId="{A27A3D52-9997-490D-AAFC-FD6820BB5477}" destId="{F09810D6-9CBE-4568-9903-3BC644CB8D68}" srcOrd="0" destOrd="0" presId="urn:microsoft.com/office/officeart/2005/8/layout/cycle2"/>
    <dgm:cxn modelId="{92850F3E-DA12-4B5B-8034-77BDC650F4F8}" srcId="{403498CC-FA98-469D-90F9-EBB677E21567}" destId="{9AFE2DF7-A8B5-4293-8DC1-70954776FBD8}" srcOrd="4" destOrd="0" parTransId="{F3643E4A-E276-4422-86A5-58473F3B4DDA}" sibTransId="{C4EFDA24-66A6-4EA1-B318-45CF669A09D5}"/>
    <dgm:cxn modelId="{72853D40-35BA-447C-A3E0-5F1C502B0D70}" type="presOf" srcId="{403498CC-FA98-469D-90F9-EBB677E21567}" destId="{87907F56-7968-44C7-B146-BB5353830CEA}" srcOrd="0" destOrd="0" presId="urn:microsoft.com/office/officeart/2005/8/layout/cycle2"/>
    <dgm:cxn modelId="{F799C742-56F2-45DE-8C38-E1A34133A744}" type="presOf" srcId="{20B21DD8-9791-452A-A4B8-AF8451F5517F}" destId="{5D1F048F-A2C3-459C-BCEB-03297932FC0F}" srcOrd="0" destOrd="0" presId="urn:microsoft.com/office/officeart/2005/8/layout/cycle2"/>
    <dgm:cxn modelId="{C78FFF46-3253-4EF7-ABD2-4A26BEF0E76E}" type="presOf" srcId="{97487E24-126E-40F1-852D-4A6E1048BC88}" destId="{B9AA57C4-0517-4FEC-9E7A-95EA218F730D}" srcOrd="0" destOrd="0" presId="urn:microsoft.com/office/officeart/2005/8/layout/cycle2"/>
    <dgm:cxn modelId="{C9896E6C-45DB-42DA-97C2-5091526BBCC3}" srcId="{403498CC-FA98-469D-90F9-EBB677E21567}" destId="{15D863DB-8732-4280-A051-92B357B495E7}" srcOrd="3" destOrd="0" parTransId="{0E4F8D68-BF35-4CEB-B669-378AAF1A4100}" sibTransId="{97487E24-126E-40F1-852D-4A6E1048BC88}"/>
    <dgm:cxn modelId="{D48AAB4C-885C-421E-992C-16CB3D94B233}" type="presOf" srcId="{15D863DB-8732-4280-A051-92B357B495E7}" destId="{560051F2-D7F0-4C6E-A0D1-10BCB80FBBE3}" srcOrd="0" destOrd="0" presId="urn:microsoft.com/office/officeart/2005/8/layout/cycle2"/>
    <dgm:cxn modelId="{0483CF81-A51B-4B0A-AA9D-8065CFB42E03}" type="presOf" srcId="{4200E3E5-45F3-4EF4-AE2F-EEF60FA7BACC}" destId="{B0D65FA9-8217-4D1F-9486-ECBC658D84C3}" srcOrd="1" destOrd="0" presId="urn:microsoft.com/office/officeart/2005/8/layout/cycle2"/>
    <dgm:cxn modelId="{FF921798-0440-40D6-8474-1E4B2BAE7B48}" type="presOf" srcId="{4200E3E5-45F3-4EF4-AE2F-EEF60FA7BACC}" destId="{32CA84A3-BAA2-435F-A0F7-948C05FFA70D}" srcOrd="0" destOrd="0" presId="urn:microsoft.com/office/officeart/2005/8/layout/cycle2"/>
    <dgm:cxn modelId="{12FFF7B2-47E7-4C5D-84EE-D2C746064D78}" srcId="{403498CC-FA98-469D-90F9-EBB677E21567}" destId="{BEEF0FD2-106B-492B-89DC-0FF74C0185BD}" srcOrd="2" destOrd="0" parTransId="{BA0465C9-1088-4D67-B224-4AEA6D81587B}" sibTransId="{A27A3D52-9997-490D-AAFC-FD6820BB5477}"/>
    <dgm:cxn modelId="{709944B4-BB55-4A8B-94B1-481A037F9BF9}" srcId="{403498CC-FA98-469D-90F9-EBB677E21567}" destId="{49AEE92E-1656-4968-9B6C-16642FA3D8B4}" srcOrd="0" destOrd="0" parTransId="{AD00B286-100D-4FC1-8DB3-48D08085E8CC}" sibTransId="{4200E3E5-45F3-4EF4-AE2F-EEF60FA7BACC}"/>
    <dgm:cxn modelId="{D5DD6AB7-63E5-43F2-B80C-CF227C0833EC}" type="presOf" srcId="{49AEE92E-1656-4968-9B6C-16642FA3D8B4}" destId="{D5860C43-004F-4628-B50D-62F87E5FC923}" srcOrd="0" destOrd="0" presId="urn:microsoft.com/office/officeart/2005/8/layout/cycle2"/>
    <dgm:cxn modelId="{BE803FB8-9C36-42F2-BE8E-0537EB661D81}" srcId="{403498CC-FA98-469D-90F9-EBB677E21567}" destId="{20B21DD8-9791-452A-A4B8-AF8451F5517F}" srcOrd="1" destOrd="0" parTransId="{77B44E97-823D-4069-9B54-706D16B89960}" sibTransId="{ADA755C7-3CD8-4E82-80E0-93CDD03305B8}"/>
    <dgm:cxn modelId="{26D782BC-AFEB-4513-AF7D-65136AF1915B}" type="presOf" srcId="{97487E24-126E-40F1-852D-4A6E1048BC88}" destId="{72E90933-A8C0-47C6-8DF1-F6700124BAEA}" srcOrd="1" destOrd="0" presId="urn:microsoft.com/office/officeart/2005/8/layout/cycle2"/>
    <dgm:cxn modelId="{D1702EC6-6C19-436E-BFB2-6665105227EA}" type="presOf" srcId="{BEEF0FD2-106B-492B-89DC-0FF74C0185BD}" destId="{764785D3-03B2-4A75-A711-D2F7A7354611}" srcOrd="0" destOrd="0" presId="urn:microsoft.com/office/officeart/2005/8/layout/cycle2"/>
    <dgm:cxn modelId="{66A008CD-68D4-411A-96A2-9B3840EED4DC}" type="presOf" srcId="{C4EFDA24-66A6-4EA1-B318-45CF669A09D5}" destId="{7D28CB48-10A6-45C6-9366-C5CA69520D25}" srcOrd="1" destOrd="0" presId="urn:microsoft.com/office/officeart/2005/8/layout/cycle2"/>
    <dgm:cxn modelId="{55174DDC-38E0-4A33-9D61-C415EEF5956D}" type="presOf" srcId="{ADA755C7-3CD8-4E82-80E0-93CDD03305B8}" destId="{AE42A2BF-43C1-4D13-B5D3-1BD1334CEFDA}" srcOrd="0" destOrd="0" presId="urn:microsoft.com/office/officeart/2005/8/layout/cycle2"/>
    <dgm:cxn modelId="{D0319DEC-44B7-477D-961E-021F3416F6F0}" type="presOf" srcId="{ADA755C7-3CD8-4E82-80E0-93CDD03305B8}" destId="{98FA6872-E6BA-43F9-B89D-B8CBC38DF256}" srcOrd="1" destOrd="0" presId="urn:microsoft.com/office/officeart/2005/8/layout/cycle2"/>
    <dgm:cxn modelId="{A474CA73-829F-414A-8A2C-6EE5ED3620A6}" type="presParOf" srcId="{87907F56-7968-44C7-B146-BB5353830CEA}" destId="{D5860C43-004F-4628-B50D-62F87E5FC923}" srcOrd="0" destOrd="0" presId="urn:microsoft.com/office/officeart/2005/8/layout/cycle2"/>
    <dgm:cxn modelId="{B7F1B8AF-FE42-4E88-81DE-AAD711FDA90C}" type="presParOf" srcId="{87907F56-7968-44C7-B146-BB5353830CEA}" destId="{32CA84A3-BAA2-435F-A0F7-948C05FFA70D}" srcOrd="1" destOrd="0" presId="urn:microsoft.com/office/officeart/2005/8/layout/cycle2"/>
    <dgm:cxn modelId="{4E672205-C288-4A79-8D4C-136E86ED8519}" type="presParOf" srcId="{32CA84A3-BAA2-435F-A0F7-948C05FFA70D}" destId="{B0D65FA9-8217-4D1F-9486-ECBC658D84C3}" srcOrd="0" destOrd="0" presId="urn:microsoft.com/office/officeart/2005/8/layout/cycle2"/>
    <dgm:cxn modelId="{D9E198B4-748A-4C1F-BFDD-147D6085B7B4}" type="presParOf" srcId="{87907F56-7968-44C7-B146-BB5353830CEA}" destId="{5D1F048F-A2C3-459C-BCEB-03297932FC0F}" srcOrd="2" destOrd="0" presId="urn:microsoft.com/office/officeart/2005/8/layout/cycle2"/>
    <dgm:cxn modelId="{C4E69F28-3535-43CB-A611-7ABD32B9C693}" type="presParOf" srcId="{87907F56-7968-44C7-B146-BB5353830CEA}" destId="{AE42A2BF-43C1-4D13-B5D3-1BD1334CEFDA}" srcOrd="3" destOrd="0" presId="urn:microsoft.com/office/officeart/2005/8/layout/cycle2"/>
    <dgm:cxn modelId="{F0A0B4AD-B64F-44B9-A334-EA99A688F561}" type="presParOf" srcId="{AE42A2BF-43C1-4D13-B5D3-1BD1334CEFDA}" destId="{98FA6872-E6BA-43F9-B89D-B8CBC38DF256}" srcOrd="0" destOrd="0" presId="urn:microsoft.com/office/officeart/2005/8/layout/cycle2"/>
    <dgm:cxn modelId="{7674B121-B283-4F06-8D0F-AD7BB1BE677B}" type="presParOf" srcId="{87907F56-7968-44C7-B146-BB5353830CEA}" destId="{764785D3-03B2-4A75-A711-D2F7A7354611}" srcOrd="4" destOrd="0" presId="urn:microsoft.com/office/officeart/2005/8/layout/cycle2"/>
    <dgm:cxn modelId="{69DB722B-3DB7-4CF9-AE11-6CF6BE71CEF0}" type="presParOf" srcId="{87907F56-7968-44C7-B146-BB5353830CEA}" destId="{F09810D6-9CBE-4568-9903-3BC644CB8D68}" srcOrd="5" destOrd="0" presId="urn:microsoft.com/office/officeart/2005/8/layout/cycle2"/>
    <dgm:cxn modelId="{D1101E8A-58DA-49CB-9B67-5BD45F1296D9}" type="presParOf" srcId="{F09810D6-9CBE-4568-9903-3BC644CB8D68}" destId="{8B6F5160-377D-4722-9A9A-055C95DB8A63}" srcOrd="0" destOrd="0" presId="urn:microsoft.com/office/officeart/2005/8/layout/cycle2"/>
    <dgm:cxn modelId="{11BF9E91-1F31-41D1-8BEB-C5B9AC95FFC7}" type="presParOf" srcId="{87907F56-7968-44C7-B146-BB5353830CEA}" destId="{560051F2-D7F0-4C6E-A0D1-10BCB80FBBE3}" srcOrd="6" destOrd="0" presId="urn:microsoft.com/office/officeart/2005/8/layout/cycle2"/>
    <dgm:cxn modelId="{1288A945-AE78-4D4D-AE11-36ABF1324F5A}" type="presParOf" srcId="{87907F56-7968-44C7-B146-BB5353830CEA}" destId="{B9AA57C4-0517-4FEC-9E7A-95EA218F730D}" srcOrd="7" destOrd="0" presId="urn:microsoft.com/office/officeart/2005/8/layout/cycle2"/>
    <dgm:cxn modelId="{A6C839BC-18B0-4CF6-8312-5F18B5A4599B}" type="presParOf" srcId="{B9AA57C4-0517-4FEC-9E7A-95EA218F730D}" destId="{72E90933-A8C0-47C6-8DF1-F6700124BAEA}" srcOrd="0" destOrd="0" presId="urn:microsoft.com/office/officeart/2005/8/layout/cycle2"/>
    <dgm:cxn modelId="{01B64114-2C35-46B4-9880-0917FBF70CF6}" type="presParOf" srcId="{87907F56-7968-44C7-B146-BB5353830CEA}" destId="{597B7902-D8D5-419C-8536-6434474D1BF6}" srcOrd="8" destOrd="0" presId="urn:microsoft.com/office/officeart/2005/8/layout/cycle2"/>
    <dgm:cxn modelId="{E4919348-B803-432C-8978-DA05B89C694E}" type="presParOf" srcId="{87907F56-7968-44C7-B146-BB5353830CEA}" destId="{B6E6F8EE-CE14-4F5C-A37F-C37A8743EF3C}" srcOrd="9" destOrd="0" presId="urn:microsoft.com/office/officeart/2005/8/layout/cycle2"/>
    <dgm:cxn modelId="{80CD4458-5F78-4C5C-87F1-CC86133154FB}" type="presParOf" srcId="{B6E6F8EE-CE14-4F5C-A37F-C37A8743EF3C}" destId="{7D28CB48-10A6-45C6-9366-C5CA69520D2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3649B7-747B-4399-9E75-9295DE374E5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4376D50-F4E8-4024-9D54-0FAC6BBF753F}">
      <dgm:prSet phldrT="[Text]" custT="1"/>
      <dgm:spPr>
        <a:solidFill>
          <a:schemeClr val="accent6"/>
        </a:solidFill>
      </dgm:spPr>
      <dgm:t>
        <a:bodyPr/>
        <a:lstStyle/>
        <a:p>
          <a:r>
            <a:rPr lang="en-GB" sz="1000" dirty="0">
              <a:solidFill>
                <a:schemeClr val="tx1"/>
              </a:solidFill>
            </a:rPr>
            <a:t>1</a:t>
          </a:r>
          <a:r>
            <a:rPr lang="en-GB" sz="1400" dirty="0">
              <a:solidFill>
                <a:schemeClr val="tx1"/>
              </a:solidFill>
            </a:rPr>
            <a:t>. Teaching and learning based on children’s interests (weekly planning)</a:t>
          </a:r>
        </a:p>
      </dgm:t>
    </dgm:pt>
    <dgm:pt modelId="{4B21F99F-1705-495B-9A34-E7A90F4208B0}" type="parTrans" cxnId="{3F9BB6B3-07D2-4415-B914-8F6EA99A974D}">
      <dgm:prSet/>
      <dgm:spPr/>
      <dgm:t>
        <a:bodyPr/>
        <a:lstStyle/>
        <a:p>
          <a:endParaRPr lang="en-GB"/>
        </a:p>
      </dgm:t>
    </dgm:pt>
    <dgm:pt modelId="{9B2CDB79-15BE-4CCA-AD03-F90E99636627}" type="sibTrans" cxnId="{3F9BB6B3-07D2-4415-B914-8F6EA99A974D}">
      <dgm:prSet/>
      <dgm:spPr/>
      <dgm:t>
        <a:bodyPr/>
        <a:lstStyle/>
        <a:p>
          <a:endParaRPr lang="en-GB"/>
        </a:p>
      </dgm:t>
    </dgm:pt>
    <dgm:pt modelId="{9760D85B-9841-4CC9-B65A-3B48985B93FF}">
      <dgm:prSet phldrT="[Text]" custT="1"/>
      <dgm:spPr>
        <a:solidFill>
          <a:srgbClr val="FFC000"/>
        </a:solidFill>
      </dgm:spPr>
      <dgm:t>
        <a:bodyPr/>
        <a:lstStyle/>
        <a:p>
          <a:r>
            <a:rPr lang="en-GB" sz="1200">
              <a:solidFill>
                <a:schemeClr val="tx1"/>
              </a:solidFill>
            </a:rPr>
            <a:t>2. A regular cycle of learning of what you do to support children’s learning &amp; development:</a:t>
          </a:r>
        </a:p>
      </dgm:t>
    </dgm:pt>
    <dgm:pt modelId="{B6DB6020-828E-4C30-996F-20078265985A}" type="parTrans" cxnId="{73407633-42B6-4B14-A142-00DA7275EF42}">
      <dgm:prSet/>
      <dgm:spPr/>
      <dgm:t>
        <a:bodyPr/>
        <a:lstStyle/>
        <a:p>
          <a:endParaRPr lang="en-GB"/>
        </a:p>
      </dgm:t>
    </dgm:pt>
    <dgm:pt modelId="{B990604D-E23E-40B0-8DB7-7BF1D6157F28}" type="sibTrans" cxnId="{73407633-42B6-4B14-A142-00DA7275EF42}">
      <dgm:prSet/>
      <dgm:spPr/>
      <dgm:t>
        <a:bodyPr/>
        <a:lstStyle/>
        <a:p>
          <a:endParaRPr lang="en-GB"/>
        </a:p>
      </dgm:t>
    </dgm:pt>
    <dgm:pt modelId="{6D44979A-BB41-4622-8925-610CADD96ACB}">
      <dgm:prSet phldrT="[Text]" custT="1"/>
      <dgm:spPr>
        <a:solidFill>
          <a:srgbClr val="FFC000"/>
        </a:solidFill>
      </dgm:spPr>
      <dgm:t>
        <a:bodyPr/>
        <a:lstStyle/>
        <a:p>
          <a:r>
            <a:rPr lang="en-GB" sz="1200">
              <a:solidFill>
                <a:schemeClr val="tx1"/>
              </a:solidFill>
            </a:rPr>
            <a:t>a) Key books, rhymes and songs (stay the same throughout the year)</a:t>
          </a:r>
        </a:p>
      </dgm:t>
    </dgm:pt>
    <dgm:pt modelId="{15D07D67-8050-4F9C-BB1C-545C63F111F2}" type="parTrans" cxnId="{CF7150B2-56E0-446D-9F26-3D5139CAA268}">
      <dgm:prSet/>
      <dgm:spPr/>
      <dgm:t>
        <a:bodyPr/>
        <a:lstStyle/>
        <a:p>
          <a:endParaRPr lang="en-GB"/>
        </a:p>
      </dgm:t>
    </dgm:pt>
    <dgm:pt modelId="{8C7FC2F5-D471-4618-9BD9-E682B4D192BF}" type="sibTrans" cxnId="{CF7150B2-56E0-446D-9F26-3D5139CAA268}">
      <dgm:prSet/>
      <dgm:spPr/>
      <dgm:t>
        <a:bodyPr/>
        <a:lstStyle/>
        <a:p>
          <a:endParaRPr lang="en-GB"/>
        </a:p>
      </dgm:t>
    </dgm:pt>
    <dgm:pt modelId="{DF114504-6AB9-4BEE-9365-155C3E897F5B}">
      <dgm:prSet phldrT="[Text]" custT="1"/>
      <dgm:spPr>
        <a:solidFill>
          <a:srgbClr val="FFC000"/>
        </a:solidFill>
      </dgm:spPr>
      <dgm:t>
        <a:bodyPr/>
        <a:lstStyle/>
        <a:p>
          <a:r>
            <a:rPr lang="en-GB" sz="1400">
              <a:solidFill>
                <a:schemeClr val="tx1"/>
              </a:solidFill>
            </a:rPr>
            <a:t>b) Any regular activities in your setting</a:t>
          </a:r>
        </a:p>
      </dgm:t>
    </dgm:pt>
    <dgm:pt modelId="{F353D2F1-D0FE-404B-83EE-2116E3394292}" type="parTrans" cxnId="{07270A90-4088-4A10-A86F-C7823A0672FC}">
      <dgm:prSet/>
      <dgm:spPr/>
      <dgm:t>
        <a:bodyPr/>
        <a:lstStyle/>
        <a:p>
          <a:endParaRPr lang="en-GB"/>
        </a:p>
      </dgm:t>
    </dgm:pt>
    <dgm:pt modelId="{49FE7850-4E20-49E8-ABDE-FC013661F9BC}" type="sibTrans" cxnId="{07270A90-4088-4A10-A86F-C7823A0672FC}">
      <dgm:prSet/>
      <dgm:spPr/>
      <dgm:t>
        <a:bodyPr/>
        <a:lstStyle/>
        <a:p>
          <a:endParaRPr lang="en-GB"/>
        </a:p>
      </dgm:t>
    </dgm:pt>
    <dgm:pt modelId="{487FE56A-8C77-4D02-BB8D-68D4CA908D32}">
      <dgm:prSet phldrT="[Text]" custT="1"/>
      <dgm:spPr>
        <a:solidFill>
          <a:srgbClr val="00B0F0"/>
        </a:solidFill>
      </dgm:spPr>
      <dgm:t>
        <a:bodyPr/>
        <a:lstStyle/>
        <a:p>
          <a:r>
            <a:rPr lang="en-GB" sz="1400" dirty="0">
              <a:solidFill>
                <a:schemeClr val="tx1"/>
              </a:solidFill>
            </a:rPr>
            <a:t>3. Core experiences and seasonal celebrations</a:t>
          </a:r>
        </a:p>
      </dgm:t>
    </dgm:pt>
    <dgm:pt modelId="{F7722939-B733-403D-AAF6-4ABE6495507E}" type="parTrans" cxnId="{10886DC7-44FB-46C2-85AD-74509F85B4DB}">
      <dgm:prSet/>
      <dgm:spPr/>
      <dgm:t>
        <a:bodyPr/>
        <a:lstStyle/>
        <a:p>
          <a:endParaRPr lang="en-GB"/>
        </a:p>
      </dgm:t>
    </dgm:pt>
    <dgm:pt modelId="{C115B851-ACED-442C-ADD9-31DCF5653468}" type="sibTrans" cxnId="{10886DC7-44FB-46C2-85AD-74509F85B4DB}">
      <dgm:prSet/>
      <dgm:spPr/>
      <dgm:t>
        <a:bodyPr/>
        <a:lstStyle/>
        <a:p>
          <a:endParaRPr lang="en-GB"/>
        </a:p>
      </dgm:t>
    </dgm:pt>
    <dgm:pt modelId="{3F3722AB-63D7-4BFD-9002-BFB12C65EEE3}">
      <dgm:prSet phldrT="[Text]" custT="1"/>
      <dgm:spPr>
        <a:solidFill>
          <a:schemeClr val="tx2"/>
        </a:solidFill>
      </dgm:spPr>
      <dgm:t>
        <a:bodyPr/>
        <a:lstStyle/>
        <a:p>
          <a:r>
            <a:rPr lang="en-GB" sz="1400" dirty="0"/>
            <a:t>4. Our curricular goals</a:t>
          </a:r>
        </a:p>
      </dgm:t>
    </dgm:pt>
    <dgm:pt modelId="{4BE073AA-A495-460F-9EBC-9D2B01D82346}" type="parTrans" cxnId="{B11EBB19-7632-498D-A9C9-DC60DBA04D36}">
      <dgm:prSet/>
      <dgm:spPr/>
      <dgm:t>
        <a:bodyPr/>
        <a:lstStyle/>
        <a:p>
          <a:endParaRPr lang="en-GB"/>
        </a:p>
      </dgm:t>
    </dgm:pt>
    <dgm:pt modelId="{C2B7F2D3-014A-47A7-AFCF-5DA73A689CCF}" type="sibTrans" cxnId="{B11EBB19-7632-498D-A9C9-DC60DBA04D36}">
      <dgm:prSet/>
      <dgm:spPr/>
      <dgm:t>
        <a:bodyPr/>
        <a:lstStyle/>
        <a:p>
          <a:endParaRPr lang="en-GB"/>
        </a:p>
      </dgm:t>
    </dgm:pt>
    <dgm:pt modelId="{9BAB0AD7-000D-4BD2-B8DF-527956EB69B6}">
      <dgm:prSet phldrT="[Text]" custT="1"/>
      <dgm:spPr>
        <a:solidFill>
          <a:srgbClr val="FFC000"/>
        </a:solidFill>
      </dgm:spPr>
      <dgm:t>
        <a:bodyPr/>
        <a:lstStyle/>
        <a:p>
          <a:r>
            <a:rPr lang="en-GB" sz="1500">
              <a:solidFill>
                <a:schemeClr val="tx1"/>
              </a:solidFill>
            </a:rPr>
            <a:t>c</a:t>
          </a:r>
          <a:r>
            <a:rPr lang="en-GB" sz="1400">
              <a:solidFill>
                <a:schemeClr val="tx1"/>
              </a:solidFill>
            </a:rPr>
            <a:t>) Trips to add to the children’s experiences</a:t>
          </a:r>
        </a:p>
      </dgm:t>
    </dgm:pt>
    <dgm:pt modelId="{4300797C-712A-4429-9B28-2021C34FF4B1}" type="parTrans" cxnId="{3CA0B4E0-0550-4A97-A8BA-8C29716C3BEC}">
      <dgm:prSet/>
      <dgm:spPr/>
      <dgm:t>
        <a:bodyPr/>
        <a:lstStyle/>
        <a:p>
          <a:endParaRPr lang="en-GB"/>
        </a:p>
      </dgm:t>
    </dgm:pt>
    <dgm:pt modelId="{41016E13-3BBD-42FE-99AF-5AECD56090E7}" type="sibTrans" cxnId="{3CA0B4E0-0550-4A97-A8BA-8C29716C3BEC}">
      <dgm:prSet/>
      <dgm:spPr/>
      <dgm:t>
        <a:bodyPr/>
        <a:lstStyle/>
        <a:p>
          <a:endParaRPr lang="en-GB"/>
        </a:p>
      </dgm:t>
    </dgm:pt>
    <dgm:pt modelId="{36B0BEF8-047D-4538-9606-8404D6522495}" type="pres">
      <dgm:prSet presAssocID="{093649B7-747B-4399-9E75-9295DE374E5D}" presName="cycle" presStyleCnt="0">
        <dgm:presLayoutVars>
          <dgm:dir/>
          <dgm:resizeHandles val="exact"/>
        </dgm:presLayoutVars>
      </dgm:prSet>
      <dgm:spPr/>
    </dgm:pt>
    <dgm:pt modelId="{D4F8B476-3F9B-40B3-AC63-BB022EEF11E0}" type="pres">
      <dgm:prSet presAssocID="{14376D50-F4E8-4024-9D54-0FAC6BBF753F}" presName="node" presStyleLbl="node1" presStyleIdx="0" presStyleCnt="7" custScaleX="138862" custScaleY="142427">
        <dgm:presLayoutVars>
          <dgm:bulletEnabled val="1"/>
        </dgm:presLayoutVars>
      </dgm:prSet>
      <dgm:spPr/>
    </dgm:pt>
    <dgm:pt modelId="{B72333A7-29B6-4C75-B6CE-A70E40BFEEA7}" type="pres">
      <dgm:prSet presAssocID="{14376D50-F4E8-4024-9D54-0FAC6BBF753F}" presName="spNode" presStyleCnt="0"/>
      <dgm:spPr/>
    </dgm:pt>
    <dgm:pt modelId="{43008A15-A252-400B-A8B1-6FC3AA29CD99}" type="pres">
      <dgm:prSet presAssocID="{9B2CDB79-15BE-4CCA-AD03-F90E99636627}" presName="sibTrans" presStyleLbl="sibTrans1D1" presStyleIdx="0" presStyleCnt="7"/>
      <dgm:spPr/>
    </dgm:pt>
    <dgm:pt modelId="{FDA6EC6D-49F8-4458-B3C4-84CAB5A12DF9}" type="pres">
      <dgm:prSet presAssocID="{9760D85B-9841-4CC9-B65A-3B48985B93FF}" presName="node" presStyleLbl="node1" presStyleIdx="1" presStyleCnt="7" custScaleX="136055" custScaleY="125850">
        <dgm:presLayoutVars>
          <dgm:bulletEnabled val="1"/>
        </dgm:presLayoutVars>
      </dgm:prSet>
      <dgm:spPr/>
    </dgm:pt>
    <dgm:pt modelId="{A0108482-5217-4EB0-9395-EAD5C72A3B5A}" type="pres">
      <dgm:prSet presAssocID="{9760D85B-9841-4CC9-B65A-3B48985B93FF}" presName="spNode" presStyleCnt="0"/>
      <dgm:spPr/>
    </dgm:pt>
    <dgm:pt modelId="{0D50605D-002A-4386-B46B-6C9A3E5A4293}" type="pres">
      <dgm:prSet presAssocID="{B990604D-E23E-40B0-8DB7-7BF1D6157F28}" presName="sibTrans" presStyleLbl="sibTrans1D1" presStyleIdx="1" presStyleCnt="7"/>
      <dgm:spPr/>
    </dgm:pt>
    <dgm:pt modelId="{B97752DC-88C3-498B-9998-295DE739A1EA}" type="pres">
      <dgm:prSet presAssocID="{6D44979A-BB41-4622-8925-610CADD96ACB}" presName="node" presStyleLbl="node1" presStyleIdx="2" presStyleCnt="7" custScaleX="124763" custScaleY="130148">
        <dgm:presLayoutVars>
          <dgm:bulletEnabled val="1"/>
        </dgm:presLayoutVars>
      </dgm:prSet>
      <dgm:spPr/>
    </dgm:pt>
    <dgm:pt modelId="{E19E0B89-FD46-4163-A2E4-571163C85E13}" type="pres">
      <dgm:prSet presAssocID="{6D44979A-BB41-4622-8925-610CADD96ACB}" presName="spNode" presStyleCnt="0"/>
      <dgm:spPr/>
    </dgm:pt>
    <dgm:pt modelId="{E12EDBBD-A49E-4A1D-8AAE-5A613B5AEBD6}" type="pres">
      <dgm:prSet presAssocID="{8C7FC2F5-D471-4618-9BD9-E682B4D192BF}" presName="sibTrans" presStyleLbl="sibTrans1D1" presStyleIdx="2" presStyleCnt="7"/>
      <dgm:spPr/>
    </dgm:pt>
    <dgm:pt modelId="{A7BADDD9-8D41-499D-88EF-9CBEE6567E0C}" type="pres">
      <dgm:prSet presAssocID="{DF114504-6AB9-4BEE-9365-155C3E897F5B}" presName="node" presStyleLbl="node1" presStyleIdx="3" presStyleCnt="7" custScaleX="121571" custScaleY="174691">
        <dgm:presLayoutVars>
          <dgm:bulletEnabled val="1"/>
        </dgm:presLayoutVars>
      </dgm:prSet>
      <dgm:spPr/>
    </dgm:pt>
    <dgm:pt modelId="{92EE758D-F062-4CDC-AB4C-9604A3ED5027}" type="pres">
      <dgm:prSet presAssocID="{DF114504-6AB9-4BEE-9365-155C3E897F5B}" presName="spNode" presStyleCnt="0"/>
      <dgm:spPr/>
    </dgm:pt>
    <dgm:pt modelId="{A5BDF243-6EB2-4607-AA7E-4C9456527343}" type="pres">
      <dgm:prSet presAssocID="{49FE7850-4E20-49E8-ABDE-FC013661F9BC}" presName="sibTrans" presStyleLbl="sibTrans1D1" presStyleIdx="3" presStyleCnt="7"/>
      <dgm:spPr/>
    </dgm:pt>
    <dgm:pt modelId="{CB726777-12AC-4D3A-8564-17C3F6A91DA0}" type="pres">
      <dgm:prSet presAssocID="{9BAB0AD7-000D-4BD2-B8DF-527956EB69B6}" presName="node" presStyleLbl="node1" presStyleIdx="4" presStyleCnt="7" custScaleX="120065" custScaleY="149794">
        <dgm:presLayoutVars>
          <dgm:bulletEnabled val="1"/>
        </dgm:presLayoutVars>
      </dgm:prSet>
      <dgm:spPr/>
    </dgm:pt>
    <dgm:pt modelId="{5ECF606E-1F9C-497B-A287-6C2658F1628E}" type="pres">
      <dgm:prSet presAssocID="{9BAB0AD7-000D-4BD2-B8DF-527956EB69B6}" presName="spNode" presStyleCnt="0"/>
      <dgm:spPr/>
    </dgm:pt>
    <dgm:pt modelId="{6F6FC5F2-9730-4F48-B52F-433A8A6F08CC}" type="pres">
      <dgm:prSet presAssocID="{41016E13-3BBD-42FE-99AF-5AECD56090E7}" presName="sibTrans" presStyleLbl="sibTrans1D1" presStyleIdx="4" presStyleCnt="7"/>
      <dgm:spPr/>
    </dgm:pt>
    <dgm:pt modelId="{D237E4A4-38C9-4E98-8301-A011639C3E90}" type="pres">
      <dgm:prSet presAssocID="{487FE56A-8C77-4D02-BB8D-68D4CA908D32}" presName="node" presStyleLbl="node1" presStyleIdx="5" presStyleCnt="7" custScaleX="134442" custScaleY="145078">
        <dgm:presLayoutVars>
          <dgm:bulletEnabled val="1"/>
        </dgm:presLayoutVars>
      </dgm:prSet>
      <dgm:spPr/>
    </dgm:pt>
    <dgm:pt modelId="{7BC8F8F7-DFB2-4A17-AD56-616AB5A9775F}" type="pres">
      <dgm:prSet presAssocID="{487FE56A-8C77-4D02-BB8D-68D4CA908D32}" presName="spNode" presStyleCnt="0"/>
      <dgm:spPr/>
    </dgm:pt>
    <dgm:pt modelId="{77435C53-7ECF-4FE6-AFE9-06581570B421}" type="pres">
      <dgm:prSet presAssocID="{C115B851-ACED-442C-ADD9-31DCF5653468}" presName="sibTrans" presStyleLbl="sibTrans1D1" presStyleIdx="5" presStyleCnt="7"/>
      <dgm:spPr/>
    </dgm:pt>
    <dgm:pt modelId="{2F7C4B9A-5A93-41F2-BD3F-F9EE419184E7}" type="pres">
      <dgm:prSet presAssocID="{3F3722AB-63D7-4BFD-9002-BFB12C65EEE3}" presName="node" presStyleLbl="node1" presStyleIdx="6" presStyleCnt="7" custScaleX="135183" custScaleY="161689">
        <dgm:presLayoutVars>
          <dgm:bulletEnabled val="1"/>
        </dgm:presLayoutVars>
      </dgm:prSet>
      <dgm:spPr/>
    </dgm:pt>
    <dgm:pt modelId="{6CA1B483-AB29-4BC7-AF61-C870F2D9B035}" type="pres">
      <dgm:prSet presAssocID="{3F3722AB-63D7-4BFD-9002-BFB12C65EEE3}" presName="spNode" presStyleCnt="0"/>
      <dgm:spPr/>
    </dgm:pt>
    <dgm:pt modelId="{E7E1DEBA-581B-4873-A3DC-C30A9C28B879}" type="pres">
      <dgm:prSet presAssocID="{C2B7F2D3-014A-47A7-AFCF-5DA73A689CCF}" presName="sibTrans" presStyleLbl="sibTrans1D1" presStyleIdx="6" presStyleCnt="7"/>
      <dgm:spPr/>
    </dgm:pt>
  </dgm:ptLst>
  <dgm:cxnLst>
    <dgm:cxn modelId="{4B61170A-3980-4D96-805C-9195E8CE2B36}" type="presOf" srcId="{093649B7-747B-4399-9E75-9295DE374E5D}" destId="{36B0BEF8-047D-4538-9606-8404D6522495}" srcOrd="0" destOrd="0" presId="urn:microsoft.com/office/officeart/2005/8/layout/cycle5"/>
    <dgm:cxn modelId="{B11EBB19-7632-498D-A9C9-DC60DBA04D36}" srcId="{093649B7-747B-4399-9E75-9295DE374E5D}" destId="{3F3722AB-63D7-4BFD-9002-BFB12C65EEE3}" srcOrd="6" destOrd="0" parTransId="{4BE073AA-A495-460F-9EBC-9D2B01D82346}" sibTransId="{C2B7F2D3-014A-47A7-AFCF-5DA73A689CCF}"/>
    <dgm:cxn modelId="{8788332B-98F7-4432-8901-23AC84BFC3A7}" type="presOf" srcId="{DF114504-6AB9-4BEE-9365-155C3E897F5B}" destId="{A7BADDD9-8D41-499D-88EF-9CBEE6567E0C}" srcOrd="0" destOrd="0" presId="urn:microsoft.com/office/officeart/2005/8/layout/cycle5"/>
    <dgm:cxn modelId="{73407633-42B6-4B14-A142-00DA7275EF42}" srcId="{093649B7-747B-4399-9E75-9295DE374E5D}" destId="{9760D85B-9841-4CC9-B65A-3B48985B93FF}" srcOrd="1" destOrd="0" parTransId="{B6DB6020-828E-4C30-996F-20078265985A}" sibTransId="{B990604D-E23E-40B0-8DB7-7BF1D6157F28}"/>
    <dgm:cxn modelId="{3D31F565-BF82-4F13-BC09-E4AA0A10CF15}" type="presOf" srcId="{6D44979A-BB41-4622-8925-610CADD96ACB}" destId="{B97752DC-88C3-498B-9998-295DE739A1EA}" srcOrd="0" destOrd="0" presId="urn:microsoft.com/office/officeart/2005/8/layout/cycle5"/>
    <dgm:cxn modelId="{FE15DE48-6880-4C15-9A6D-4FE10D578AF7}" type="presOf" srcId="{B990604D-E23E-40B0-8DB7-7BF1D6157F28}" destId="{0D50605D-002A-4386-B46B-6C9A3E5A4293}" srcOrd="0" destOrd="0" presId="urn:microsoft.com/office/officeart/2005/8/layout/cycle5"/>
    <dgm:cxn modelId="{BF0F2069-FBE6-4D02-B68E-BBEF332335F7}" type="presOf" srcId="{14376D50-F4E8-4024-9D54-0FAC6BBF753F}" destId="{D4F8B476-3F9B-40B3-AC63-BB022EEF11E0}" srcOrd="0" destOrd="0" presId="urn:microsoft.com/office/officeart/2005/8/layout/cycle5"/>
    <dgm:cxn modelId="{06D15C69-7A49-4056-93E9-59CDB6F1A96A}" type="presOf" srcId="{C2B7F2D3-014A-47A7-AFCF-5DA73A689CCF}" destId="{E7E1DEBA-581B-4873-A3DC-C30A9C28B879}" srcOrd="0" destOrd="0" presId="urn:microsoft.com/office/officeart/2005/8/layout/cycle5"/>
    <dgm:cxn modelId="{99B3626E-6FDA-4940-A4F9-09A80193F2F8}" type="presOf" srcId="{49FE7850-4E20-49E8-ABDE-FC013661F9BC}" destId="{A5BDF243-6EB2-4607-AA7E-4C9456527343}" srcOrd="0" destOrd="0" presId="urn:microsoft.com/office/officeart/2005/8/layout/cycle5"/>
    <dgm:cxn modelId="{BB11586E-67B1-42C1-AFFC-D5C6DD0C24DD}" type="presOf" srcId="{3F3722AB-63D7-4BFD-9002-BFB12C65EEE3}" destId="{2F7C4B9A-5A93-41F2-BD3F-F9EE419184E7}" srcOrd="0" destOrd="0" presId="urn:microsoft.com/office/officeart/2005/8/layout/cycle5"/>
    <dgm:cxn modelId="{97072B51-7B11-495B-B3F2-3B654D6603E6}" type="presOf" srcId="{9760D85B-9841-4CC9-B65A-3B48985B93FF}" destId="{FDA6EC6D-49F8-4458-B3C4-84CAB5A12DF9}" srcOrd="0" destOrd="0" presId="urn:microsoft.com/office/officeart/2005/8/layout/cycle5"/>
    <dgm:cxn modelId="{07270A90-4088-4A10-A86F-C7823A0672FC}" srcId="{093649B7-747B-4399-9E75-9295DE374E5D}" destId="{DF114504-6AB9-4BEE-9365-155C3E897F5B}" srcOrd="3" destOrd="0" parTransId="{F353D2F1-D0FE-404B-83EE-2116E3394292}" sibTransId="{49FE7850-4E20-49E8-ABDE-FC013661F9BC}"/>
    <dgm:cxn modelId="{47532D95-5BBD-4CD6-A10C-FE1F2018F6F2}" type="presOf" srcId="{487FE56A-8C77-4D02-BB8D-68D4CA908D32}" destId="{D237E4A4-38C9-4E98-8301-A011639C3E90}" srcOrd="0" destOrd="0" presId="urn:microsoft.com/office/officeart/2005/8/layout/cycle5"/>
    <dgm:cxn modelId="{5F0455A4-45D4-45D2-A06F-580DD65775B6}" type="presOf" srcId="{C115B851-ACED-442C-ADD9-31DCF5653468}" destId="{77435C53-7ECF-4FE6-AFE9-06581570B421}" srcOrd="0" destOrd="0" presId="urn:microsoft.com/office/officeart/2005/8/layout/cycle5"/>
    <dgm:cxn modelId="{12DB16A7-F76B-4038-9F1D-377FB70A88FB}" type="presOf" srcId="{9B2CDB79-15BE-4CCA-AD03-F90E99636627}" destId="{43008A15-A252-400B-A8B1-6FC3AA29CD99}" srcOrd="0" destOrd="0" presId="urn:microsoft.com/office/officeart/2005/8/layout/cycle5"/>
    <dgm:cxn modelId="{CF7150B2-56E0-446D-9F26-3D5139CAA268}" srcId="{093649B7-747B-4399-9E75-9295DE374E5D}" destId="{6D44979A-BB41-4622-8925-610CADD96ACB}" srcOrd="2" destOrd="0" parTransId="{15D07D67-8050-4F9C-BB1C-545C63F111F2}" sibTransId="{8C7FC2F5-D471-4618-9BD9-E682B4D192BF}"/>
    <dgm:cxn modelId="{3F9BB6B3-07D2-4415-B914-8F6EA99A974D}" srcId="{093649B7-747B-4399-9E75-9295DE374E5D}" destId="{14376D50-F4E8-4024-9D54-0FAC6BBF753F}" srcOrd="0" destOrd="0" parTransId="{4B21F99F-1705-495B-9A34-E7A90F4208B0}" sibTransId="{9B2CDB79-15BE-4CCA-AD03-F90E99636627}"/>
    <dgm:cxn modelId="{0DE21AB7-AABF-433A-A0EE-ECE93F86DC09}" type="presOf" srcId="{41016E13-3BBD-42FE-99AF-5AECD56090E7}" destId="{6F6FC5F2-9730-4F48-B52F-433A8A6F08CC}" srcOrd="0" destOrd="0" presId="urn:microsoft.com/office/officeart/2005/8/layout/cycle5"/>
    <dgm:cxn modelId="{295D3EC3-DB0D-4D7B-A19A-B01EB4C2B959}" type="presOf" srcId="{8C7FC2F5-D471-4618-9BD9-E682B4D192BF}" destId="{E12EDBBD-A49E-4A1D-8AAE-5A613B5AEBD6}" srcOrd="0" destOrd="0" presId="urn:microsoft.com/office/officeart/2005/8/layout/cycle5"/>
    <dgm:cxn modelId="{10886DC7-44FB-46C2-85AD-74509F85B4DB}" srcId="{093649B7-747B-4399-9E75-9295DE374E5D}" destId="{487FE56A-8C77-4D02-BB8D-68D4CA908D32}" srcOrd="5" destOrd="0" parTransId="{F7722939-B733-403D-AAF6-4ABE6495507E}" sibTransId="{C115B851-ACED-442C-ADD9-31DCF5653468}"/>
    <dgm:cxn modelId="{3CA0B4E0-0550-4A97-A8BA-8C29716C3BEC}" srcId="{093649B7-747B-4399-9E75-9295DE374E5D}" destId="{9BAB0AD7-000D-4BD2-B8DF-527956EB69B6}" srcOrd="4" destOrd="0" parTransId="{4300797C-712A-4429-9B28-2021C34FF4B1}" sibTransId="{41016E13-3BBD-42FE-99AF-5AECD56090E7}"/>
    <dgm:cxn modelId="{B834ECE4-FC30-4F4F-8F8F-C7357E1D6A21}" type="presOf" srcId="{9BAB0AD7-000D-4BD2-B8DF-527956EB69B6}" destId="{CB726777-12AC-4D3A-8564-17C3F6A91DA0}" srcOrd="0" destOrd="0" presId="urn:microsoft.com/office/officeart/2005/8/layout/cycle5"/>
    <dgm:cxn modelId="{00036664-1C45-4FEE-8A54-9CDABB2163A7}" type="presParOf" srcId="{36B0BEF8-047D-4538-9606-8404D6522495}" destId="{D4F8B476-3F9B-40B3-AC63-BB022EEF11E0}" srcOrd="0" destOrd="0" presId="urn:microsoft.com/office/officeart/2005/8/layout/cycle5"/>
    <dgm:cxn modelId="{F48DDFAF-8D21-48FD-B690-782828067F4C}" type="presParOf" srcId="{36B0BEF8-047D-4538-9606-8404D6522495}" destId="{B72333A7-29B6-4C75-B6CE-A70E40BFEEA7}" srcOrd="1" destOrd="0" presId="urn:microsoft.com/office/officeart/2005/8/layout/cycle5"/>
    <dgm:cxn modelId="{8FD47410-78DF-4686-8F5B-EF9FB1AB6D71}" type="presParOf" srcId="{36B0BEF8-047D-4538-9606-8404D6522495}" destId="{43008A15-A252-400B-A8B1-6FC3AA29CD99}" srcOrd="2" destOrd="0" presId="urn:microsoft.com/office/officeart/2005/8/layout/cycle5"/>
    <dgm:cxn modelId="{44B3667A-D18C-4FA7-827A-5F309C62F4E3}" type="presParOf" srcId="{36B0BEF8-047D-4538-9606-8404D6522495}" destId="{FDA6EC6D-49F8-4458-B3C4-84CAB5A12DF9}" srcOrd="3" destOrd="0" presId="urn:microsoft.com/office/officeart/2005/8/layout/cycle5"/>
    <dgm:cxn modelId="{EBB3B5FB-7FAE-4BEC-A761-696C43AA3A24}" type="presParOf" srcId="{36B0BEF8-047D-4538-9606-8404D6522495}" destId="{A0108482-5217-4EB0-9395-EAD5C72A3B5A}" srcOrd="4" destOrd="0" presId="urn:microsoft.com/office/officeart/2005/8/layout/cycle5"/>
    <dgm:cxn modelId="{B613C622-EE80-48FE-959E-368B4824C8BD}" type="presParOf" srcId="{36B0BEF8-047D-4538-9606-8404D6522495}" destId="{0D50605D-002A-4386-B46B-6C9A3E5A4293}" srcOrd="5" destOrd="0" presId="urn:microsoft.com/office/officeart/2005/8/layout/cycle5"/>
    <dgm:cxn modelId="{1FE7FEDA-19D1-489D-9828-F09EF6424BDD}" type="presParOf" srcId="{36B0BEF8-047D-4538-9606-8404D6522495}" destId="{B97752DC-88C3-498B-9998-295DE739A1EA}" srcOrd="6" destOrd="0" presId="urn:microsoft.com/office/officeart/2005/8/layout/cycle5"/>
    <dgm:cxn modelId="{46C79566-57F0-4CF1-9D9D-E159194AE4E0}" type="presParOf" srcId="{36B0BEF8-047D-4538-9606-8404D6522495}" destId="{E19E0B89-FD46-4163-A2E4-571163C85E13}" srcOrd="7" destOrd="0" presId="urn:microsoft.com/office/officeart/2005/8/layout/cycle5"/>
    <dgm:cxn modelId="{5286690D-96B1-4B2B-8074-3CA0BB437A56}" type="presParOf" srcId="{36B0BEF8-047D-4538-9606-8404D6522495}" destId="{E12EDBBD-A49E-4A1D-8AAE-5A613B5AEBD6}" srcOrd="8" destOrd="0" presId="urn:microsoft.com/office/officeart/2005/8/layout/cycle5"/>
    <dgm:cxn modelId="{108C58E6-CCDC-43FD-AE86-5B7D72B4EABC}" type="presParOf" srcId="{36B0BEF8-047D-4538-9606-8404D6522495}" destId="{A7BADDD9-8D41-499D-88EF-9CBEE6567E0C}" srcOrd="9" destOrd="0" presId="urn:microsoft.com/office/officeart/2005/8/layout/cycle5"/>
    <dgm:cxn modelId="{B4BDC479-05B2-4093-ADE0-DA1BCA4094F2}" type="presParOf" srcId="{36B0BEF8-047D-4538-9606-8404D6522495}" destId="{92EE758D-F062-4CDC-AB4C-9604A3ED5027}" srcOrd="10" destOrd="0" presId="urn:microsoft.com/office/officeart/2005/8/layout/cycle5"/>
    <dgm:cxn modelId="{837478C4-B118-4899-84FC-6CA0BE5E0505}" type="presParOf" srcId="{36B0BEF8-047D-4538-9606-8404D6522495}" destId="{A5BDF243-6EB2-4607-AA7E-4C9456527343}" srcOrd="11" destOrd="0" presId="urn:microsoft.com/office/officeart/2005/8/layout/cycle5"/>
    <dgm:cxn modelId="{06493872-8BAE-468A-AC34-E05B324BD346}" type="presParOf" srcId="{36B0BEF8-047D-4538-9606-8404D6522495}" destId="{CB726777-12AC-4D3A-8564-17C3F6A91DA0}" srcOrd="12" destOrd="0" presId="urn:microsoft.com/office/officeart/2005/8/layout/cycle5"/>
    <dgm:cxn modelId="{502DF330-A129-4297-B014-98699E610AFC}" type="presParOf" srcId="{36B0BEF8-047D-4538-9606-8404D6522495}" destId="{5ECF606E-1F9C-497B-A287-6C2658F1628E}" srcOrd="13" destOrd="0" presId="urn:microsoft.com/office/officeart/2005/8/layout/cycle5"/>
    <dgm:cxn modelId="{FC1E37D2-694B-43B3-978D-DC1D4D03FAF3}" type="presParOf" srcId="{36B0BEF8-047D-4538-9606-8404D6522495}" destId="{6F6FC5F2-9730-4F48-B52F-433A8A6F08CC}" srcOrd="14" destOrd="0" presId="urn:microsoft.com/office/officeart/2005/8/layout/cycle5"/>
    <dgm:cxn modelId="{942F103F-DF4D-4116-A622-FA85A9B84318}" type="presParOf" srcId="{36B0BEF8-047D-4538-9606-8404D6522495}" destId="{D237E4A4-38C9-4E98-8301-A011639C3E90}" srcOrd="15" destOrd="0" presId="urn:microsoft.com/office/officeart/2005/8/layout/cycle5"/>
    <dgm:cxn modelId="{4ECA149E-A032-4021-842D-022FBBB2325D}" type="presParOf" srcId="{36B0BEF8-047D-4538-9606-8404D6522495}" destId="{7BC8F8F7-DFB2-4A17-AD56-616AB5A9775F}" srcOrd="16" destOrd="0" presId="urn:microsoft.com/office/officeart/2005/8/layout/cycle5"/>
    <dgm:cxn modelId="{61530B46-FF0B-40C9-A03B-FF7B3785ADA3}" type="presParOf" srcId="{36B0BEF8-047D-4538-9606-8404D6522495}" destId="{77435C53-7ECF-4FE6-AFE9-06581570B421}" srcOrd="17" destOrd="0" presId="urn:microsoft.com/office/officeart/2005/8/layout/cycle5"/>
    <dgm:cxn modelId="{FC89BBED-D578-468E-85CC-898D51D70E45}" type="presParOf" srcId="{36B0BEF8-047D-4538-9606-8404D6522495}" destId="{2F7C4B9A-5A93-41F2-BD3F-F9EE419184E7}" srcOrd="18" destOrd="0" presId="urn:microsoft.com/office/officeart/2005/8/layout/cycle5"/>
    <dgm:cxn modelId="{57A65EF0-233F-4FEA-9B90-56EA9CAA37CB}" type="presParOf" srcId="{36B0BEF8-047D-4538-9606-8404D6522495}" destId="{6CA1B483-AB29-4BC7-AF61-C870F2D9B035}" srcOrd="19" destOrd="0" presId="urn:microsoft.com/office/officeart/2005/8/layout/cycle5"/>
    <dgm:cxn modelId="{2F18D330-A915-4E15-9387-2DF150FAFEC4}" type="presParOf" srcId="{36B0BEF8-047D-4538-9606-8404D6522495}" destId="{E7E1DEBA-581B-4873-A3DC-C30A9C28B879}"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0108BE-1B67-4910-AA5F-558D9A66EC4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42E20403-A7BB-4555-96BB-CB8F63F65A54}">
      <dgm:prSet phldrT="[Text]" custT="1"/>
      <dgm:spPr>
        <a:solidFill>
          <a:schemeClr val="accent6"/>
        </a:solidFill>
      </dgm:spPr>
      <dgm:t>
        <a:bodyPr/>
        <a:lstStyle/>
        <a:p>
          <a:r>
            <a:rPr lang="en-GB" sz="1800" dirty="0">
              <a:solidFill>
                <a:schemeClr val="tx1"/>
              </a:solidFill>
            </a:rPr>
            <a:t>1.</a:t>
          </a:r>
          <a:r>
            <a:rPr lang="en-GB" sz="1800" b="1" dirty="0">
              <a:solidFill>
                <a:schemeClr val="tx1"/>
              </a:solidFill>
            </a:rPr>
            <a:t>Teaching and learning </a:t>
          </a:r>
          <a:r>
            <a:rPr lang="en-GB" sz="1800" dirty="0">
              <a:solidFill>
                <a:schemeClr val="tx1"/>
              </a:solidFill>
            </a:rPr>
            <a:t>based on children’s interests.</a:t>
          </a:r>
        </a:p>
      </dgm:t>
    </dgm:pt>
    <dgm:pt modelId="{8AC421F1-1DB6-40C3-BA46-ADA4F923A454}" type="parTrans" cxnId="{C45BBA42-60B0-4A7E-9102-3543E137A00C}">
      <dgm:prSet/>
      <dgm:spPr/>
      <dgm:t>
        <a:bodyPr/>
        <a:lstStyle/>
        <a:p>
          <a:endParaRPr lang="en-GB"/>
        </a:p>
      </dgm:t>
    </dgm:pt>
    <dgm:pt modelId="{DE635A4D-0178-4298-A57B-993A303FE019}" type="sibTrans" cxnId="{C45BBA42-60B0-4A7E-9102-3543E137A00C}">
      <dgm:prSet/>
      <dgm:spPr/>
      <dgm:t>
        <a:bodyPr/>
        <a:lstStyle/>
        <a:p>
          <a:endParaRPr lang="en-GB"/>
        </a:p>
      </dgm:t>
    </dgm:pt>
    <dgm:pt modelId="{E5573661-50DD-48EA-8781-A6CEC4A27DA9}">
      <dgm:prSet phldrT="[Text]" custT="1"/>
      <dgm:spPr>
        <a:solidFill>
          <a:schemeClr val="accent1">
            <a:lumMod val="40000"/>
            <a:lumOff val="60000"/>
          </a:schemeClr>
        </a:solidFill>
      </dgm:spPr>
      <dgm:t>
        <a:bodyPr/>
        <a:lstStyle/>
        <a:p>
          <a:r>
            <a:rPr lang="en-GB" sz="1800" b="1" dirty="0">
              <a:solidFill>
                <a:schemeClr val="tx1"/>
              </a:solidFill>
            </a:rPr>
            <a:t>2. A regular cycle of learning to support children’s care, L&amp;D:</a:t>
          </a:r>
        </a:p>
      </dgm:t>
    </dgm:pt>
    <dgm:pt modelId="{DBCDD6A1-BF55-46C9-8A80-DCC67CE7F37B}" type="parTrans" cxnId="{8BA19D9A-F3AF-488D-953C-7246452355B8}">
      <dgm:prSet/>
      <dgm:spPr/>
      <dgm:t>
        <a:bodyPr/>
        <a:lstStyle/>
        <a:p>
          <a:endParaRPr lang="en-GB"/>
        </a:p>
      </dgm:t>
    </dgm:pt>
    <dgm:pt modelId="{4D5D0577-1FAA-496A-8297-81A029EC898F}" type="sibTrans" cxnId="{8BA19D9A-F3AF-488D-953C-7246452355B8}">
      <dgm:prSet/>
      <dgm:spPr/>
      <dgm:t>
        <a:bodyPr/>
        <a:lstStyle/>
        <a:p>
          <a:endParaRPr lang="en-GB"/>
        </a:p>
      </dgm:t>
    </dgm:pt>
    <dgm:pt modelId="{47C8B8FF-BB39-4999-B9D7-AE35CA351DDF}">
      <dgm:prSet phldrT="[Text]" custT="1"/>
      <dgm:spPr>
        <a:solidFill>
          <a:schemeClr val="accent1">
            <a:lumMod val="40000"/>
            <a:lumOff val="60000"/>
          </a:schemeClr>
        </a:solidFill>
      </dgm:spPr>
      <dgm:t>
        <a:bodyPr/>
        <a:lstStyle/>
        <a:p>
          <a:r>
            <a:rPr lang="en-GB" sz="1800" b="1" dirty="0">
              <a:solidFill>
                <a:schemeClr val="tx1"/>
              </a:solidFill>
            </a:rPr>
            <a:t>a) Songs, rhymes and key books</a:t>
          </a:r>
        </a:p>
      </dgm:t>
    </dgm:pt>
    <dgm:pt modelId="{463C6BCE-1594-49AF-B2E5-8139A7CF36F5}" type="parTrans" cxnId="{F2E7F7F9-3658-4D79-B7BC-2E468C1D7C9D}">
      <dgm:prSet/>
      <dgm:spPr/>
      <dgm:t>
        <a:bodyPr/>
        <a:lstStyle/>
        <a:p>
          <a:endParaRPr lang="en-GB"/>
        </a:p>
      </dgm:t>
    </dgm:pt>
    <dgm:pt modelId="{48547E32-A7D7-4911-B6B4-F179312EF540}" type="sibTrans" cxnId="{F2E7F7F9-3658-4D79-B7BC-2E468C1D7C9D}">
      <dgm:prSet/>
      <dgm:spPr/>
      <dgm:t>
        <a:bodyPr/>
        <a:lstStyle/>
        <a:p>
          <a:endParaRPr lang="en-GB"/>
        </a:p>
      </dgm:t>
    </dgm:pt>
    <dgm:pt modelId="{BBEC2F93-B5C1-4A8E-A1C5-60ECF301A359}">
      <dgm:prSet phldrT="[Text]" custT="1"/>
      <dgm:spPr>
        <a:solidFill>
          <a:schemeClr val="accent1">
            <a:lumMod val="40000"/>
            <a:lumOff val="60000"/>
          </a:schemeClr>
        </a:solidFill>
      </dgm:spPr>
      <dgm:t>
        <a:bodyPr/>
        <a:lstStyle/>
        <a:p>
          <a:r>
            <a:rPr lang="en-GB" sz="1800" b="1" dirty="0">
              <a:solidFill>
                <a:schemeClr val="tx1"/>
              </a:solidFill>
            </a:rPr>
            <a:t>b) Wellie Wednesday &amp; Diddy Dance</a:t>
          </a:r>
        </a:p>
      </dgm:t>
    </dgm:pt>
    <dgm:pt modelId="{34D93CA8-1FE1-4C7D-AB83-7CD6EACB42B4}" type="parTrans" cxnId="{7CEDF981-6146-4C94-BD97-EAE04A559C11}">
      <dgm:prSet/>
      <dgm:spPr/>
      <dgm:t>
        <a:bodyPr/>
        <a:lstStyle/>
        <a:p>
          <a:endParaRPr lang="en-GB"/>
        </a:p>
      </dgm:t>
    </dgm:pt>
    <dgm:pt modelId="{095833B0-897D-4F36-8F9E-1749FA88D1DD}" type="sibTrans" cxnId="{7CEDF981-6146-4C94-BD97-EAE04A559C11}">
      <dgm:prSet/>
      <dgm:spPr/>
      <dgm:t>
        <a:bodyPr/>
        <a:lstStyle/>
        <a:p>
          <a:endParaRPr lang="en-GB"/>
        </a:p>
      </dgm:t>
    </dgm:pt>
    <dgm:pt modelId="{CEFFAA33-16F1-4C7E-BCDC-FA4E6FACD70B}">
      <dgm:prSet phldrT="[Text]" custT="1"/>
      <dgm:spPr/>
      <dgm:t>
        <a:bodyPr/>
        <a:lstStyle/>
        <a:p>
          <a:r>
            <a:rPr lang="en-GB" sz="1800" b="1" dirty="0">
              <a:solidFill>
                <a:schemeClr val="tx1"/>
              </a:solidFill>
            </a:rPr>
            <a:t>c) Trip on the bus to visit Shrewsbury Museum.</a:t>
          </a:r>
        </a:p>
      </dgm:t>
    </dgm:pt>
    <dgm:pt modelId="{A98C02FC-F23B-4668-998A-0A72170C2A8B}" type="parTrans" cxnId="{48153A16-0C51-437F-A975-BC6DF0B79320}">
      <dgm:prSet/>
      <dgm:spPr/>
      <dgm:t>
        <a:bodyPr/>
        <a:lstStyle/>
        <a:p>
          <a:endParaRPr lang="en-GB"/>
        </a:p>
      </dgm:t>
    </dgm:pt>
    <dgm:pt modelId="{BC5D2487-1887-4EE3-A41F-CECF744BD00F}" type="sibTrans" cxnId="{48153A16-0C51-437F-A975-BC6DF0B79320}">
      <dgm:prSet/>
      <dgm:spPr/>
      <dgm:t>
        <a:bodyPr/>
        <a:lstStyle/>
        <a:p>
          <a:endParaRPr lang="en-GB"/>
        </a:p>
      </dgm:t>
    </dgm:pt>
    <dgm:pt modelId="{3AD210EE-6448-4D0B-9FB4-97FF747DA2F7}">
      <dgm:prSet custT="1"/>
      <dgm:spPr>
        <a:solidFill>
          <a:schemeClr val="accent4">
            <a:lumMod val="40000"/>
            <a:lumOff val="60000"/>
          </a:schemeClr>
        </a:solidFill>
      </dgm:spPr>
      <dgm:t>
        <a:bodyPr/>
        <a:lstStyle/>
        <a:p>
          <a:r>
            <a:rPr lang="en-GB" sz="1800" b="1" dirty="0">
              <a:solidFill>
                <a:schemeClr val="tx1"/>
              </a:solidFill>
            </a:rPr>
            <a:t>3. Planting &amp; growing &amp; vegetables. </a:t>
          </a:r>
        </a:p>
      </dgm:t>
    </dgm:pt>
    <dgm:pt modelId="{53051727-3C6D-444C-ABBF-45C8AEFB2F74}" type="parTrans" cxnId="{501560E0-25A6-4487-94AC-1CB17E5C973D}">
      <dgm:prSet/>
      <dgm:spPr/>
      <dgm:t>
        <a:bodyPr/>
        <a:lstStyle/>
        <a:p>
          <a:endParaRPr lang="en-GB"/>
        </a:p>
      </dgm:t>
    </dgm:pt>
    <dgm:pt modelId="{DF424D38-572B-4243-9146-1814A9A65664}" type="sibTrans" cxnId="{501560E0-25A6-4487-94AC-1CB17E5C973D}">
      <dgm:prSet/>
      <dgm:spPr/>
      <dgm:t>
        <a:bodyPr/>
        <a:lstStyle/>
        <a:p>
          <a:endParaRPr lang="en-GB"/>
        </a:p>
      </dgm:t>
    </dgm:pt>
    <dgm:pt modelId="{A751FC84-6F8D-4673-825D-C4DBF431A2BA}">
      <dgm:prSet custT="1"/>
      <dgm:spPr>
        <a:solidFill>
          <a:srgbClr val="002060"/>
        </a:solidFill>
      </dgm:spPr>
      <dgm:t>
        <a:bodyPr/>
        <a:lstStyle/>
        <a:p>
          <a:r>
            <a:rPr lang="en-GB" sz="1800" b="1" dirty="0">
              <a:solidFill>
                <a:schemeClr val="bg1"/>
              </a:solidFill>
            </a:rPr>
            <a:t>4. Curricular goals</a:t>
          </a:r>
        </a:p>
      </dgm:t>
    </dgm:pt>
    <dgm:pt modelId="{73BCB7D8-76BC-4F68-8EE1-8B6EADC13F18}" type="parTrans" cxnId="{807FA660-FAA5-4685-AED4-B422716133B5}">
      <dgm:prSet/>
      <dgm:spPr/>
      <dgm:t>
        <a:bodyPr/>
        <a:lstStyle/>
        <a:p>
          <a:endParaRPr lang="en-GB"/>
        </a:p>
      </dgm:t>
    </dgm:pt>
    <dgm:pt modelId="{0B737039-3DE2-43CC-B1C3-0852467EA602}" type="sibTrans" cxnId="{807FA660-FAA5-4685-AED4-B422716133B5}">
      <dgm:prSet/>
      <dgm:spPr/>
      <dgm:t>
        <a:bodyPr/>
        <a:lstStyle/>
        <a:p>
          <a:endParaRPr lang="en-GB"/>
        </a:p>
      </dgm:t>
    </dgm:pt>
    <dgm:pt modelId="{D14D4808-C635-4341-B363-F6FE6172E2A0}" type="pres">
      <dgm:prSet presAssocID="{2B0108BE-1B67-4910-AA5F-558D9A66EC43}" presName="cycle" presStyleCnt="0">
        <dgm:presLayoutVars>
          <dgm:dir/>
          <dgm:resizeHandles val="exact"/>
        </dgm:presLayoutVars>
      </dgm:prSet>
      <dgm:spPr/>
    </dgm:pt>
    <dgm:pt modelId="{610F8C08-87FB-40A6-9889-9669633F5A96}" type="pres">
      <dgm:prSet presAssocID="{42E20403-A7BB-4555-96BB-CB8F63F65A54}" presName="node" presStyleLbl="node1" presStyleIdx="0" presStyleCnt="7" custScaleX="145756" custScaleY="177032" custRadScaleRad="99692" custRadScaleInc="-2898">
        <dgm:presLayoutVars>
          <dgm:bulletEnabled val="1"/>
        </dgm:presLayoutVars>
      </dgm:prSet>
      <dgm:spPr/>
    </dgm:pt>
    <dgm:pt modelId="{EB09359D-5931-4C5A-854E-3FFAC4A4CD35}" type="pres">
      <dgm:prSet presAssocID="{42E20403-A7BB-4555-96BB-CB8F63F65A54}" presName="spNode" presStyleCnt="0"/>
      <dgm:spPr/>
    </dgm:pt>
    <dgm:pt modelId="{D1E79A9C-A1DC-42F5-87F9-F21492F7452C}" type="pres">
      <dgm:prSet presAssocID="{DE635A4D-0178-4298-A57B-993A303FE019}" presName="sibTrans" presStyleLbl="sibTrans1D1" presStyleIdx="0" presStyleCnt="7"/>
      <dgm:spPr/>
    </dgm:pt>
    <dgm:pt modelId="{59AD7131-B3A3-49EF-AF51-9DFDD1649606}" type="pres">
      <dgm:prSet presAssocID="{E5573661-50DD-48EA-8781-A6CEC4A27DA9}" presName="node" presStyleLbl="node1" presStyleIdx="1" presStyleCnt="7" custScaleX="145575" custScaleY="127523">
        <dgm:presLayoutVars>
          <dgm:bulletEnabled val="1"/>
        </dgm:presLayoutVars>
      </dgm:prSet>
      <dgm:spPr/>
    </dgm:pt>
    <dgm:pt modelId="{92771843-D787-460C-8011-BFEE9EA0A09F}" type="pres">
      <dgm:prSet presAssocID="{E5573661-50DD-48EA-8781-A6CEC4A27DA9}" presName="spNode" presStyleCnt="0"/>
      <dgm:spPr/>
    </dgm:pt>
    <dgm:pt modelId="{001440D3-F131-4164-8357-CAAD4078BF5F}" type="pres">
      <dgm:prSet presAssocID="{4D5D0577-1FAA-496A-8297-81A029EC898F}" presName="sibTrans" presStyleLbl="sibTrans1D1" presStyleIdx="1" presStyleCnt="7"/>
      <dgm:spPr/>
    </dgm:pt>
    <dgm:pt modelId="{7A302AED-1B30-4C7C-8361-2BF5283DAF5A}" type="pres">
      <dgm:prSet presAssocID="{47C8B8FF-BB39-4999-B9D7-AE35CA351DDF}" presName="node" presStyleLbl="node1" presStyleIdx="2" presStyleCnt="7" custScaleX="128379" custScaleY="172370" custRadScaleRad="94207" custRadScaleInc="-75242">
        <dgm:presLayoutVars>
          <dgm:bulletEnabled val="1"/>
        </dgm:presLayoutVars>
      </dgm:prSet>
      <dgm:spPr/>
    </dgm:pt>
    <dgm:pt modelId="{9D059833-29CB-4901-9191-C6B451D22703}" type="pres">
      <dgm:prSet presAssocID="{47C8B8FF-BB39-4999-B9D7-AE35CA351DDF}" presName="spNode" presStyleCnt="0"/>
      <dgm:spPr/>
    </dgm:pt>
    <dgm:pt modelId="{480A0A72-250F-4B13-9033-7AC686623739}" type="pres">
      <dgm:prSet presAssocID="{48547E32-A7D7-4911-B6B4-F179312EF540}" presName="sibTrans" presStyleLbl="sibTrans1D1" presStyleIdx="2" presStyleCnt="7"/>
      <dgm:spPr/>
    </dgm:pt>
    <dgm:pt modelId="{EAC23BBE-8A0A-4E85-950B-E0F41F04DCDC}" type="pres">
      <dgm:prSet presAssocID="{BBEC2F93-B5C1-4A8E-A1C5-60ECF301A359}" presName="node" presStyleLbl="node1" presStyleIdx="3" presStyleCnt="7" custScaleX="122353" custScaleY="143007" custRadScaleRad="89924" custRadScaleInc="-77500">
        <dgm:presLayoutVars>
          <dgm:bulletEnabled val="1"/>
        </dgm:presLayoutVars>
      </dgm:prSet>
      <dgm:spPr/>
    </dgm:pt>
    <dgm:pt modelId="{4C49A202-71B6-4214-ACB7-4F2D258EDA11}" type="pres">
      <dgm:prSet presAssocID="{BBEC2F93-B5C1-4A8E-A1C5-60ECF301A359}" presName="spNode" presStyleCnt="0"/>
      <dgm:spPr/>
    </dgm:pt>
    <dgm:pt modelId="{B5114B91-81FC-43AB-ADFF-DEDBE7C2E145}" type="pres">
      <dgm:prSet presAssocID="{095833B0-897D-4F36-8F9E-1749FA88D1DD}" presName="sibTrans" presStyleLbl="sibTrans1D1" presStyleIdx="3" presStyleCnt="7"/>
      <dgm:spPr/>
    </dgm:pt>
    <dgm:pt modelId="{0572AF28-D472-40CE-9A0E-2DB68B609300}" type="pres">
      <dgm:prSet presAssocID="{CEFFAA33-16F1-4C7E-BCDC-FA4E6FACD70B}" presName="node" presStyleLbl="node1" presStyleIdx="4" presStyleCnt="7" custScaleX="158140" custScaleY="146931" custRadScaleRad="81282" custRadScaleInc="-6360">
        <dgm:presLayoutVars>
          <dgm:bulletEnabled val="1"/>
        </dgm:presLayoutVars>
      </dgm:prSet>
      <dgm:spPr/>
    </dgm:pt>
    <dgm:pt modelId="{A4D07EDD-72FC-49AE-AB28-D757A7B8295F}" type="pres">
      <dgm:prSet presAssocID="{CEFFAA33-16F1-4C7E-BCDC-FA4E6FACD70B}" presName="spNode" presStyleCnt="0"/>
      <dgm:spPr/>
    </dgm:pt>
    <dgm:pt modelId="{38C96248-FEC8-4841-AE74-AE85D72E66C3}" type="pres">
      <dgm:prSet presAssocID="{BC5D2487-1887-4EE3-A41F-CECF744BD00F}" presName="sibTrans" presStyleLbl="sibTrans1D1" presStyleIdx="4" presStyleCnt="7"/>
      <dgm:spPr/>
    </dgm:pt>
    <dgm:pt modelId="{652728D8-AB7B-4AD1-8088-41719BA16AD5}" type="pres">
      <dgm:prSet presAssocID="{3AD210EE-6448-4D0B-9FB4-97FF747DA2F7}" presName="node" presStyleLbl="node1" presStyleIdx="5" presStyleCnt="7" custScaleX="132982" custScaleY="128528">
        <dgm:presLayoutVars>
          <dgm:bulletEnabled val="1"/>
        </dgm:presLayoutVars>
      </dgm:prSet>
      <dgm:spPr/>
    </dgm:pt>
    <dgm:pt modelId="{DD7684A9-7F69-4B5E-9333-F264A715917E}" type="pres">
      <dgm:prSet presAssocID="{3AD210EE-6448-4D0B-9FB4-97FF747DA2F7}" presName="spNode" presStyleCnt="0"/>
      <dgm:spPr/>
    </dgm:pt>
    <dgm:pt modelId="{6A734166-7E7D-4E08-B2A7-D169DA8EF23A}" type="pres">
      <dgm:prSet presAssocID="{DF424D38-572B-4243-9146-1814A9A65664}" presName="sibTrans" presStyleLbl="sibTrans1D1" presStyleIdx="5" presStyleCnt="7"/>
      <dgm:spPr/>
    </dgm:pt>
    <dgm:pt modelId="{ED7078F2-8101-4C34-B799-CE08B824DE5F}" type="pres">
      <dgm:prSet presAssocID="{A751FC84-6F8D-4673-825D-C4DBF431A2BA}" presName="node" presStyleLbl="node1" presStyleIdx="6" presStyleCnt="7" custScaleX="158153" custScaleY="148904" custRadScaleRad="98550" custRadScaleInc="-54169">
        <dgm:presLayoutVars>
          <dgm:bulletEnabled val="1"/>
        </dgm:presLayoutVars>
      </dgm:prSet>
      <dgm:spPr/>
    </dgm:pt>
    <dgm:pt modelId="{2C9191FE-C010-40A5-BC0B-51007A19D390}" type="pres">
      <dgm:prSet presAssocID="{A751FC84-6F8D-4673-825D-C4DBF431A2BA}" presName="spNode" presStyleCnt="0"/>
      <dgm:spPr/>
    </dgm:pt>
    <dgm:pt modelId="{B5CB33B0-A110-4ACA-B742-F7F91861E9F1}" type="pres">
      <dgm:prSet presAssocID="{0B737039-3DE2-43CC-B1C3-0852467EA602}" presName="sibTrans" presStyleLbl="sibTrans1D1" presStyleIdx="6" presStyleCnt="7"/>
      <dgm:spPr/>
    </dgm:pt>
  </dgm:ptLst>
  <dgm:cxnLst>
    <dgm:cxn modelId="{30272D12-EFCB-4C7C-9331-C018F4B28BEC}" type="presOf" srcId="{DF424D38-572B-4243-9146-1814A9A65664}" destId="{6A734166-7E7D-4E08-B2A7-D169DA8EF23A}" srcOrd="0" destOrd="0" presId="urn:microsoft.com/office/officeart/2005/8/layout/cycle6"/>
    <dgm:cxn modelId="{48153A16-0C51-437F-A975-BC6DF0B79320}" srcId="{2B0108BE-1B67-4910-AA5F-558D9A66EC43}" destId="{CEFFAA33-16F1-4C7E-BCDC-FA4E6FACD70B}" srcOrd="4" destOrd="0" parTransId="{A98C02FC-F23B-4668-998A-0A72170C2A8B}" sibTransId="{BC5D2487-1887-4EE3-A41F-CECF744BD00F}"/>
    <dgm:cxn modelId="{16317A1E-0356-41BE-9985-28F6339AD29F}" type="presOf" srcId="{DE635A4D-0178-4298-A57B-993A303FE019}" destId="{D1E79A9C-A1DC-42F5-87F9-F21492F7452C}" srcOrd="0" destOrd="0" presId="urn:microsoft.com/office/officeart/2005/8/layout/cycle6"/>
    <dgm:cxn modelId="{892E6028-0505-4FE0-BC46-EC17A0B34BC3}" type="presOf" srcId="{48547E32-A7D7-4911-B6B4-F179312EF540}" destId="{480A0A72-250F-4B13-9033-7AC686623739}" srcOrd="0" destOrd="0" presId="urn:microsoft.com/office/officeart/2005/8/layout/cycle6"/>
    <dgm:cxn modelId="{4FE3A740-BFD1-46F5-B825-116974F73246}" type="presOf" srcId="{42E20403-A7BB-4555-96BB-CB8F63F65A54}" destId="{610F8C08-87FB-40A6-9889-9669633F5A96}" srcOrd="0" destOrd="0" presId="urn:microsoft.com/office/officeart/2005/8/layout/cycle6"/>
    <dgm:cxn modelId="{807FA660-FAA5-4685-AED4-B422716133B5}" srcId="{2B0108BE-1B67-4910-AA5F-558D9A66EC43}" destId="{A751FC84-6F8D-4673-825D-C4DBF431A2BA}" srcOrd="6" destOrd="0" parTransId="{73BCB7D8-76BC-4F68-8EE1-8B6EADC13F18}" sibTransId="{0B737039-3DE2-43CC-B1C3-0852467EA602}"/>
    <dgm:cxn modelId="{C45BBA42-60B0-4A7E-9102-3543E137A00C}" srcId="{2B0108BE-1B67-4910-AA5F-558D9A66EC43}" destId="{42E20403-A7BB-4555-96BB-CB8F63F65A54}" srcOrd="0" destOrd="0" parTransId="{8AC421F1-1DB6-40C3-BA46-ADA4F923A454}" sibTransId="{DE635A4D-0178-4298-A57B-993A303FE019}"/>
    <dgm:cxn modelId="{68DAAA6F-7B6C-4FB2-8129-B04822687011}" type="presOf" srcId="{E5573661-50DD-48EA-8781-A6CEC4A27DA9}" destId="{59AD7131-B3A3-49EF-AF51-9DFDD1649606}" srcOrd="0" destOrd="0" presId="urn:microsoft.com/office/officeart/2005/8/layout/cycle6"/>
    <dgm:cxn modelId="{BAB9A175-6B22-44F6-A72A-406302C66A96}" type="presOf" srcId="{095833B0-897D-4F36-8F9E-1749FA88D1DD}" destId="{B5114B91-81FC-43AB-ADFF-DEDBE7C2E145}" srcOrd="0" destOrd="0" presId="urn:microsoft.com/office/officeart/2005/8/layout/cycle6"/>
    <dgm:cxn modelId="{7CEDF981-6146-4C94-BD97-EAE04A559C11}" srcId="{2B0108BE-1B67-4910-AA5F-558D9A66EC43}" destId="{BBEC2F93-B5C1-4A8E-A1C5-60ECF301A359}" srcOrd="3" destOrd="0" parTransId="{34D93CA8-1FE1-4C7D-AB83-7CD6EACB42B4}" sibTransId="{095833B0-897D-4F36-8F9E-1749FA88D1DD}"/>
    <dgm:cxn modelId="{8BA19D9A-F3AF-488D-953C-7246452355B8}" srcId="{2B0108BE-1B67-4910-AA5F-558D9A66EC43}" destId="{E5573661-50DD-48EA-8781-A6CEC4A27DA9}" srcOrd="1" destOrd="0" parTransId="{DBCDD6A1-BF55-46C9-8A80-DCC67CE7F37B}" sibTransId="{4D5D0577-1FAA-496A-8297-81A029EC898F}"/>
    <dgm:cxn modelId="{877C21A2-557A-4DDC-9C2F-FF7B66E36693}" type="presOf" srcId="{3AD210EE-6448-4D0B-9FB4-97FF747DA2F7}" destId="{652728D8-AB7B-4AD1-8088-41719BA16AD5}" srcOrd="0" destOrd="0" presId="urn:microsoft.com/office/officeart/2005/8/layout/cycle6"/>
    <dgm:cxn modelId="{556821A8-4DE0-4A7F-9A0B-BEEA80812E57}" type="presOf" srcId="{0B737039-3DE2-43CC-B1C3-0852467EA602}" destId="{B5CB33B0-A110-4ACA-B742-F7F91861E9F1}" srcOrd="0" destOrd="0" presId="urn:microsoft.com/office/officeart/2005/8/layout/cycle6"/>
    <dgm:cxn modelId="{FA558DBD-78FA-4A45-A37B-99CD29CF1BD3}" type="presOf" srcId="{BBEC2F93-B5C1-4A8E-A1C5-60ECF301A359}" destId="{EAC23BBE-8A0A-4E85-950B-E0F41F04DCDC}" srcOrd="0" destOrd="0" presId="urn:microsoft.com/office/officeart/2005/8/layout/cycle6"/>
    <dgm:cxn modelId="{3F3F47D4-EA5F-441B-8B3A-49B4A306178E}" type="presOf" srcId="{BC5D2487-1887-4EE3-A41F-CECF744BD00F}" destId="{38C96248-FEC8-4841-AE74-AE85D72E66C3}" srcOrd="0" destOrd="0" presId="urn:microsoft.com/office/officeart/2005/8/layout/cycle6"/>
    <dgm:cxn modelId="{501560E0-25A6-4487-94AC-1CB17E5C973D}" srcId="{2B0108BE-1B67-4910-AA5F-558D9A66EC43}" destId="{3AD210EE-6448-4D0B-9FB4-97FF747DA2F7}" srcOrd="5" destOrd="0" parTransId="{53051727-3C6D-444C-ABBF-45C8AEFB2F74}" sibTransId="{DF424D38-572B-4243-9146-1814A9A65664}"/>
    <dgm:cxn modelId="{5C7033E3-27B8-494A-8EEB-740DE2012006}" type="presOf" srcId="{A751FC84-6F8D-4673-825D-C4DBF431A2BA}" destId="{ED7078F2-8101-4C34-B799-CE08B824DE5F}" srcOrd="0" destOrd="0" presId="urn:microsoft.com/office/officeart/2005/8/layout/cycle6"/>
    <dgm:cxn modelId="{CD4C34E9-1CA7-4C15-A76C-4A548F21BE19}" type="presOf" srcId="{CEFFAA33-16F1-4C7E-BCDC-FA4E6FACD70B}" destId="{0572AF28-D472-40CE-9A0E-2DB68B609300}" srcOrd="0" destOrd="0" presId="urn:microsoft.com/office/officeart/2005/8/layout/cycle6"/>
    <dgm:cxn modelId="{DD1B8EED-F4B9-4CD3-8952-B9B94AB52D89}" type="presOf" srcId="{4D5D0577-1FAA-496A-8297-81A029EC898F}" destId="{001440D3-F131-4164-8357-CAAD4078BF5F}" srcOrd="0" destOrd="0" presId="urn:microsoft.com/office/officeart/2005/8/layout/cycle6"/>
    <dgm:cxn modelId="{D4F567F4-D1FA-49C3-A09E-C9FB9527223E}" type="presOf" srcId="{47C8B8FF-BB39-4999-B9D7-AE35CA351DDF}" destId="{7A302AED-1B30-4C7C-8361-2BF5283DAF5A}" srcOrd="0" destOrd="0" presId="urn:microsoft.com/office/officeart/2005/8/layout/cycle6"/>
    <dgm:cxn modelId="{8DA566F7-2695-41D5-BDDD-A53954211494}" type="presOf" srcId="{2B0108BE-1B67-4910-AA5F-558D9A66EC43}" destId="{D14D4808-C635-4341-B363-F6FE6172E2A0}" srcOrd="0" destOrd="0" presId="urn:microsoft.com/office/officeart/2005/8/layout/cycle6"/>
    <dgm:cxn modelId="{F2E7F7F9-3658-4D79-B7BC-2E468C1D7C9D}" srcId="{2B0108BE-1B67-4910-AA5F-558D9A66EC43}" destId="{47C8B8FF-BB39-4999-B9D7-AE35CA351DDF}" srcOrd="2" destOrd="0" parTransId="{463C6BCE-1594-49AF-B2E5-8139A7CF36F5}" sibTransId="{48547E32-A7D7-4911-B6B4-F179312EF540}"/>
    <dgm:cxn modelId="{A5B93C2E-6D5E-4F4C-814F-6D49E87D4880}" type="presParOf" srcId="{D14D4808-C635-4341-B363-F6FE6172E2A0}" destId="{610F8C08-87FB-40A6-9889-9669633F5A96}" srcOrd="0" destOrd="0" presId="urn:microsoft.com/office/officeart/2005/8/layout/cycle6"/>
    <dgm:cxn modelId="{5CD7F9CE-F4CB-455C-8BAE-A0BC0F2BD6B0}" type="presParOf" srcId="{D14D4808-C635-4341-B363-F6FE6172E2A0}" destId="{EB09359D-5931-4C5A-854E-3FFAC4A4CD35}" srcOrd="1" destOrd="0" presId="urn:microsoft.com/office/officeart/2005/8/layout/cycle6"/>
    <dgm:cxn modelId="{3E68398F-82AF-4215-BE7D-5A06597CD558}" type="presParOf" srcId="{D14D4808-C635-4341-B363-F6FE6172E2A0}" destId="{D1E79A9C-A1DC-42F5-87F9-F21492F7452C}" srcOrd="2" destOrd="0" presId="urn:microsoft.com/office/officeart/2005/8/layout/cycle6"/>
    <dgm:cxn modelId="{A965E668-5D12-4FD8-BE8D-E35DC8012925}" type="presParOf" srcId="{D14D4808-C635-4341-B363-F6FE6172E2A0}" destId="{59AD7131-B3A3-49EF-AF51-9DFDD1649606}" srcOrd="3" destOrd="0" presId="urn:microsoft.com/office/officeart/2005/8/layout/cycle6"/>
    <dgm:cxn modelId="{A9984CB7-9AD7-498E-A5C6-DD81BE4DC741}" type="presParOf" srcId="{D14D4808-C635-4341-B363-F6FE6172E2A0}" destId="{92771843-D787-460C-8011-BFEE9EA0A09F}" srcOrd="4" destOrd="0" presId="urn:microsoft.com/office/officeart/2005/8/layout/cycle6"/>
    <dgm:cxn modelId="{0F47D326-188F-4563-92FA-0952A85EEE12}" type="presParOf" srcId="{D14D4808-C635-4341-B363-F6FE6172E2A0}" destId="{001440D3-F131-4164-8357-CAAD4078BF5F}" srcOrd="5" destOrd="0" presId="urn:microsoft.com/office/officeart/2005/8/layout/cycle6"/>
    <dgm:cxn modelId="{0C84A61E-604A-4856-B3A7-624B23787E31}" type="presParOf" srcId="{D14D4808-C635-4341-B363-F6FE6172E2A0}" destId="{7A302AED-1B30-4C7C-8361-2BF5283DAF5A}" srcOrd="6" destOrd="0" presId="urn:microsoft.com/office/officeart/2005/8/layout/cycle6"/>
    <dgm:cxn modelId="{5361A429-D3FE-4D85-8368-E06DB3673BE6}" type="presParOf" srcId="{D14D4808-C635-4341-B363-F6FE6172E2A0}" destId="{9D059833-29CB-4901-9191-C6B451D22703}" srcOrd="7" destOrd="0" presId="urn:microsoft.com/office/officeart/2005/8/layout/cycle6"/>
    <dgm:cxn modelId="{E94C43A8-3F4B-4078-8286-66E493A5E311}" type="presParOf" srcId="{D14D4808-C635-4341-B363-F6FE6172E2A0}" destId="{480A0A72-250F-4B13-9033-7AC686623739}" srcOrd="8" destOrd="0" presId="urn:microsoft.com/office/officeart/2005/8/layout/cycle6"/>
    <dgm:cxn modelId="{188A5325-8665-45C5-9D71-26196FA940B2}" type="presParOf" srcId="{D14D4808-C635-4341-B363-F6FE6172E2A0}" destId="{EAC23BBE-8A0A-4E85-950B-E0F41F04DCDC}" srcOrd="9" destOrd="0" presId="urn:microsoft.com/office/officeart/2005/8/layout/cycle6"/>
    <dgm:cxn modelId="{96259B0D-F7CF-4638-B824-256A6207CAE6}" type="presParOf" srcId="{D14D4808-C635-4341-B363-F6FE6172E2A0}" destId="{4C49A202-71B6-4214-ACB7-4F2D258EDA11}" srcOrd="10" destOrd="0" presId="urn:microsoft.com/office/officeart/2005/8/layout/cycle6"/>
    <dgm:cxn modelId="{5D7CB4C2-EB5E-4B1E-8094-FB5109D478D8}" type="presParOf" srcId="{D14D4808-C635-4341-B363-F6FE6172E2A0}" destId="{B5114B91-81FC-43AB-ADFF-DEDBE7C2E145}" srcOrd="11" destOrd="0" presId="urn:microsoft.com/office/officeart/2005/8/layout/cycle6"/>
    <dgm:cxn modelId="{4C2FC43A-0F11-4213-B4BD-C930FA7ACDB7}" type="presParOf" srcId="{D14D4808-C635-4341-B363-F6FE6172E2A0}" destId="{0572AF28-D472-40CE-9A0E-2DB68B609300}" srcOrd="12" destOrd="0" presId="urn:microsoft.com/office/officeart/2005/8/layout/cycle6"/>
    <dgm:cxn modelId="{AB351A48-98B4-4F5D-840A-D792E8681278}" type="presParOf" srcId="{D14D4808-C635-4341-B363-F6FE6172E2A0}" destId="{A4D07EDD-72FC-49AE-AB28-D757A7B8295F}" srcOrd="13" destOrd="0" presId="urn:microsoft.com/office/officeart/2005/8/layout/cycle6"/>
    <dgm:cxn modelId="{FF6296E6-E08C-4060-A531-999F7F6976C6}" type="presParOf" srcId="{D14D4808-C635-4341-B363-F6FE6172E2A0}" destId="{38C96248-FEC8-4841-AE74-AE85D72E66C3}" srcOrd="14" destOrd="0" presId="urn:microsoft.com/office/officeart/2005/8/layout/cycle6"/>
    <dgm:cxn modelId="{D4B1166B-E4A9-4B43-8369-0DEBA9781C73}" type="presParOf" srcId="{D14D4808-C635-4341-B363-F6FE6172E2A0}" destId="{652728D8-AB7B-4AD1-8088-41719BA16AD5}" srcOrd="15" destOrd="0" presId="urn:microsoft.com/office/officeart/2005/8/layout/cycle6"/>
    <dgm:cxn modelId="{A70E115F-451E-44E8-BC0F-015DD2E094B1}" type="presParOf" srcId="{D14D4808-C635-4341-B363-F6FE6172E2A0}" destId="{DD7684A9-7F69-4B5E-9333-F264A715917E}" srcOrd="16" destOrd="0" presId="urn:microsoft.com/office/officeart/2005/8/layout/cycle6"/>
    <dgm:cxn modelId="{191556F8-99F9-4AF8-85D3-B6455AC7BBFC}" type="presParOf" srcId="{D14D4808-C635-4341-B363-F6FE6172E2A0}" destId="{6A734166-7E7D-4E08-B2A7-D169DA8EF23A}" srcOrd="17" destOrd="0" presId="urn:microsoft.com/office/officeart/2005/8/layout/cycle6"/>
    <dgm:cxn modelId="{077491B8-F620-4673-AF37-F4888AF619C1}" type="presParOf" srcId="{D14D4808-C635-4341-B363-F6FE6172E2A0}" destId="{ED7078F2-8101-4C34-B799-CE08B824DE5F}" srcOrd="18" destOrd="0" presId="urn:microsoft.com/office/officeart/2005/8/layout/cycle6"/>
    <dgm:cxn modelId="{B7C0913E-F200-4E1C-89D2-DA5B1DE8FDF5}" type="presParOf" srcId="{D14D4808-C635-4341-B363-F6FE6172E2A0}" destId="{2C9191FE-C010-40A5-BC0B-51007A19D390}" srcOrd="19" destOrd="0" presId="urn:microsoft.com/office/officeart/2005/8/layout/cycle6"/>
    <dgm:cxn modelId="{C720A0F6-B35C-452B-9DE6-7A5234620718}" type="presParOf" srcId="{D14D4808-C635-4341-B363-F6FE6172E2A0}" destId="{B5CB33B0-A110-4ACA-B742-F7F91861E9F1}"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8B476-3F9B-40B3-AC63-BB022EEF11E0}">
      <dsp:nvSpPr>
        <dsp:cNvPr id="0" name=""/>
        <dsp:cNvSpPr/>
      </dsp:nvSpPr>
      <dsp:spPr>
        <a:xfrm>
          <a:off x="3768073" y="-212106"/>
          <a:ext cx="1560304" cy="104023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t>
          </a:r>
          <a:r>
            <a:rPr lang="en-GB" sz="1400" kern="1200" dirty="0">
              <a:solidFill>
                <a:schemeClr val="tx1"/>
              </a:solidFill>
            </a:rPr>
            <a:t>. Teaching and learning based on children’s interests (weekly planning)</a:t>
          </a:r>
        </a:p>
      </dsp:txBody>
      <dsp:txXfrm>
        <a:off x="3818853" y="-161326"/>
        <a:ext cx="1458744" cy="938675"/>
      </dsp:txXfrm>
    </dsp:sp>
    <dsp:sp modelId="{43008A15-A252-400B-A8B1-6FC3AA29CD99}">
      <dsp:nvSpPr>
        <dsp:cNvPr id="0" name=""/>
        <dsp:cNvSpPr/>
      </dsp:nvSpPr>
      <dsp:spPr>
        <a:xfrm>
          <a:off x="2465704" y="308010"/>
          <a:ext cx="4165042" cy="4165042"/>
        </a:xfrm>
        <a:custGeom>
          <a:avLst/>
          <a:gdLst/>
          <a:ahLst/>
          <a:cxnLst/>
          <a:rect l="0" t="0" r="0" b="0"/>
          <a:pathLst>
            <a:path>
              <a:moveTo>
                <a:pt x="2932248" y="181243"/>
              </a:moveTo>
              <a:arcTo wR="2082521" hR="2082521" stAng="17644861" swAng="37530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DA6EC6D-49F8-4458-B3C4-84CAB5A12DF9}">
      <dsp:nvSpPr>
        <dsp:cNvPr id="0" name=""/>
        <dsp:cNvSpPr/>
      </dsp:nvSpPr>
      <dsp:spPr>
        <a:xfrm>
          <a:off x="5412024" y="632519"/>
          <a:ext cx="1528763" cy="9191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2. A regular cycle of learning of what you do to support children’s learning &amp; development:</a:t>
          </a:r>
        </a:p>
      </dsp:txBody>
      <dsp:txXfrm>
        <a:off x="5456894" y="677389"/>
        <a:ext cx="1439023" cy="829422"/>
      </dsp:txXfrm>
    </dsp:sp>
    <dsp:sp modelId="{0D50605D-002A-4386-B46B-6C9A3E5A4293}">
      <dsp:nvSpPr>
        <dsp:cNvPr id="0" name=""/>
        <dsp:cNvSpPr/>
      </dsp:nvSpPr>
      <dsp:spPr>
        <a:xfrm>
          <a:off x="2465704" y="308010"/>
          <a:ext cx="4165042" cy="4165042"/>
        </a:xfrm>
        <a:custGeom>
          <a:avLst/>
          <a:gdLst/>
          <a:ahLst/>
          <a:cxnLst/>
          <a:rect l="0" t="0" r="0" b="0"/>
          <a:pathLst>
            <a:path>
              <a:moveTo>
                <a:pt x="4050388" y="1401055"/>
              </a:moveTo>
              <a:arcTo wR="2082521" hR="2082521" stAng="20453952" swAng="84728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97752DC-88C3-498B-9998-295DE739A1EA}">
      <dsp:nvSpPr>
        <dsp:cNvPr id="0" name=""/>
        <dsp:cNvSpPr/>
      </dsp:nvSpPr>
      <dsp:spPr>
        <a:xfrm>
          <a:off x="5877592" y="2378659"/>
          <a:ext cx="1401882" cy="9505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 Key books, rhymes and songs (stay the same throughout the year)</a:t>
          </a:r>
        </a:p>
      </dsp:txBody>
      <dsp:txXfrm>
        <a:off x="5923994" y="2425061"/>
        <a:ext cx="1309078" cy="857749"/>
      </dsp:txXfrm>
    </dsp:sp>
    <dsp:sp modelId="{E12EDBBD-A49E-4A1D-8AAE-5A613B5AEBD6}">
      <dsp:nvSpPr>
        <dsp:cNvPr id="0" name=""/>
        <dsp:cNvSpPr/>
      </dsp:nvSpPr>
      <dsp:spPr>
        <a:xfrm>
          <a:off x="2465704" y="308010"/>
          <a:ext cx="4165042" cy="4165042"/>
        </a:xfrm>
        <a:custGeom>
          <a:avLst/>
          <a:gdLst/>
          <a:ahLst/>
          <a:cxnLst/>
          <a:rect l="0" t="0" r="0" b="0"/>
          <a:pathLst>
            <a:path>
              <a:moveTo>
                <a:pt x="3895035" y="3108039"/>
              </a:moveTo>
              <a:arcTo wR="2082521" hR="2082521" stAng="1770067" swAng="48966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BADDD9-8D41-499D-88EF-9CBEE6567E0C}">
      <dsp:nvSpPr>
        <dsp:cNvPr id="0" name=""/>
        <dsp:cNvSpPr/>
      </dsp:nvSpPr>
      <dsp:spPr>
        <a:xfrm>
          <a:off x="4768789" y="3628879"/>
          <a:ext cx="1366016" cy="127587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b) Any regular activities in your setting</a:t>
          </a:r>
        </a:p>
      </dsp:txBody>
      <dsp:txXfrm>
        <a:off x="4831072" y="3691162"/>
        <a:ext cx="1241450" cy="1151313"/>
      </dsp:txXfrm>
    </dsp:sp>
    <dsp:sp modelId="{A5BDF243-6EB2-4607-AA7E-4C9456527343}">
      <dsp:nvSpPr>
        <dsp:cNvPr id="0" name=""/>
        <dsp:cNvSpPr/>
      </dsp:nvSpPr>
      <dsp:spPr>
        <a:xfrm>
          <a:off x="2465704" y="308010"/>
          <a:ext cx="4165042" cy="4165042"/>
        </a:xfrm>
        <a:custGeom>
          <a:avLst/>
          <a:gdLst/>
          <a:ahLst/>
          <a:cxnLst/>
          <a:rect l="0" t="0" r="0" b="0"/>
          <a:pathLst>
            <a:path>
              <a:moveTo>
                <a:pt x="2213495" y="4160920"/>
              </a:moveTo>
              <a:arcTo wR="2082521" hR="2082521" stAng="5183650" swAng="4467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B726777-12AC-4D3A-8564-17C3F6A91DA0}">
      <dsp:nvSpPr>
        <dsp:cNvPr id="0" name=""/>
        <dsp:cNvSpPr/>
      </dsp:nvSpPr>
      <dsp:spPr>
        <a:xfrm>
          <a:off x="2970106" y="3719798"/>
          <a:ext cx="1349094" cy="109404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rPr>
            <a:t>c</a:t>
          </a:r>
          <a:r>
            <a:rPr lang="en-GB" sz="1400" kern="1200">
              <a:solidFill>
                <a:schemeClr val="tx1"/>
              </a:solidFill>
            </a:rPr>
            <a:t>) Trips to add to the children’s experiences</a:t>
          </a:r>
        </a:p>
      </dsp:txBody>
      <dsp:txXfrm>
        <a:off x="3023513" y="3773205"/>
        <a:ext cx="1242280" cy="987227"/>
      </dsp:txXfrm>
    </dsp:sp>
    <dsp:sp modelId="{6F6FC5F2-9730-4F48-B52F-433A8A6F08CC}">
      <dsp:nvSpPr>
        <dsp:cNvPr id="0" name=""/>
        <dsp:cNvSpPr/>
      </dsp:nvSpPr>
      <dsp:spPr>
        <a:xfrm>
          <a:off x="2465704" y="308010"/>
          <a:ext cx="4165042" cy="4165042"/>
        </a:xfrm>
        <a:custGeom>
          <a:avLst/>
          <a:gdLst/>
          <a:ahLst/>
          <a:cxnLst/>
          <a:rect l="0" t="0" r="0" b="0"/>
          <a:pathLst>
            <a:path>
              <a:moveTo>
                <a:pt x="447883" y="3372813"/>
              </a:moveTo>
              <a:arcTo wR="2082521" hR="2082521" stAng="8502864" swAng="4413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237E4A4-38C9-4E98-8301-A011639C3E90}">
      <dsp:nvSpPr>
        <dsp:cNvPr id="0" name=""/>
        <dsp:cNvSpPr/>
      </dsp:nvSpPr>
      <dsp:spPr>
        <a:xfrm>
          <a:off x="1762597" y="2324138"/>
          <a:ext cx="1510639" cy="105959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3. Core experiences and seasonal celebrations</a:t>
          </a:r>
        </a:p>
      </dsp:txBody>
      <dsp:txXfrm>
        <a:off x="1814322" y="2375863"/>
        <a:ext cx="1407189" cy="956147"/>
      </dsp:txXfrm>
    </dsp:sp>
    <dsp:sp modelId="{77435C53-7ECF-4FE6-AFE9-06581570B421}">
      <dsp:nvSpPr>
        <dsp:cNvPr id="0" name=""/>
        <dsp:cNvSpPr/>
      </dsp:nvSpPr>
      <dsp:spPr>
        <a:xfrm>
          <a:off x="2465704" y="308010"/>
          <a:ext cx="4165042" cy="4165042"/>
        </a:xfrm>
        <a:custGeom>
          <a:avLst/>
          <a:gdLst/>
          <a:ahLst/>
          <a:cxnLst/>
          <a:rect l="0" t="0" r="0" b="0"/>
          <a:pathLst>
            <a:path>
              <a:moveTo>
                <a:pt x="9316" y="1885758"/>
              </a:moveTo>
              <a:arcTo wR="2082521" hR="2082521" stAng="11125294" swAng="65149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F7C4B9A-5A93-41F2-BD3F-F9EE419184E7}">
      <dsp:nvSpPr>
        <dsp:cNvPr id="0" name=""/>
        <dsp:cNvSpPr/>
      </dsp:nvSpPr>
      <dsp:spPr>
        <a:xfrm>
          <a:off x="2160562" y="501642"/>
          <a:ext cx="1518965" cy="118091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4. Our curricular goals</a:t>
          </a:r>
        </a:p>
      </dsp:txBody>
      <dsp:txXfrm>
        <a:off x="2218210" y="559290"/>
        <a:ext cx="1403669" cy="1065621"/>
      </dsp:txXfrm>
    </dsp:sp>
    <dsp:sp modelId="{E7E1DEBA-581B-4873-A3DC-C30A9C28B879}">
      <dsp:nvSpPr>
        <dsp:cNvPr id="0" name=""/>
        <dsp:cNvSpPr/>
      </dsp:nvSpPr>
      <dsp:spPr>
        <a:xfrm>
          <a:off x="2465704" y="308010"/>
          <a:ext cx="4165042" cy="4165042"/>
        </a:xfrm>
        <a:custGeom>
          <a:avLst/>
          <a:gdLst/>
          <a:ahLst/>
          <a:cxnLst/>
          <a:rect l="0" t="0" r="0" b="0"/>
          <a:pathLst>
            <a:path>
              <a:moveTo>
                <a:pt x="1224779" y="184845"/>
              </a:moveTo>
              <a:arcTo wR="2082521" hR="2082521" stAng="14740634" swAng="10449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60C43-004F-4628-B50D-62F87E5FC923}">
      <dsp:nvSpPr>
        <dsp:cNvPr id="0" name=""/>
        <dsp:cNvSpPr/>
      </dsp:nvSpPr>
      <dsp:spPr>
        <a:xfrm>
          <a:off x="2156010" y="-160913"/>
          <a:ext cx="2223342" cy="17355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Gather information</a:t>
          </a:r>
        </a:p>
      </dsp:txBody>
      <dsp:txXfrm>
        <a:off x="2481611" y="93257"/>
        <a:ext cx="1572140" cy="1227241"/>
      </dsp:txXfrm>
    </dsp:sp>
    <dsp:sp modelId="{32CA84A3-BAA2-435F-A0F7-948C05FFA70D}">
      <dsp:nvSpPr>
        <dsp:cNvPr id="0" name=""/>
        <dsp:cNvSpPr/>
      </dsp:nvSpPr>
      <dsp:spPr>
        <a:xfrm rot="12960000">
          <a:off x="3997939" y="1058464"/>
          <a:ext cx="67314" cy="40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4016205" y="1145771"/>
        <a:ext cx="47120" cy="244114"/>
      </dsp:txXfrm>
    </dsp:sp>
    <dsp:sp modelId="{5D1F048F-A2C3-459C-BCEB-03297932FC0F}">
      <dsp:nvSpPr>
        <dsp:cNvPr id="0" name=""/>
        <dsp:cNvSpPr/>
      </dsp:nvSpPr>
      <dsp:spPr>
        <a:xfrm>
          <a:off x="3633919" y="1018426"/>
          <a:ext cx="2196459" cy="1504895"/>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Consider &amp; think</a:t>
          </a:r>
        </a:p>
      </dsp:txBody>
      <dsp:txXfrm>
        <a:off x="3955583" y="1238813"/>
        <a:ext cx="1553131" cy="1064121"/>
      </dsp:txXfrm>
    </dsp:sp>
    <dsp:sp modelId="{AE42A2BF-43C1-4D13-B5D3-1BD1334CEFDA}">
      <dsp:nvSpPr>
        <dsp:cNvPr id="0" name=""/>
        <dsp:cNvSpPr/>
      </dsp:nvSpPr>
      <dsp:spPr>
        <a:xfrm rot="6480000">
          <a:off x="4339344" y="2473312"/>
          <a:ext cx="196941" cy="40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4378014" y="2526589"/>
        <a:ext cx="137859" cy="244114"/>
      </dsp:txXfrm>
    </dsp:sp>
    <dsp:sp modelId="{764785D3-03B2-4A75-A711-D2F7A7354611}">
      <dsp:nvSpPr>
        <dsp:cNvPr id="0" name=""/>
        <dsp:cNvSpPr/>
      </dsp:nvSpPr>
      <dsp:spPr>
        <a:xfrm>
          <a:off x="3458509" y="2830647"/>
          <a:ext cx="1428526" cy="132362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Plan</a:t>
          </a:r>
        </a:p>
      </dsp:txBody>
      <dsp:txXfrm>
        <a:off x="3667712" y="3024487"/>
        <a:ext cx="1010120" cy="935943"/>
      </dsp:txXfrm>
    </dsp:sp>
    <dsp:sp modelId="{F09810D6-9CBE-4568-9903-3BC644CB8D68}">
      <dsp:nvSpPr>
        <dsp:cNvPr id="0" name=""/>
        <dsp:cNvSpPr/>
      </dsp:nvSpPr>
      <dsp:spPr>
        <a:xfrm rot="10800000">
          <a:off x="3088636" y="3289029"/>
          <a:ext cx="261376" cy="40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3167049" y="3370401"/>
        <a:ext cx="182963" cy="244114"/>
      </dsp:txXfrm>
    </dsp:sp>
    <dsp:sp modelId="{560051F2-D7F0-4C6E-A0D1-10BCB80FBBE3}">
      <dsp:nvSpPr>
        <dsp:cNvPr id="0" name=""/>
        <dsp:cNvSpPr/>
      </dsp:nvSpPr>
      <dsp:spPr>
        <a:xfrm>
          <a:off x="1759837" y="2889705"/>
          <a:ext cx="1205507" cy="120550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Act</a:t>
          </a:r>
        </a:p>
      </dsp:txBody>
      <dsp:txXfrm>
        <a:off x="1936379" y="3066247"/>
        <a:ext cx="852423" cy="852423"/>
      </dsp:txXfrm>
    </dsp:sp>
    <dsp:sp modelId="{B9AA57C4-0517-4FEC-9E7A-95EA218F730D}">
      <dsp:nvSpPr>
        <dsp:cNvPr id="0" name=""/>
        <dsp:cNvSpPr/>
      </dsp:nvSpPr>
      <dsp:spPr>
        <a:xfrm rot="15120000">
          <a:off x="1931855" y="2443965"/>
          <a:ext cx="312316" cy="40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1993179" y="2569892"/>
        <a:ext cx="218621" cy="244114"/>
      </dsp:txXfrm>
    </dsp:sp>
    <dsp:sp modelId="{597B7902-D8D5-419C-8536-6434474D1BF6}">
      <dsp:nvSpPr>
        <dsp:cNvPr id="0" name=""/>
        <dsp:cNvSpPr/>
      </dsp:nvSpPr>
      <dsp:spPr>
        <a:xfrm>
          <a:off x="1027621" y="1164293"/>
          <a:ext cx="1551187" cy="121316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Review</a:t>
          </a:r>
        </a:p>
      </dsp:txBody>
      <dsp:txXfrm>
        <a:off x="1254787" y="1341956"/>
        <a:ext cx="1096855" cy="857836"/>
      </dsp:txXfrm>
    </dsp:sp>
    <dsp:sp modelId="{B6E6F8EE-CE14-4F5C-A37F-C37A8743EF3C}">
      <dsp:nvSpPr>
        <dsp:cNvPr id="0" name=""/>
        <dsp:cNvSpPr/>
      </dsp:nvSpPr>
      <dsp:spPr>
        <a:xfrm rot="19440000">
          <a:off x="2384435" y="1125534"/>
          <a:ext cx="54035" cy="40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2385983" y="1211670"/>
        <a:ext cx="37825" cy="244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8B476-3F9B-40B3-AC63-BB022EEF11E0}">
      <dsp:nvSpPr>
        <dsp:cNvPr id="0" name=""/>
        <dsp:cNvSpPr/>
      </dsp:nvSpPr>
      <dsp:spPr>
        <a:xfrm>
          <a:off x="3768073" y="-212106"/>
          <a:ext cx="1560304" cy="104023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1</a:t>
          </a:r>
          <a:r>
            <a:rPr lang="en-GB" sz="1400" kern="1200" dirty="0">
              <a:solidFill>
                <a:schemeClr val="tx1"/>
              </a:solidFill>
            </a:rPr>
            <a:t>. Teaching and learning based on children’s interests (weekly planning)</a:t>
          </a:r>
        </a:p>
      </dsp:txBody>
      <dsp:txXfrm>
        <a:off x="3818853" y="-161326"/>
        <a:ext cx="1458744" cy="938675"/>
      </dsp:txXfrm>
    </dsp:sp>
    <dsp:sp modelId="{43008A15-A252-400B-A8B1-6FC3AA29CD99}">
      <dsp:nvSpPr>
        <dsp:cNvPr id="0" name=""/>
        <dsp:cNvSpPr/>
      </dsp:nvSpPr>
      <dsp:spPr>
        <a:xfrm>
          <a:off x="2465704" y="308010"/>
          <a:ext cx="4165042" cy="4165042"/>
        </a:xfrm>
        <a:custGeom>
          <a:avLst/>
          <a:gdLst/>
          <a:ahLst/>
          <a:cxnLst/>
          <a:rect l="0" t="0" r="0" b="0"/>
          <a:pathLst>
            <a:path>
              <a:moveTo>
                <a:pt x="2932248" y="181243"/>
              </a:moveTo>
              <a:arcTo wR="2082521" hR="2082521" stAng="17644861" swAng="37530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DA6EC6D-49F8-4458-B3C4-84CAB5A12DF9}">
      <dsp:nvSpPr>
        <dsp:cNvPr id="0" name=""/>
        <dsp:cNvSpPr/>
      </dsp:nvSpPr>
      <dsp:spPr>
        <a:xfrm>
          <a:off x="5412024" y="632519"/>
          <a:ext cx="1528763" cy="9191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2. A regular cycle of learning of what you do to support children’s learning &amp; development:</a:t>
          </a:r>
        </a:p>
      </dsp:txBody>
      <dsp:txXfrm>
        <a:off x="5456894" y="677389"/>
        <a:ext cx="1439023" cy="829422"/>
      </dsp:txXfrm>
    </dsp:sp>
    <dsp:sp modelId="{0D50605D-002A-4386-B46B-6C9A3E5A4293}">
      <dsp:nvSpPr>
        <dsp:cNvPr id="0" name=""/>
        <dsp:cNvSpPr/>
      </dsp:nvSpPr>
      <dsp:spPr>
        <a:xfrm>
          <a:off x="2465704" y="308010"/>
          <a:ext cx="4165042" cy="4165042"/>
        </a:xfrm>
        <a:custGeom>
          <a:avLst/>
          <a:gdLst/>
          <a:ahLst/>
          <a:cxnLst/>
          <a:rect l="0" t="0" r="0" b="0"/>
          <a:pathLst>
            <a:path>
              <a:moveTo>
                <a:pt x="4050388" y="1401055"/>
              </a:moveTo>
              <a:arcTo wR="2082521" hR="2082521" stAng="20453952" swAng="84728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97752DC-88C3-498B-9998-295DE739A1EA}">
      <dsp:nvSpPr>
        <dsp:cNvPr id="0" name=""/>
        <dsp:cNvSpPr/>
      </dsp:nvSpPr>
      <dsp:spPr>
        <a:xfrm>
          <a:off x="5877592" y="2378659"/>
          <a:ext cx="1401882" cy="95055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 Key books, rhymes and songs (stay the same throughout the year)</a:t>
          </a:r>
        </a:p>
      </dsp:txBody>
      <dsp:txXfrm>
        <a:off x="5923994" y="2425061"/>
        <a:ext cx="1309078" cy="857749"/>
      </dsp:txXfrm>
    </dsp:sp>
    <dsp:sp modelId="{E12EDBBD-A49E-4A1D-8AAE-5A613B5AEBD6}">
      <dsp:nvSpPr>
        <dsp:cNvPr id="0" name=""/>
        <dsp:cNvSpPr/>
      </dsp:nvSpPr>
      <dsp:spPr>
        <a:xfrm>
          <a:off x="2465704" y="308010"/>
          <a:ext cx="4165042" cy="4165042"/>
        </a:xfrm>
        <a:custGeom>
          <a:avLst/>
          <a:gdLst/>
          <a:ahLst/>
          <a:cxnLst/>
          <a:rect l="0" t="0" r="0" b="0"/>
          <a:pathLst>
            <a:path>
              <a:moveTo>
                <a:pt x="3895035" y="3108039"/>
              </a:moveTo>
              <a:arcTo wR="2082521" hR="2082521" stAng="1770067" swAng="48966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BADDD9-8D41-499D-88EF-9CBEE6567E0C}">
      <dsp:nvSpPr>
        <dsp:cNvPr id="0" name=""/>
        <dsp:cNvSpPr/>
      </dsp:nvSpPr>
      <dsp:spPr>
        <a:xfrm>
          <a:off x="4768789" y="3628879"/>
          <a:ext cx="1366016" cy="127587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b) Any regular activities in your setting</a:t>
          </a:r>
        </a:p>
      </dsp:txBody>
      <dsp:txXfrm>
        <a:off x="4831072" y="3691162"/>
        <a:ext cx="1241450" cy="1151313"/>
      </dsp:txXfrm>
    </dsp:sp>
    <dsp:sp modelId="{A5BDF243-6EB2-4607-AA7E-4C9456527343}">
      <dsp:nvSpPr>
        <dsp:cNvPr id="0" name=""/>
        <dsp:cNvSpPr/>
      </dsp:nvSpPr>
      <dsp:spPr>
        <a:xfrm>
          <a:off x="2465704" y="308010"/>
          <a:ext cx="4165042" cy="4165042"/>
        </a:xfrm>
        <a:custGeom>
          <a:avLst/>
          <a:gdLst/>
          <a:ahLst/>
          <a:cxnLst/>
          <a:rect l="0" t="0" r="0" b="0"/>
          <a:pathLst>
            <a:path>
              <a:moveTo>
                <a:pt x="2213495" y="4160920"/>
              </a:moveTo>
              <a:arcTo wR="2082521" hR="2082521" stAng="5183650" swAng="44674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B726777-12AC-4D3A-8564-17C3F6A91DA0}">
      <dsp:nvSpPr>
        <dsp:cNvPr id="0" name=""/>
        <dsp:cNvSpPr/>
      </dsp:nvSpPr>
      <dsp:spPr>
        <a:xfrm>
          <a:off x="2970106" y="3719798"/>
          <a:ext cx="1349094" cy="109404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rPr>
            <a:t>c</a:t>
          </a:r>
          <a:r>
            <a:rPr lang="en-GB" sz="1400" kern="1200">
              <a:solidFill>
                <a:schemeClr val="tx1"/>
              </a:solidFill>
            </a:rPr>
            <a:t>) Trips to add to the children’s experiences</a:t>
          </a:r>
        </a:p>
      </dsp:txBody>
      <dsp:txXfrm>
        <a:off x="3023513" y="3773205"/>
        <a:ext cx="1242280" cy="987227"/>
      </dsp:txXfrm>
    </dsp:sp>
    <dsp:sp modelId="{6F6FC5F2-9730-4F48-B52F-433A8A6F08CC}">
      <dsp:nvSpPr>
        <dsp:cNvPr id="0" name=""/>
        <dsp:cNvSpPr/>
      </dsp:nvSpPr>
      <dsp:spPr>
        <a:xfrm>
          <a:off x="2465704" y="308010"/>
          <a:ext cx="4165042" cy="4165042"/>
        </a:xfrm>
        <a:custGeom>
          <a:avLst/>
          <a:gdLst/>
          <a:ahLst/>
          <a:cxnLst/>
          <a:rect l="0" t="0" r="0" b="0"/>
          <a:pathLst>
            <a:path>
              <a:moveTo>
                <a:pt x="447883" y="3372813"/>
              </a:moveTo>
              <a:arcTo wR="2082521" hR="2082521" stAng="8502864" swAng="44139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237E4A4-38C9-4E98-8301-A011639C3E90}">
      <dsp:nvSpPr>
        <dsp:cNvPr id="0" name=""/>
        <dsp:cNvSpPr/>
      </dsp:nvSpPr>
      <dsp:spPr>
        <a:xfrm>
          <a:off x="1762597" y="2324138"/>
          <a:ext cx="1510639" cy="1059597"/>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3. Core experiences and seasonal celebrations</a:t>
          </a:r>
        </a:p>
      </dsp:txBody>
      <dsp:txXfrm>
        <a:off x="1814322" y="2375863"/>
        <a:ext cx="1407189" cy="956147"/>
      </dsp:txXfrm>
    </dsp:sp>
    <dsp:sp modelId="{77435C53-7ECF-4FE6-AFE9-06581570B421}">
      <dsp:nvSpPr>
        <dsp:cNvPr id="0" name=""/>
        <dsp:cNvSpPr/>
      </dsp:nvSpPr>
      <dsp:spPr>
        <a:xfrm>
          <a:off x="2465704" y="308010"/>
          <a:ext cx="4165042" cy="4165042"/>
        </a:xfrm>
        <a:custGeom>
          <a:avLst/>
          <a:gdLst/>
          <a:ahLst/>
          <a:cxnLst/>
          <a:rect l="0" t="0" r="0" b="0"/>
          <a:pathLst>
            <a:path>
              <a:moveTo>
                <a:pt x="9316" y="1885758"/>
              </a:moveTo>
              <a:arcTo wR="2082521" hR="2082521" stAng="11125294" swAng="65149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F7C4B9A-5A93-41F2-BD3F-F9EE419184E7}">
      <dsp:nvSpPr>
        <dsp:cNvPr id="0" name=""/>
        <dsp:cNvSpPr/>
      </dsp:nvSpPr>
      <dsp:spPr>
        <a:xfrm>
          <a:off x="2160562" y="501642"/>
          <a:ext cx="1518965" cy="1180917"/>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4. Our curricular goals</a:t>
          </a:r>
        </a:p>
      </dsp:txBody>
      <dsp:txXfrm>
        <a:off x="2218210" y="559290"/>
        <a:ext cx="1403669" cy="1065621"/>
      </dsp:txXfrm>
    </dsp:sp>
    <dsp:sp modelId="{E7E1DEBA-581B-4873-A3DC-C30A9C28B879}">
      <dsp:nvSpPr>
        <dsp:cNvPr id="0" name=""/>
        <dsp:cNvSpPr/>
      </dsp:nvSpPr>
      <dsp:spPr>
        <a:xfrm>
          <a:off x="2465704" y="308010"/>
          <a:ext cx="4165042" cy="4165042"/>
        </a:xfrm>
        <a:custGeom>
          <a:avLst/>
          <a:gdLst/>
          <a:ahLst/>
          <a:cxnLst/>
          <a:rect l="0" t="0" r="0" b="0"/>
          <a:pathLst>
            <a:path>
              <a:moveTo>
                <a:pt x="1224779" y="184845"/>
              </a:moveTo>
              <a:arcTo wR="2082521" hR="2082521" stAng="14740634" swAng="10449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F8C08-87FB-40A6-9889-9669633F5A96}">
      <dsp:nvSpPr>
        <dsp:cNvPr id="0" name=""/>
        <dsp:cNvSpPr/>
      </dsp:nvSpPr>
      <dsp:spPr>
        <a:xfrm>
          <a:off x="3638932" y="-238882"/>
          <a:ext cx="1789814" cy="1413014"/>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1.</a:t>
          </a:r>
          <a:r>
            <a:rPr lang="en-GB" sz="1800" b="1" kern="1200" dirty="0">
              <a:solidFill>
                <a:schemeClr val="tx1"/>
              </a:solidFill>
            </a:rPr>
            <a:t>Teaching and learning </a:t>
          </a:r>
          <a:r>
            <a:rPr lang="en-GB" sz="1800" kern="1200" dirty="0">
              <a:solidFill>
                <a:schemeClr val="tx1"/>
              </a:solidFill>
            </a:rPr>
            <a:t>based on children’s interests.</a:t>
          </a:r>
        </a:p>
      </dsp:txBody>
      <dsp:txXfrm>
        <a:off x="3707910" y="-169904"/>
        <a:ext cx="1651858" cy="1275058"/>
      </dsp:txXfrm>
    </dsp:sp>
    <dsp:sp modelId="{D1E79A9C-A1DC-42F5-87F9-F21492F7452C}">
      <dsp:nvSpPr>
        <dsp:cNvPr id="0" name=""/>
        <dsp:cNvSpPr/>
      </dsp:nvSpPr>
      <dsp:spPr>
        <a:xfrm>
          <a:off x="2307859" y="482769"/>
          <a:ext cx="4563682" cy="4563682"/>
        </a:xfrm>
        <a:custGeom>
          <a:avLst/>
          <a:gdLst/>
          <a:ahLst/>
          <a:cxnLst/>
          <a:rect l="0" t="0" r="0" b="0"/>
          <a:pathLst>
            <a:path>
              <a:moveTo>
                <a:pt x="3124409" y="161256"/>
              </a:moveTo>
              <a:arcTo wR="2281841" hR="2281841" stAng="17500160" swAng="5600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9AD7131-B3A3-49EF-AF51-9DFDD1649606}">
      <dsp:nvSpPr>
        <dsp:cNvPr id="0" name=""/>
        <dsp:cNvSpPr/>
      </dsp:nvSpPr>
      <dsp:spPr>
        <a:xfrm>
          <a:off x="5443783" y="810722"/>
          <a:ext cx="1787591" cy="1017848"/>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2. A regular cycle of learning to support children’s care, L&amp;D:</a:t>
          </a:r>
        </a:p>
      </dsp:txBody>
      <dsp:txXfrm>
        <a:off x="5493470" y="860409"/>
        <a:ext cx="1688217" cy="918474"/>
      </dsp:txXfrm>
    </dsp:sp>
    <dsp:sp modelId="{001440D3-F131-4164-8357-CAAD4078BF5F}">
      <dsp:nvSpPr>
        <dsp:cNvPr id="0" name=""/>
        <dsp:cNvSpPr/>
      </dsp:nvSpPr>
      <dsp:spPr>
        <a:xfrm>
          <a:off x="2121386" y="-881896"/>
          <a:ext cx="4563682" cy="4563682"/>
        </a:xfrm>
        <a:custGeom>
          <a:avLst/>
          <a:gdLst/>
          <a:ahLst/>
          <a:cxnLst/>
          <a:rect l="0" t="0" r="0" b="0"/>
          <a:pathLst>
            <a:path>
              <a:moveTo>
                <a:pt x="4522628" y="2712735"/>
              </a:moveTo>
              <a:arcTo wR="2281841" hR="2281841" stAng="653093" swAng="3410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02AED-1B30-4C7C-8361-2BF5283DAF5A}">
      <dsp:nvSpPr>
        <dsp:cNvPr id="0" name=""/>
        <dsp:cNvSpPr/>
      </dsp:nvSpPr>
      <dsp:spPr>
        <a:xfrm>
          <a:off x="5915001" y="2052893"/>
          <a:ext cx="1576432" cy="1375803"/>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a) Songs, rhymes and key books</a:t>
          </a:r>
        </a:p>
      </dsp:txBody>
      <dsp:txXfrm>
        <a:off x="5982162" y="2120054"/>
        <a:ext cx="1442110" cy="1241481"/>
      </dsp:txXfrm>
    </dsp:sp>
    <dsp:sp modelId="{480A0A72-250F-4B13-9033-7AC686623739}">
      <dsp:nvSpPr>
        <dsp:cNvPr id="0" name=""/>
        <dsp:cNvSpPr/>
      </dsp:nvSpPr>
      <dsp:spPr>
        <a:xfrm>
          <a:off x="2376748" y="-67117"/>
          <a:ext cx="4563682" cy="4563682"/>
        </a:xfrm>
        <a:custGeom>
          <a:avLst/>
          <a:gdLst/>
          <a:ahLst/>
          <a:cxnLst/>
          <a:rect l="0" t="0" r="0" b="0"/>
          <a:pathLst>
            <a:path>
              <a:moveTo>
                <a:pt x="4211689" y="3499414"/>
              </a:moveTo>
              <a:arcTo wR="2281841" hR="2281841" stAng="1934911" swAng="6290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C23BBE-8A0A-4E85-950B-E0F41F04DCDC}">
      <dsp:nvSpPr>
        <dsp:cNvPr id="0" name=""/>
        <dsp:cNvSpPr/>
      </dsp:nvSpPr>
      <dsp:spPr>
        <a:xfrm>
          <a:off x="5093662" y="3766276"/>
          <a:ext cx="1502436" cy="1141437"/>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b) Wellie Wednesday &amp; Diddy Dance</a:t>
          </a:r>
        </a:p>
      </dsp:txBody>
      <dsp:txXfrm>
        <a:off x="5149382" y="3821996"/>
        <a:ext cx="1390996" cy="1029997"/>
      </dsp:txXfrm>
    </dsp:sp>
    <dsp:sp modelId="{B5114B91-81FC-43AB-ADFF-DEDBE7C2E145}">
      <dsp:nvSpPr>
        <dsp:cNvPr id="0" name=""/>
        <dsp:cNvSpPr/>
      </dsp:nvSpPr>
      <dsp:spPr>
        <a:xfrm>
          <a:off x="3478474" y="257790"/>
          <a:ext cx="4563682" cy="4563682"/>
        </a:xfrm>
        <a:custGeom>
          <a:avLst/>
          <a:gdLst/>
          <a:ahLst/>
          <a:cxnLst/>
          <a:rect l="0" t="0" r="0" b="0"/>
          <a:pathLst>
            <a:path>
              <a:moveTo>
                <a:pt x="1611672" y="4463050"/>
              </a:moveTo>
              <a:arcTo wR="2281841" hR="2281841" stAng="6424764" swAng="5436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72AF28-D472-40CE-9A0E-2DB68B609300}">
      <dsp:nvSpPr>
        <dsp:cNvPr id="0" name=""/>
        <dsp:cNvSpPr/>
      </dsp:nvSpPr>
      <dsp:spPr>
        <a:xfrm>
          <a:off x="2809829" y="3842033"/>
          <a:ext cx="1941883" cy="11727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c) Trip on the bus to visit Shrewsbury Museum.</a:t>
          </a:r>
        </a:p>
      </dsp:txBody>
      <dsp:txXfrm>
        <a:off x="2867078" y="3899282"/>
        <a:ext cx="1827385" cy="1058259"/>
      </dsp:txXfrm>
    </dsp:sp>
    <dsp:sp modelId="{38C96248-FEC8-4841-AE74-AE85D72E66C3}">
      <dsp:nvSpPr>
        <dsp:cNvPr id="0" name=""/>
        <dsp:cNvSpPr/>
      </dsp:nvSpPr>
      <dsp:spPr>
        <a:xfrm>
          <a:off x="828092" y="-721102"/>
          <a:ext cx="4563682" cy="4563682"/>
        </a:xfrm>
        <a:custGeom>
          <a:avLst/>
          <a:gdLst/>
          <a:ahLst/>
          <a:cxnLst/>
          <a:rect l="0" t="0" r="0" b="0"/>
          <a:pathLst>
            <a:path>
              <a:moveTo>
                <a:pt x="2226387" y="4563008"/>
              </a:moveTo>
              <a:arcTo wR="2281841" hR="2281841" stAng="5483553" swAng="81843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2728D8-AB7B-4AD1-8088-41719BA16AD5}">
      <dsp:nvSpPr>
        <dsp:cNvPr id="0" name=""/>
        <dsp:cNvSpPr/>
      </dsp:nvSpPr>
      <dsp:spPr>
        <a:xfrm>
          <a:off x="1512455" y="2737174"/>
          <a:ext cx="1632955" cy="102587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3. Planting &amp; growing &amp; vegetables. </a:t>
          </a:r>
        </a:p>
      </dsp:txBody>
      <dsp:txXfrm>
        <a:off x="1562534" y="2787253"/>
        <a:ext cx="1532797" cy="925712"/>
      </dsp:txXfrm>
    </dsp:sp>
    <dsp:sp modelId="{6A734166-7E7D-4E08-B2A7-D169DA8EF23A}">
      <dsp:nvSpPr>
        <dsp:cNvPr id="0" name=""/>
        <dsp:cNvSpPr/>
      </dsp:nvSpPr>
      <dsp:spPr>
        <a:xfrm>
          <a:off x="2266528" y="609302"/>
          <a:ext cx="4563682" cy="4563682"/>
        </a:xfrm>
        <a:custGeom>
          <a:avLst/>
          <a:gdLst/>
          <a:ahLst/>
          <a:cxnLst/>
          <a:rect l="0" t="0" r="0" b="0"/>
          <a:pathLst>
            <a:path>
              <a:moveTo>
                <a:pt x="5549" y="2122796"/>
              </a:moveTo>
              <a:arcTo wR="2281841" hR="2281841" stAng="11039805" swAng="7526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7078F2-8101-4C34-B799-CE08B824DE5F}">
      <dsp:nvSpPr>
        <dsp:cNvPr id="0" name=""/>
        <dsp:cNvSpPr/>
      </dsp:nvSpPr>
      <dsp:spPr>
        <a:xfrm>
          <a:off x="1621190" y="1048100"/>
          <a:ext cx="1942043" cy="118850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4. Curricular goals</a:t>
          </a:r>
        </a:p>
      </dsp:txBody>
      <dsp:txXfrm>
        <a:off x="1679208" y="1106118"/>
        <a:ext cx="1826007" cy="1072469"/>
      </dsp:txXfrm>
    </dsp:sp>
    <dsp:sp modelId="{B5CB33B0-A110-4ACA-B742-F7F91861E9F1}">
      <dsp:nvSpPr>
        <dsp:cNvPr id="0" name=""/>
        <dsp:cNvSpPr/>
      </dsp:nvSpPr>
      <dsp:spPr>
        <a:xfrm>
          <a:off x="2355014" y="429730"/>
          <a:ext cx="4563682" cy="4563682"/>
        </a:xfrm>
        <a:custGeom>
          <a:avLst/>
          <a:gdLst/>
          <a:ahLst/>
          <a:cxnLst/>
          <a:rect l="0" t="0" r="0" b="0"/>
          <a:pathLst>
            <a:path>
              <a:moveTo>
                <a:pt x="724898" y="613689"/>
              </a:moveTo>
              <a:arcTo wR="2281841" hR="2281841" stAng="13618495" swAng="101515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E02CA-D9E2-4F56-8305-DB94FE9E1922}" type="datetimeFigureOut">
              <a:rPr lang="en-GB" smtClean="0"/>
              <a:t>15/05/2024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2571C-D6F7-401D-8D11-2A136E92074C}" type="slidenum">
              <a:rPr lang="en-GB" smtClean="0"/>
              <a:t>‹#›</a:t>
            </a:fld>
            <a:endParaRPr lang="en-GB"/>
          </a:p>
        </p:txBody>
      </p:sp>
    </p:spTree>
    <p:extLst>
      <p:ext uri="{BB962C8B-B14F-4D97-AF65-F5344CB8AC3E}">
        <p14:creationId xmlns:p14="http://schemas.microsoft.com/office/powerpoint/2010/main" val="2684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a:t>
            </a:fld>
            <a:endParaRPr lang="en-GB"/>
          </a:p>
        </p:txBody>
      </p:sp>
    </p:spTree>
    <p:extLst>
      <p:ext uri="{BB962C8B-B14F-4D97-AF65-F5344CB8AC3E}">
        <p14:creationId xmlns:p14="http://schemas.microsoft.com/office/powerpoint/2010/main" val="355351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10</a:t>
            </a:fld>
            <a:endParaRPr lang="en-GB"/>
          </a:p>
        </p:txBody>
      </p:sp>
    </p:spTree>
    <p:extLst>
      <p:ext uri="{BB962C8B-B14F-4D97-AF65-F5344CB8AC3E}">
        <p14:creationId xmlns:p14="http://schemas.microsoft.com/office/powerpoint/2010/main" val="387927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11</a:t>
            </a:fld>
            <a:endParaRPr lang="en-GB"/>
          </a:p>
        </p:txBody>
      </p:sp>
    </p:spTree>
    <p:extLst>
      <p:ext uri="{BB962C8B-B14F-4D97-AF65-F5344CB8AC3E}">
        <p14:creationId xmlns:p14="http://schemas.microsoft.com/office/powerpoint/2010/main" val="166608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12</a:t>
            </a:fld>
            <a:endParaRPr lang="en-GB"/>
          </a:p>
        </p:txBody>
      </p:sp>
    </p:spTree>
    <p:extLst>
      <p:ext uri="{BB962C8B-B14F-4D97-AF65-F5344CB8AC3E}">
        <p14:creationId xmlns:p14="http://schemas.microsoft.com/office/powerpoint/2010/main" val="256391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13</a:t>
            </a:fld>
            <a:endParaRPr lang="en-GB"/>
          </a:p>
        </p:txBody>
      </p:sp>
    </p:spTree>
    <p:extLst>
      <p:ext uri="{BB962C8B-B14F-4D97-AF65-F5344CB8AC3E}">
        <p14:creationId xmlns:p14="http://schemas.microsoft.com/office/powerpoint/2010/main" val="104083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14</a:t>
            </a:fld>
            <a:endParaRPr lang="en-GB"/>
          </a:p>
        </p:txBody>
      </p:sp>
    </p:spTree>
    <p:extLst>
      <p:ext uri="{BB962C8B-B14F-4D97-AF65-F5344CB8AC3E}">
        <p14:creationId xmlns:p14="http://schemas.microsoft.com/office/powerpoint/2010/main" val="380164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15</a:t>
            </a:fld>
            <a:endParaRPr lang="en-GB"/>
          </a:p>
        </p:txBody>
      </p:sp>
    </p:spTree>
    <p:extLst>
      <p:ext uri="{BB962C8B-B14F-4D97-AF65-F5344CB8AC3E}">
        <p14:creationId xmlns:p14="http://schemas.microsoft.com/office/powerpoint/2010/main" val="54868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16</a:t>
            </a:fld>
            <a:endParaRPr lang="en-GB"/>
          </a:p>
        </p:txBody>
      </p:sp>
    </p:spTree>
    <p:extLst>
      <p:ext uri="{BB962C8B-B14F-4D97-AF65-F5344CB8AC3E}">
        <p14:creationId xmlns:p14="http://schemas.microsoft.com/office/powerpoint/2010/main" val="218830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17</a:t>
            </a:fld>
            <a:endParaRPr lang="en-GB"/>
          </a:p>
        </p:txBody>
      </p:sp>
    </p:spTree>
    <p:extLst>
      <p:ext uri="{BB962C8B-B14F-4D97-AF65-F5344CB8AC3E}">
        <p14:creationId xmlns:p14="http://schemas.microsoft.com/office/powerpoint/2010/main" val="1741240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E592571C-D6F7-401D-8D11-2A136E92074C}" type="slidenum">
              <a:rPr lang="en-GB" smtClean="0"/>
              <a:t>18</a:t>
            </a:fld>
            <a:endParaRPr lang="en-GB"/>
          </a:p>
        </p:txBody>
      </p:sp>
    </p:spTree>
    <p:extLst>
      <p:ext uri="{BB962C8B-B14F-4D97-AF65-F5344CB8AC3E}">
        <p14:creationId xmlns:p14="http://schemas.microsoft.com/office/powerpoint/2010/main" val="377965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b="1" dirty="0"/>
          </a:p>
        </p:txBody>
      </p:sp>
      <p:sp>
        <p:nvSpPr>
          <p:cNvPr id="4" name="Slide Number Placeholder 3"/>
          <p:cNvSpPr>
            <a:spLocks noGrp="1"/>
          </p:cNvSpPr>
          <p:nvPr>
            <p:ph type="sldNum" sz="quarter" idx="5"/>
          </p:nvPr>
        </p:nvSpPr>
        <p:spPr/>
        <p:txBody>
          <a:bodyPr/>
          <a:lstStyle/>
          <a:p>
            <a:fld id="{E592571C-D6F7-401D-8D11-2A136E92074C}" type="slidenum">
              <a:rPr lang="en-GB" smtClean="0"/>
              <a:t>19</a:t>
            </a:fld>
            <a:endParaRPr lang="en-GB"/>
          </a:p>
        </p:txBody>
      </p:sp>
    </p:spTree>
    <p:extLst>
      <p:ext uri="{BB962C8B-B14F-4D97-AF65-F5344CB8AC3E}">
        <p14:creationId xmlns:p14="http://schemas.microsoft.com/office/powerpoint/2010/main" val="178065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a:t>
            </a:fld>
            <a:endParaRPr lang="en-GB"/>
          </a:p>
        </p:txBody>
      </p:sp>
    </p:spTree>
    <p:extLst>
      <p:ext uri="{BB962C8B-B14F-4D97-AF65-F5344CB8AC3E}">
        <p14:creationId xmlns:p14="http://schemas.microsoft.com/office/powerpoint/2010/main" val="416453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20</a:t>
            </a:fld>
            <a:endParaRPr lang="en-GB"/>
          </a:p>
        </p:txBody>
      </p:sp>
    </p:spTree>
    <p:extLst>
      <p:ext uri="{BB962C8B-B14F-4D97-AF65-F5344CB8AC3E}">
        <p14:creationId xmlns:p14="http://schemas.microsoft.com/office/powerpoint/2010/main" val="197594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21</a:t>
            </a:fld>
            <a:endParaRPr lang="en-GB"/>
          </a:p>
        </p:txBody>
      </p:sp>
    </p:spTree>
    <p:extLst>
      <p:ext uri="{BB962C8B-B14F-4D97-AF65-F5344CB8AC3E}">
        <p14:creationId xmlns:p14="http://schemas.microsoft.com/office/powerpoint/2010/main" val="327712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22</a:t>
            </a:fld>
            <a:endParaRPr lang="en-GB"/>
          </a:p>
        </p:txBody>
      </p:sp>
    </p:spTree>
    <p:extLst>
      <p:ext uri="{BB962C8B-B14F-4D97-AF65-F5344CB8AC3E}">
        <p14:creationId xmlns:p14="http://schemas.microsoft.com/office/powerpoint/2010/main" val="132658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23</a:t>
            </a:fld>
            <a:endParaRPr lang="en-GB"/>
          </a:p>
        </p:txBody>
      </p:sp>
    </p:spTree>
    <p:extLst>
      <p:ext uri="{BB962C8B-B14F-4D97-AF65-F5344CB8AC3E}">
        <p14:creationId xmlns:p14="http://schemas.microsoft.com/office/powerpoint/2010/main" val="178482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24</a:t>
            </a:fld>
            <a:endParaRPr lang="en-GB"/>
          </a:p>
        </p:txBody>
      </p:sp>
    </p:spTree>
    <p:extLst>
      <p:ext uri="{BB962C8B-B14F-4D97-AF65-F5344CB8AC3E}">
        <p14:creationId xmlns:p14="http://schemas.microsoft.com/office/powerpoint/2010/main" val="2245019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25</a:t>
            </a:fld>
            <a:endParaRPr lang="en-GB"/>
          </a:p>
        </p:txBody>
      </p:sp>
    </p:spTree>
    <p:extLst>
      <p:ext uri="{BB962C8B-B14F-4D97-AF65-F5344CB8AC3E}">
        <p14:creationId xmlns:p14="http://schemas.microsoft.com/office/powerpoint/2010/main" val="281505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26</a:t>
            </a:fld>
            <a:endParaRPr lang="en-GB"/>
          </a:p>
        </p:txBody>
      </p:sp>
    </p:spTree>
    <p:extLst>
      <p:ext uri="{BB962C8B-B14F-4D97-AF65-F5344CB8AC3E}">
        <p14:creationId xmlns:p14="http://schemas.microsoft.com/office/powerpoint/2010/main" val="372880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27</a:t>
            </a:fld>
            <a:endParaRPr lang="en-GB"/>
          </a:p>
        </p:txBody>
      </p:sp>
    </p:spTree>
    <p:extLst>
      <p:ext uri="{BB962C8B-B14F-4D97-AF65-F5344CB8AC3E}">
        <p14:creationId xmlns:p14="http://schemas.microsoft.com/office/powerpoint/2010/main" val="1868178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gn="ctr"/>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28</a:t>
            </a:fld>
            <a:endParaRPr lang="en-GB"/>
          </a:p>
        </p:txBody>
      </p:sp>
    </p:spTree>
    <p:extLst>
      <p:ext uri="{BB962C8B-B14F-4D97-AF65-F5344CB8AC3E}">
        <p14:creationId xmlns:p14="http://schemas.microsoft.com/office/powerpoint/2010/main" val="224515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3</a:t>
            </a:fld>
            <a:endParaRPr lang="en-GB"/>
          </a:p>
        </p:txBody>
      </p:sp>
    </p:spTree>
    <p:extLst>
      <p:ext uri="{BB962C8B-B14F-4D97-AF65-F5344CB8AC3E}">
        <p14:creationId xmlns:p14="http://schemas.microsoft.com/office/powerpoint/2010/main" val="175742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4</a:t>
            </a:fld>
            <a:endParaRPr lang="en-GB"/>
          </a:p>
        </p:txBody>
      </p:sp>
    </p:spTree>
    <p:extLst>
      <p:ext uri="{BB962C8B-B14F-4D97-AF65-F5344CB8AC3E}">
        <p14:creationId xmlns:p14="http://schemas.microsoft.com/office/powerpoint/2010/main" val="403408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5</a:t>
            </a:fld>
            <a:endParaRPr lang="en-GB"/>
          </a:p>
        </p:txBody>
      </p:sp>
    </p:spTree>
    <p:extLst>
      <p:ext uri="{BB962C8B-B14F-4D97-AF65-F5344CB8AC3E}">
        <p14:creationId xmlns:p14="http://schemas.microsoft.com/office/powerpoint/2010/main" val="229659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6</a:t>
            </a:fld>
            <a:endParaRPr lang="en-GB"/>
          </a:p>
        </p:txBody>
      </p:sp>
    </p:spTree>
    <p:extLst>
      <p:ext uri="{BB962C8B-B14F-4D97-AF65-F5344CB8AC3E}">
        <p14:creationId xmlns:p14="http://schemas.microsoft.com/office/powerpoint/2010/main" val="196877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7</a:t>
            </a:fld>
            <a:endParaRPr lang="en-GB"/>
          </a:p>
        </p:txBody>
      </p:sp>
    </p:spTree>
    <p:extLst>
      <p:ext uri="{BB962C8B-B14F-4D97-AF65-F5344CB8AC3E}">
        <p14:creationId xmlns:p14="http://schemas.microsoft.com/office/powerpoint/2010/main" val="381871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592571C-D6F7-401D-8D11-2A136E92074C}" type="slidenum">
              <a:rPr lang="en-GB" smtClean="0"/>
              <a:t>8</a:t>
            </a:fld>
            <a:endParaRPr lang="en-GB"/>
          </a:p>
        </p:txBody>
      </p:sp>
    </p:spTree>
    <p:extLst>
      <p:ext uri="{BB962C8B-B14F-4D97-AF65-F5344CB8AC3E}">
        <p14:creationId xmlns:p14="http://schemas.microsoft.com/office/powerpoint/2010/main" val="311050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E592571C-D6F7-401D-8D11-2A136E92074C}" type="slidenum">
              <a:rPr lang="en-GB" smtClean="0"/>
              <a:t>9</a:t>
            </a:fld>
            <a:endParaRPr lang="en-GB"/>
          </a:p>
        </p:txBody>
      </p:sp>
    </p:spTree>
    <p:extLst>
      <p:ext uri="{BB962C8B-B14F-4D97-AF65-F5344CB8AC3E}">
        <p14:creationId xmlns:p14="http://schemas.microsoft.com/office/powerpoint/2010/main" val="3875095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089507-04A5-E94B-82E4-68C8E74F19E3}"/>
              </a:ext>
            </a:extLst>
          </p:cNvPr>
          <p:cNvPicPr>
            <a:picLocks noChangeAspect="1"/>
          </p:cNvPicPr>
          <p:nvPr userDrawn="1"/>
        </p:nvPicPr>
        <p:blipFill>
          <a:blip r:embed="rId2"/>
          <a:srcRect/>
          <a:stretch/>
        </p:blipFill>
        <p:spPr>
          <a:xfrm>
            <a:off x="-24783" y="0"/>
            <a:ext cx="9193564" cy="6895173"/>
          </a:xfrm>
          <a:prstGeom prst="rect">
            <a:avLst/>
          </a:prstGeom>
        </p:spPr>
      </p:pic>
    </p:spTree>
    <p:extLst>
      <p:ext uri="{BB962C8B-B14F-4D97-AF65-F5344CB8AC3E}">
        <p14:creationId xmlns:p14="http://schemas.microsoft.com/office/powerpoint/2010/main" val="52072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a:lvl1pPr>
          </a:lstStyle>
          <a:p>
            <a:r>
              <a:rPr lang="en-GB" dirty="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65888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1940462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357100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63487"/>
            <a:ext cx="1971675" cy="51134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1063487"/>
            <a:ext cx="5800725" cy="5113476"/>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281118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F65A4-D10B-8343-82B4-29593637D784}"/>
              </a:ext>
            </a:extLst>
          </p:cNvPr>
          <p:cNvPicPr>
            <a:picLocks noChangeAspect="1"/>
          </p:cNvPicPr>
          <p:nvPr userDrawn="1"/>
        </p:nvPicPr>
        <p:blipFill>
          <a:blip r:embed="rId2"/>
          <a:srcRect/>
          <a:stretch/>
        </p:blipFill>
        <p:spPr>
          <a:xfrm>
            <a:off x="1" y="0"/>
            <a:ext cx="9144000" cy="6858000"/>
          </a:xfrm>
          <a:prstGeom prst="rect">
            <a:avLst/>
          </a:prstGeom>
        </p:spPr>
      </p:pic>
    </p:spTree>
    <p:extLst>
      <p:ext uri="{BB962C8B-B14F-4D97-AF65-F5344CB8AC3E}">
        <p14:creationId xmlns:p14="http://schemas.microsoft.com/office/powerpoint/2010/main" val="361480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92676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280985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715409"/>
          </a:xfrm>
        </p:spPr>
        <p:txBody>
          <a:bodyPr anchor="b">
            <a:normAutofit/>
          </a:bodyPr>
          <a:lstStyle>
            <a:lvl1pPr>
              <a:defRPr sz="4400"/>
            </a:lvl1pPr>
          </a:lstStyle>
          <a:p>
            <a:r>
              <a:rPr lang="en-GB" dirty="0"/>
              <a:t>Click to edit Master title style</a:t>
            </a:r>
            <a:endParaRPr lang="en-US" dirty="0"/>
          </a:p>
        </p:txBody>
      </p:sp>
      <p:sp>
        <p:nvSpPr>
          <p:cNvPr id="3" name="Text Placeholder 2"/>
          <p:cNvSpPr>
            <a:spLocks noGrp="1"/>
          </p:cNvSpPr>
          <p:nvPr>
            <p:ph type="body" idx="1"/>
          </p:nvPr>
        </p:nvSpPr>
        <p:spPr>
          <a:xfrm>
            <a:off x="623888" y="2693504"/>
            <a:ext cx="7886700" cy="339614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62030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628650" y="2683565"/>
            <a:ext cx="3886200" cy="3493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2683565"/>
            <a:ext cx="3886200" cy="3493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401456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3213"/>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2299250"/>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29842" y="3289851"/>
            <a:ext cx="3868340" cy="289981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29150" y="2299250"/>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3289851"/>
            <a:ext cx="3887391" cy="28998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253821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354343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53CE5-F605-EF47-AC07-5BCA96F31111}" type="slidenum">
              <a:rPr lang="en-US" smtClean="0"/>
              <a:t>‹#›</a:t>
            </a:fld>
            <a:endParaRPr lang="en-US"/>
          </a:p>
        </p:txBody>
      </p:sp>
    </p:spTree>
    <p:extLst>
      <p:ext uri="{BB962C8B-B14F-4D97-AF65-F5344CB8AC3E}">
        <p14:creationId xmlns:p14="http://schemas.microsoft.com/office/powerpoint/2010/main" val="291798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065131-FB03-CB48-AC74-9101F4F1EB74}"/>
              </a:ext>
            </a:extLst>
          </p:cNvPr>
          <p:cNvPicPr>
            <a:picLocks noChangeAspect="1"/>
          </p:cNvPicPr>
          <p:nvPr userDrawn="1"/>
        </p:nvPicPr>
        <p:blipFill>
          <a:blip r:embed="rId16"/>
          <a:srcRect/>
          <a:stretch/>
        </p:blipFill>
        <p:spPr>
          <a:xfrm>
            <a:off x="0" y="0"/>
            <a:ext cx="9144000" cy="6858000"/>
          </a:xfrm>
          <a:prstGeom prst="rect">
            <a:avLst/>
          </a:prstGeom>
        </p:spPr>
      </p:pic>
      <p:sp>
        <p:nvSpPr>
          <p:cNvPr id="2" name="Title Placeholder 1"/>
          <p:cNvSpPr>
            <a:spLocks noGrp="1"/>
          </p:cNvSpPr>
          <p:nvPr>
            <p:ph type="title"/>
          </p:nvPr>
        </p:nvSpPr>
        <p:spPr>
          <a:xfrm>
            <a:off x="628650" y="1178614"/>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2683565"/>
            <a:ext cx="7886700" cy="349339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b="1">
                <a:solidFill>
                  <a:schemeClr val="tx1">
                    <a:tint val="75000"/>
                  </a:schemeClr>
                </a:solidFill>
              </a:defRPr>
            </a:lvl1pPr>
          </a:lstStyle>
          <a:p>
            <a:fld id="{D4E53CE5-F605-EF47-AC07-5BCA96F31111}" type="slidenum">
              <a:rPr lang="en-US" smtClean="0"/>
              <a:pPr/>
              <a:t>‹#›</a:t>
            </a:fld>
            <a:endParaRPr lang="en-US" dirty="0"/>
          </a:p>
        </p:txBody>
      </p:sp>
    </p:spTree>
    <p:extLst>
      <p:ext uri="{BB962C8B-B14F-4D97-AF65-F5344CB8AC3E}">
        <p14:creationId xmlns:p14="http://schemas.microsoft.com/office/powerpoint/2010/main" val="1785193729"/>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youtube.com/watch?v=sxQIaPkBc6g"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www.earlyyearsmatters.co.uk/wp-content/uploads/2011/02/Learning-playing-and-interaction1.pdf"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help-for-early-years-providers.education.gov.uk/get-help-to-improve-your-practice/curriculum-planning" TargetMode="External"/><Relationship Id="rId4" Type="http://schemas.openxmlformats.org/officeDocument/2006/relationships/hyperlink" Target="https://www.gov.uk/government/publications/early-years-foundation-stage-framework--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help-for-early-years-providers.education.gov.uk/understanding-the-world" TargetMode="Externa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sheringham-nur.org.uk/wp-content/uploads/simple-file-list/Education/SNSCC-Curriculum-Policy-update.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strongerpracticehubs.org.uk/hubs/sw/bristol-and-beyond-eysph/resources/connection-and-core-stories-how-storytelling-can-suppor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s://www.sheringham-nur.org.uk/books-and-rhymes-2-year-olds/" TargetMode="External"/><Relationship Id="rId7" Type="http://schemas.openxmlformats.org/officeDocument/2006/relationships/hyperlink" Target="https://www.famly.co/blog/what-is-cultural-capital-in-the-early-year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www.youtube.com/watch?v=-t0eOeG6Iwg" TargetMode="External"/><Relationship Id="rId5" Type="http://schemas.openxmlformats.org/officeDocument/2006/relationships/hyperlink" Target="https://www.booktrust.org.uk/booklists" TargetMode="External"/><Relationship Id="rId4" Type="http://schemas.openxmlformats.org/officeDocument/2006/relationships/hyperlink" Target="https://www.sheringham-nur.org.uk/books-and-rhymes-3-4-year-old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hyperlink" Target="https://www.shropshire.gov.uk/early-years-and-childcare/childcare-practitioners/early-years-foundation-stage/cultural-diversity/" TargetMode="External"/><Relationship Id="rId3" Type="http://schemas.openxmlformats.org/officeDocument/2006/relationships/image" Target="../media/image7.jp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www.shropshire.gov.uk/media/24061/draft-ey-booklists-5.pdf" TargetMode="External"/><Relationship Id="rId5" Type="http://schemas.openxmlformats.org/officeDocument/2006/relationships/image" Target="../media/image19.png"/><Relationship Id="rId4" Type="http://schemas.openxmlformats.org/officeDocument/2006/relationships/hyperlink" Target="https://help-for-early-years-providers.education.gov.uk/understanding-the-world"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jp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R32aWoWoI1M"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help-for-early-years-providers.education.gov.uk/get-help-to-improve-your-practice/curriculum-planning"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assets.publishing.service.gov.uk/media/5d1dfeba40f0b609dde41855/Inspecting_the_curriculum.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help-for-early-years-providers.education.gov.uk/get-help-to-improve-your-practice/curriculum-planning" TargetMode="Externa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www.christchurchprimarynewark.co.uk/wp-content/uploads/2021/02/What-is-Sticky-Knowledge.pdf"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reports.ofsted.gov.uk/"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youtube.com/watch?v=sxQIaPkBc6g"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youtube.com/watch?v=sxQIaPkBc6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BE6519-2EB5-6B41-9C51-FC56356366F0}"/>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89FA650-0C65-414A-85DF-430352F666CC}"/>
              </a:ext>
            </a:extLst>
          </p:cNvPr>
          <p:cNvSpPr txBox="1"/>
          <p:nvPr/>
        </p:nvSpPr>
        <p:spPr>
          <a:xfrm>
            <a:off x="1931244" y="2725660"/>
            <a:ext cx="7053730" cy="1131848"/>
          </a:xfrm>
          <a:prstGeom prst="rect">
            <a:avLst/>
          </a:prstGeom>
          <a:noFill/>
        </p:spPr>
        <p:txBody>
          <a:bodyPr wrap="square" rtlCol="0">
            <a:spAutoFit/>
          </a:bodyPr>
          <a:lstStyle/>
          <a:p>
            <a:pPr algn="ctr">
              <a:lnSpc>
                <a:spcPct val="150000"/>
              </a:lnSpc>
            </a:pPr>
            <a:r>
              <a:rPr lang="en-GB" sz="2400" dirty="0">
                <a:solidFill>
                  <a:schemeClr val="bg1"/>
                </a:solidFill>
                <a:latin typeface="Arial" panose="020B0604020202020204" pitchFamily="34" charset="0"/>
                <a:cs typeface="Arial" panose="020B0604020202020204" pitchFamily="34" charset="0"/>
              </a:rPr>
              <a:t>Beverley Jones (Early Years Consultant)</a:t>
            </a:r>
          </a:p>
          <a:p>
            <a:pPr algn="ctr">
              <a:lnSpc>
                <a:spcPct val="150000"/>
              </a:lnSpc>
            </a:pPr>
            <a:r>
              <a:rPr lang="en-GB" sz="2400" dirty="0">
                <a:solidFill>
                  <a:schemeClr val="bg1"/>
                </a:solidFill>
                <a:latin typeface="Arial" panose="020B0604020202020204" pitchFamily="34" charset="0"/>
                <a:cs typeface="Arial" panose="020B0604020202020204" pitchFamily="34" charset="0"/>
              </a:rPr>
              <a:t>Alison Rae (Early Years Adviser)</a:t>
            </a:r>
          </a:p>
        </p:txBody>
      </p:sp>
      <p:sp>
        <p:nvSpPr>
          <p:cNvPr id="5" name="TextBox 4">
            <a:extLst>
              <a:ext uri="{FF2B5EF4-FFF2-40B4-BE49-F238E27FC236}">
                <a16:creationId xmlns:a16="http://schemas.microsoft.com/office/drawing/2014/main" id="{E6653BAB-C530-8843-8F5C-CBDFC30FDCA1}"/>
              </a:ext>
            </a:extLst>
          </p:cNvPr>
          <p:cNvSpPr txBox="1"/>
          <p:nvPr/>
        </p:nvSpPr>
        <p:spPr>
          <a:xfrm>
            <a:off x="2199601" y="2147810"/>
            <a:ext cx="6018838" cy="577850"/>
          </a:xfrm>
          <a:prstGeom prst="rect">
            <a:avLst/>
          </a:prstGeom>
          <a:noFill/>
        </p:spPr>
        <p:txBody>
          <a:bodyPr wrap="square" rtlCol="0">
            <a:spAutoFit/>
          </a:bodyPr>
          <a:lstStyle/>
          <a:p>
            <a:pPr algn="ctr">
              <a:lnSpc>
                <a:spcPct val="150000"/>
              </a:lnSpc>
            </a:pPr>
            <a:r>
              <a:rPr lang="en-GB" sz="2400" dirty="0">
                <a:solidFill>
                  <a:schemeClr val="bg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CFAF1E8-D131-7D46-A9B1-DED277F7C349}"/>
              </a:ext>
            </a:extLst>
          </p:cNvPr>
          <p:cNvSpPr txBox="1"/>
          <p:nvPr/>
        </p:nvSpPr>
        <p:spPr>
          <a:xfrm>
            <a:off x="1772218" y="1230546"/>
            <a:ext cx="7371782" cy="1685846"/>
          </a:xfrm>
          <a:prstGeom prst="rect">
            <a:avLst/>
          </a:prstGeom>
          <a:noFill/>
        </p:spPr>
        <p:txBody>
          <a:bodyPr wrap="square" rtlCol="0">
            <a:spAutoFit/>
          </a:bodyPr>
          <a:lstStyle/>
          <a:p>
            <a:pPr algn="ctr">
              <a:lnSpc>
                <a:spcPct val="150000"/>
              </a:lnSpc>
            </a:pPr>
            <a:r>
              <a:rPr lang="en-GB" sz="2400" dirty="0">
                <a:solidFill>
                  <a:schemeClr val="bg1"/>
                </a:solidFill>
                <a:latin typeface="Arial" panose="020B0604020202020204" pitchFamily="34" charset="0"/>
                <a:cs typeface="Arial" panose="020B0604020202020204" pitchFamily="34" charset="0"/>
              </a:rPr>
              <a:t>Ofsted: is your curriculum fit for purpose?</a:t>
            </a:r>
          </a:p>
          <a:p>
            <a:pPr algn="ctr">
              <a:lnSpc>
                <a:spcPct val="150000"/>
              </a:lnSpc>
            </a:pPr>
            <a:r>
              <a:rPr lang="en-GB" sz="2400" dirty="0">
                <a:solidFill>
                  <a:schemeClr val="bg1"/>
                </a:solidFill>
                <a:latin typeface="Arial" panose="020B0604020202020204" pitchFamily="34" charset="0"/>
                <a:cs typeface="Arial" panose="020B0604020202020204" pitchFamily="34" charset="0"/>
              </a:rPr>
              <a:t>Tuesday 9</a:t>
            </a:r>
            <a:r>
              <a:rPr lang="en-GB" sz="2400" baseline="30000" dirty="0">
                <a:solidFill>
                  <a:schemeClr val="bg1"/>
                </a:solidFill>
                <a:latin typeface="Arial" panose="020B0604020202020204" pitchFamily="34" charset="0"/>
                <a:cs typeface="Arial" panose="020B0604020202020204" pitchFamily="34" charset="0"/>
              </a:rPr>
              <a:t>th</a:t>
            </a:r>
            <a:r>
              <a:rPr lang="en-GB" sz="2400" dirty="0">
                <a:solidFill>
                  <a:schemeClr val="bg1"/>
                </a:solidFill>
                <a:latin typeface="Arial" panose="020B0604020202020204" pitchFamily="34" charset="0"/>
                <a:cs typeface="Arial" panose="020B0604020202020204" pitchFamily="34" charset="0"/>
              </a:rPr>
              <a:t> April 2024</a:t>
            </a:r>
          </a:p>
          <a:p>
            <a:pPr algn="ctr">
              <a:lnSpc>
                <a:spcPct val="150000"/>
              </a:lnSpc>
            </a:pPr>
            <a:r>
              <a:rPr lang="en-GB" sz="2400" dirty="0">
                <a:solidFill>
                  <a:schemeClr val="bg1"/>
                </a:solidFill>
                <a:latin typeface="Arial" panose="020B0604020202020204" pitchFamily="34" charset="0"/>
                <a:cs typeface="Arial" panose="020B0604020202020204" pitchFamily="34" charset="0"/>
              </a:rPr>
              <a:t>6:30pm – 8pm </a:t>
            </a:r>
          </a:p>
        </p:txBody>
      </p:sp>
      <p:pic>
        <p:nvPicPr>
          <p:cNvPr id="10" name="Picture 9">
            <a:extLst>
              <a:ext uri="{FF2B5EF4-FFF2-40B4-BE49-F238E27FC236}">
                <a16:creationId xmlns:a16="http://schemas.microsoft.com/office/drawing/2014/main" id="{D94B0934-F7D8-D84E-8B25-DD5A54F2EEFC}"/>
              </a:ext>
            </a:extLst>
          </p:cNvPr>
          <p:cNvPicPr>
            <a:picLocks noChangeAspect="1"/>
          </p:cNvPicPr>
          <p:nvPr/>
        </p:nvPicPr>
        <p:blipFill>
          <a:blip r:embed="rId4"/>
          <a:stretch>
            <a:fillRect/>
          </a:stretch>
        </p:blipFill>
        <p:spPr>
          <a:xfrm>
            <a:off x="355106" y="344020"/>
            <a:ext cx="1962979" cy="638311"/>
          </a:xfrm>
          <a:prstGeom prst="rect">
            <a:avLst/>
          </a:prstGeom>
        </p:spPr>
      </p:pic>
    </p:spTree>
    <p:extLst>
      <p:ext uri="{BB962C8B-B14F-4D97-AF65-F5344CB8AC3E}">
        <p14:creationId xmlns:p14="http://schemas.microsoft.com/office/powerpoint/2010/main" val="70064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8204-6EC6-D84C-F22E-EFC4CCE73119}"/>
              </a:ext>
            </a:extLst>
          </p:cNvPr>
          <p:cNvSpPr>
            <a:spLocks noGrp="1"/>
          </p:cNvSpPr>
          <p:nvPr>
            <p:ph type="title"/>
          </p:nvPr>
        </p:nvSpPr>
        <p:spPr>
          <a:xfrm>
            <a:off x="623888" y="994330"/>
            <a:ext cx="7886700" cy="715409"/>
          </a:xfrm>
        </p:spPr>
        <p:txBody>
          <a:bodyPr>
            <a:normAutofit/>
          </a:bodyPr>
          <a:lstStyle/>
          <a:p>
            <a:pPr algn="ctr"/>
            <a:r>
              <a:rPr lang="en-GB" dirty="0"/>
              <a:t>Mongrel mixed curriculum: </a:t>
            </a:r>
          </a:p>
        </p:txBody>
      </p:sp>
      <p:sp>
        <p:nvSpPr>
          <p:cNvPr id="3" name="Text Placeholder 2">
            <a:extLst>
              <a:ext uri="{FF2B5EF4-FFF2-40B4-BE49-F238E27FC236}">
                <a16:creationId xmlns:a16="http://schemas.microsoft.com/office/drawing/2014/main" id="{C772F42D-4171-4877-3789-FFBACC0D751C}"/>
              </a:ext>
            </a:extLst>
          </p:cNvPr>
          <p:cNvSpPr>
            <a:spLocks noGrp="1"/>
          </p:cNvSpPr>
          <p:nvPr>
            <p:ph type="body" idx="1"/>
          </p:nvPr>
        </p:nvSpPr>
        <p:spPr/>
        <p:txBody>
          <a:bodyPr/>
          <a:lstStyle/>
          <a:p>
            <a:endParaRPr lang="en-GB" dirty="0"/>
          </a:p>
        </p:txBody>
      </p:sp>
      <p:pic>
        <p:nvPicPr>
          <p:cNvPr id="4" name="Picture 3">
            <a:extLst>
              <a:ext uri="{FF2B5EF4-FFF2-40B4-BE49-F238E27FC236}">
                <a16:creationId xmlns:a16="http://schemas.microsoft.com/office/drawing/2014/main" id="{B4680BBE-8E10-3B30-1F07-69A0DDC06802}"/>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6" name="Picture 5">
            <a:extLst>
              <a:ext uri="{FF2B5EF4-FFF2-40B4-BE49-F238E27FC236}">
                <a16:creationId xmlns:a16="http://schemas.microsoft.com/office/drawing/2014/main" id="{D5F9DD72-4331-BA7D-9C89-BF2104FA24AC}"/>
              </a:ext>
            </a:extLst>
          </p:cNvPr>
          <p:cNvPicPr>
            <a:picLocks noChangeAspect="1"/>
          </p:cNvPicPr>
          <p:nvPr/>
        </p:nvPicPr>
        <p:blipFill>
          <a:blip r:embed="rId4"/>
          <a:stretch>
            <a:fillRect/>
          </a:stretch>
        </p:blipFill>
        <p:spPr>
          <a:xfrm>
            <a:off x="0" y="-2537"/>
            <a:ext cx="9144000" cy="6677680"/>
          </a:xfrm>
          <a:prstGeom prst="rect">
            <a:avLst/>
          </a:prstGeom>
        </p:spPr>
      </p:pic>
      <p:sp>
        <p:nvSpPr>
          <p:cNvPr id="7" name="TextBox 6">
            <a:extLst>
              <a:ext uri="{FF2B5EF4-FFF2-40B4-BE49-F238E27FC236}">
                <a16:creationId xmlns:a16="http://schemas.microsoft.com/office/drawing/2014/main" id="{9A75D478-27BA-3398-7EC3-D92A041EF885}"/>
              </a:ext>
            </a:extLst>
          </p:cNvPr>
          <p:cNvSpPr txBox="1"/>
          <p:nvPr/>
        </p:nvSpPr>
        <p:spPr>
          <a:xfrm>
            <a:off x="857728" y="6305811"/>
            <a:ext cx="7419019" cy="369332"/>
          </a:xfrm>
          <a:prstGeom prst="rect">
            <a:avLst/>
          </a:prstGeom>
          <a:noFill/>
        </p:spPr>
        <p:txBody>
          <a:bodyPr wrap="none" rtlCol="0">
            <a:spAutoFit/>
          </a:bodyPr>
          <a:lstStyle/>
          <a:p>
            <a:r>
              <a:rPr lang="en-GB" sz="1200" dirty="0">
                <a:hlinkClick r:id="rId5"/>
              </a:rPr>
              <a:t>Putting the EYFS Curriculum into Practice: Julian </a:t>
            </a:r>
            <a:r>
              <a:rPr lang="en-GB" sz="1200" dirty="0" err="1">
                <a:hlinkClick r:id="rId5"/>
              </a:rPr>
              <a:t>Grenier's</a:t>
            </a:r>
            <a:r>
              <a:rPr lang="en-GB" sz="1200" dirty="0">
                <a:hlinkClick r:id="rId5"/>
              </a:rPr>
              <a:t> 2023 keynote at Newham's EY Conference (youtube.com</a:t>
            </a:r>
            <a:r>
              <a:rPr lang="en-GB" dirty="0">
                <a:hlinkClick r:id="rId5"/>
              </a:rPr>
              <a:t>)</a:t>
            </a:r>
            <a:endParaRPr lang="en-GB" dirty="0"/>
          </a:p>
        </p:txBody>
      </p:sp>
    </p:spTree>
    <p:extLst>
      <p:ext uri="{BB962C8B-B14F-4D97-AF65-F5344CB8AC3E}">
        <p14:creationId xmlns:p14="http://schemas.microsoft.com/office/powerpoint/2010/main" val="143827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AE37-54ED-EFFC-64B0-696F56D6F1DF}"/>
              </a:ext>
            </a:extLst>
          </p:cNvPr>
          <p:cNvSpPr>
            <a:spLocks noGrp="1"/>
          </p:cNvSpPr>
          <p:nvPr>
            <p:ph type="title"/>
          </p:nvPr>
        </p:nvSpPr>
        <p:spPr>
          <a:xfrm>
            <a:off x="623888" y="1016166"/>
            <a:ext cx="7886700" cy="715409"/>
          </a:xfrm>
        </p:spPr>
        <p:txBody>
          <a:bodyPr/>
          <a:lstStyle/>
          <a:p>
            <a:pPr algn="ctr"/>
            <a:r>
              <a:rPr lang="en-GB" dirty="0"/>
              <a:t>A continuum of approaches: </a:t>
            </a:r>
          </a:p>
        </p:txBody>
      </p:sp>
      <p:sp>
        <p:nvSpPr>
          <p:cNvPr id="3" name="Text Placeholder 2">
            <a:extLst>
              <a:ext uri="{FF2B5EF4-FFF2-40B4-BE49-F238E27FC236}">
                <a16:creationId xmlns:a16="http://schemas.microsoft.com/office/drawing/2014/main" id="{ECCA06D2-B98E-C415-38ED-EA820037DB2A}"/>
              </a:ext>
            </a:extLst>
          </p:cNvPr>
          <p:cNvSpPr>
            <a:spLocks noGrp="1"/>
          </p:cNvSpPr>
          <p:nvPr>
            <p:ph type="body" idx="1"/>
          </p:nvPr>
        </p:nvSpPr>
        <p:spPr/>
        <p:txBody>
          <a:bodyPr/>
          <a:lstStyle/>
          <a:p>
            <a:endParaRPr lang="en-GB" dirty="0"/>
          </a:p>
        </p:txBody>
      </p:sp>
      <p:pic>
        <p:nvPicPr>
          <p:cNvPr id="4" name="Picture 3">
            <a:extLst>
              <a:ext uri="{FF2B5EF4-FFF2-40B4-BE49-F238E27FC236}">
                <a16:creationId xmlns:a16="http://schemas.microsoft.com/office/drawing/2014/main" id="{CF44E09C-530C-02EC-157A-F80AFE09CFE7}"/>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6" name="Picture 5">
            <a:extLst>
              <a:ext uri="{FF2B5EF4-FFF2-40B4-BE49-F238E27FC236}">
                <a16:creationId xmlns:a16="http://schemas.microsoft.com/office/drawing/2014/main" id="{BD901187-6F54-87A9-0B83-CA26A6352F80}"/>
              </a:ext>
            </a:extLst>
          </p:cNvPr>
          <p:cNvPicPr>
            <a:picLocks noChangeAspect="1"/>
          </p:cNvPicPr>
          <p:nvPr/>
        </p:nvPicPr>
        <p:blipFill>
          <a:blip r:embed="rId4"/>
          <a:stretch>
            <a:fillRect/>
          </a:stretch>
        </p:blipFill>
        <p:spPr>
          <a:xfrm>
            <a:off x="1" y="1731576"/>
            <a:ext cx="9144000" cy="4749820"/>
          </a:xfrm>
          <a:prstGeom prst="rect">
            <a:avLst/>
          </a:prstGeom>
        </p:spPr>
      </p:pic>
      <p:sp>
        <p:nvSpPr>
          <p:cNvPr id="7" name="TextBox 6">
            <a:extLst>
              <a:ext uri="{FF2B5EF4-FFF2-40B4-BE49-F238E27FC236}">
                <a16:creationId xmlns:a16="http://schemas.microsoft.com/office/drawing/2014/main" id="{1F07A45D-45B3-49C7-8BCF-59DD3B9E070F}"/>
              </a:ext>
            </a:extLst>
          </p:cNvPr>
          <p:cNvSpPr txBox="1"/>
          <p:nvPr/>
        </p:nvSpPr>
        <p:spPr>
          <a:xfrm>
            <a:off x="22303" y="5916192"/>
            <a:ext cx="9121696" cy="646331"/>
          </a:xfrm>
          <a:prstGeom prst="rect">
            <a:avLst/>
          </a:prstGeom>
          <a:noFill/>
        </p:spPr>
        <p:txBody>
          <a:bodyPr wrap="square" rtlCol="0">
            <a:spAutoFit/>
          </a:bodyPr>
          <a:lstStyle/>
          <a:p>
            <a:pPr algn="ctr"/>
            <a:r>
              <a:rPr lang="en-GB" dirty="0">
                <a:hlinkClick r:id="rId5"/>
              </a:rPr>
              <a:t>Learning, Playing and Interacting - Good practice in the Early Years Foundation Stage</a:t>
            </a:r>
          </a:p>
          <a:p>
            <a:pPr algn="ctr"/>
            <a:r>
              <a:rPr lang="en-GB" dirty="0">
                <a:hlinkClick r:id="rId5"/>
              </a:rPr>
              <a:t> (earlyyearsmatters.co.uk)</a:t>
            </a:r>
            <a:r>
              <a:rPr lang="en-GB" dirty="0"/>
              <a:t> p.6</a:t>
            </a:r>
          </a:p>
        </p:txBody>
      </p:sp>
    </p:spTree>
    <p:extLst>
      <p:ext uri="{BB962C8B-B14F-4D97-AF65-F5344CB8AC3E}">
        <p14:creationId xmlns:p14="http://schemas.microsoft.com/office/powerpoint/2010/main" val="293900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A749-14D0-24AA-C3C0-3236BBCDAD07}"/>
              </a:ext>
            </a:extLst>
          </p:cNvPr>
          <p:cNvSpPr>
            <a:spLocks noGrp="1"/>
          </p:cNvSpPr>
          <p:nvPr>
            <p:ph type="title"/>
          </p:nvPr>
        </p:nvSpPr>
        <p:spPr>
          <a:xfrm>
            <a:off x="623888" y="434106"/>
            <a:ext cx="7886700" cy="715409"/>
          </a:xfrm>
        </p:spPr>
        <p:txBody>
          <a:bodyPr/>
          <a:lstStyle/>
          <a:p>
            <a:pPr algn="ctr"/>
            <a:r>
              <a:rPr lang="en-GB" dirty="0"/>
              <a:t>Where to start?</a:t>
            </a:r>
          </a:p>
        </p:txBody>
      </p:sp>
      <p:sp>
        <p:nvSpPr>
          <p:cNvPr id="6" name="Text Placeholder 5">
            <a:extLst>
              <a:ext uri="{FF2B5EF4-FFF2-40B4-BE49-F238E27FC236}">
                <a16:creationId xmlns:a16="http://schemas.microsoft.com/office/drawing/2014/main" id="{6CCF4C66-8C5B-C2A5-6DDB-4DA14D7DABE4}"/>
              </a:ext>
            </a:extLst>
          </p:cNvPr>
          <p:cNvSpPr>
            <a:spLocks noGrp="1"/>
          </p:cNvSpPr>
          <p:nvPr>
            <p:ph type="body" idx="1"/>
          </p:nvPr>
        </p:nvSpPr>
        <p:spPr>
          <a:xfrm>
            <a:off x="4141694" y="2175206"/>
            <a:ext cx="4368894" cy="4882635"/>
          </a:xfrm>
        </p:spPr>
        <p:txBody>
          <a:bodyPr/>
          <a:lstStyle/>
          <a:p>
            <a:pPr algn="ctr"/>
            <a:r>
              <a:rPr lang="en-GB" dirty="0"/>
              <a:t>“The educational programmes are high level curriculum summaries which set out what should be taught in settings for each area. They must involve activities and experiences that enable children to learn and develop, as set out under each of the areas of learning.”</a:t>
            </a:r>
          </a:p>
          <a:p>
            <a:pPr algn="ctr"/>
            <a:r>
              <a:rPr lang="en-GB" sz="1800" dirty="0"/>
              <a:t>EYFS statutory framework</a:t>
            </a:r>
          </a:p>
          <a:p>
            <a:pPr algn="ctr"/>
            <a:r>
              <a:rPr lang="en-GB" sz="1800" dirty="0"/>
              <a:t>(2024: p. 10)</a:t>
            </a:r>
          </a:p>
        </p:txBody>
      </p:sp>
      <p:sp>
        <p:nvSpPr>
          <p:cNvPr id="2" name="Footer Placeholder 1">
            <a:extLst>
              <a:ext uri="{FF2B5EF4-FFF2-40B4-BE49-F238E27FC236}">
                <a16:creationId xmlns:a16="http://schemas.microsoft.com/office/drawing/2014/main" id="{BC31C4D5-A7C4-441C-A706-B4D1DAF2210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12</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9" name="Picture 8">
            <a:extLst>
              <a:ext uri="{FF2B5EF4-FFF2-40B4-BE49-F238E27FC236}">
                <a16:creationId xmlns:a16="http://schemas.microsoft.com/office/drawing/2014/main" id="{08BB07CE-FA71-A3C6-992C-544BFB063182}"/>
              </a:ext>
            </a:extLst>
          </p:cNvPr>
          <p:cNvPicPr>
            <a:picLocks noChangeAspect="1"/>
          </p:cNvPicPr>
          <p:nvPr/>
        </p:nvPicPr>
        <p:blipFill>
          <a:blip r:embed="rId4"/>
          <a:stretch>
            <a:fillRect/>
          </a:stretch>
        </p:blipFill>
        <p:spPr>
          <a:xfrm>
            <a:off x="334247" y="1438956"/>
            <a:ext cx="3218355" cy="4492791"/>
          </a:xfrm>
          <a:prstGeom prst="rect">
            <a:avLst/>
          </a:prstGeom>
          <a:ln>
            <a:solidFill>
              <a:schemeClr val="tx1"/>
            </a:solidFill>
          </a:ln>
        </p:spPr>
      </p:pic>
    </p:spTree>
    <p:extLst>
      <p:ext uri="{BB962C8B-B14F-4D97-AF65-F5344CB8AC3E}">
        <p14:creationId xmlns:p14="http://schemas.microsoft.com/office/powerpoint/2010/main" val="145258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A15B04-7A16-2A1A-966D-49D1FC58424D}"/>
              </a:ext>
            </a:extLst>
          </p:cNvPr>
          <p:cNvSpPr>
            <a:spLocks noGrp="1"/>
          </p:cNvSpPr>
          <p:nvPr>
            <p:ph type="title"/>
          </p:nvPr>
        </p:nvSpPr>
        <p:spPr>
          <a:xfrm>
            <a:off x="0" y="1139425"/>
            <a:ext cx="9144000" cy="715409"/>
          </a:xfrm>
        </p:spPr>
        <p:txBody>
          <a:bodyPr>
            <a:normAutofit fontScale="90000"/>
          </a:bodyPr>
          <a:lstStyle/>
          <a:p>
            <a:pPr algn="ctr"/>
            <a:r>
              <a:rPr lang="en-GB" dirty="0"/>
              <a:t>Knowing your children and their  families: </a:t>
            </a:r>
          </a:p>
        </p:txBody>
      </p:sp>
      <p:sp>
        <p:nvSpPr>
          <p:cNvPr id="6" name="Text Placeholder 5">
            <a:extLst>
              <a:ext uri="{FF2B5EF4-FFF2-40B4-BE49-F238E27FC236}">
                <a16:creationId xmlns:a16="http://schemas.microsoft.com/office/drawing/2014/main" id="{2B40B75D-1669-73DA-4D70-7EB7D291B908}"/>
              </a:ext>
            </a:extLst>
          </p:cNvPr>
          <p:cNvSpPr>
            <a:spLocks noGrp="1"/>
          </p:cNvSpPr>
          <p:nvPr>
            <p:ph type="body" idx="1"/>
          </p:nvPr>
        </p:nvSpPr>
        <p:spPr>
          <a:xfrm>
            <a:off x="334247" y="4702069"/>
            <a:ext cx="7962653" cy="1779328"/>
          </a:xfrm>
        </p:spPr>
        <p:txBody>
          <a:bodyPr/>
          <a:lstStyle/>
          <a:p>
            <a:pPr algn="ctr"/>
            <a:endParaRPr lang="en-GB" dirty="0"/>
          </a:p>
          <a:p>
            <a:pPr algn="ctr"/>
            <a:endParaRPr lang="en-GB" dirty="0"/>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13</a:t>
            </a:fld>
            <a:endParaRPr lang="en-US" dirty="0"/>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7" name="Content Placeholder 3" descr="A picture containing grass, outdoor, nature, mountain&#10;&#10;Description automatically generated">
            <a:extLst>
              <a:ext uri="{FF2B5EF4-FFF2-40B4-BE49-F238E27FC236}">
                <a16:creationId xmlns:a16="http://schemas.microsoft.com/office/drawing/2014/main" id="{6CB2DC9E-ED55-E4EF-443B-14113F8DD7A0}"/>
              </a:ext>
            </a:extLst>
          </p:cNvPr>
          <p:cNvPicPr>
            <a:picLocks noGrp="1" noChangeAspect="1"/>
          </p:cNvPicPr>
          <p:nvPr>
            <p:ph idx="1"/>
          </p:nvPr>
        </p:nvPicPr>
        <p:blipFill>
          <a:blip r:embed="rId4"/>
          <a:stretch>
            <a:fillRect/>
          </a:stretch>
        </p:blipFill>
        <p:spPr>
          <a:xfrm>
            <a:off x="410202" y="2653539"/>
            <a:ext cx="3951084" cy="2631932"/>
          </a:xfrm>
          <a:prstGeom prst="rect">
            <a:avLst/>
          </a:prstGeom>
        </p:spPr>
      </p:pic>
      <p:pic>
        <p:nvPicPr>
          <p:cNvPr id="8" name="Picture 7" descr="A picture containing outdoor, sky, house, building&#10;&#10;Description automatically generated">
            <a:extLst>
              <a:ext uri="{FF2B5EF4-FFF2-40B4-BE49-F238E27FC236}">
                <a16:creationId xmlns:a16="http://schemas.microsoft.com/office/drawing/2014/main" id="{E9DA5C8D-5C19-F7BE-9373-50C3BEDF4936}"/>
              </a:ext>
            </a:extLst>
          </p:cNvPr>
          <p:cNvPicPr>
            <a:picLocks noChangeAspect="1"/>
          </p:cNvPicPr>
          <p:nvPr/>
        </p:nvPicPr>
        <p:blipFill>
          <a:blip r:embed="rId5"/>
          <a:stretch>
            <a:fillRect/>
          </a:stretch>
        </p:blipFill>
        <p:spPr>
          <a:xfrm>
            <a:off x="4847144" y="2653539"/>
            <a:ext cx="3514185" cy="2631932"/>
          </a:xfrm>
          <a:prstGeom prst="rect">
            <a:avLst/>
          </a:prstGeom>
        </p:spPr>
      </p:pic>
      <p:sp>
        <p:nvSpPr>
          <p:cNvPr id="10" name="Oval 9">
            <a:extLst>
              <a:ext uri="{FF2B5EF4-FFF2-40B4-BE49-F238E27FC236}">
                <a16:creationId xmlns:a16="http://schemas.microsoft.com/office/drawing/2014/main" id="{9D9D86EC-012E-8F4B-9C1F-305355B758E9}"/>
              </a:ext>
            </a:extLst>
          </p:cNvPr>
          <p:cNvSpPr/>
          <p:nvPr/>
        </p:nvSpPr>
        <p:spPr>
          <a:xfrm>
            <a:off x="2814908" y="4791984"/>
            <a:ext cx="3514184" cy="1929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curriculum is a top-level plan of everything the early years setting wants the children to learn.” (2023:p.9)</a:t>
            </a:r>
          </a:p>
        </p:txBody>
      </p:sp>
      <p:sp>
        <p:nvSpPr>
          <p:cNvPr id="9" name="Rectangle: Rounded Corners 8">
            <a:extLst>
              <a:ext uri="{FF2B5EF4-FFF2-40B4-BE49-F238E27FC236}">
                <a16:creationId xmlns:a16="http://schemas.microsoft.com/office/drawing/2014/main" id="{6A5B0370-AD65-EEC6-4A53-B1D1B93BA902}"/>
              </a:ext>
            </a:extLst>
          </p:cNvPr>
          <p:cNvSpPr/>
          <p:nvPr/>
        </p:nvSpPr>
        <p:spPr>
          <a:xfrm>
            <a:off x="3528291" y="2226528"/>
            <a:ext cx="2124364" cy="567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4765279-7F29-6B20-2C92-68E52592C846}"/>
              </a:ext>
            </a:extLst>
          </p:cNvPr>
          <p:cNvSpPr txBox="1"/>
          <p:nvPr/>
        </p:nvSpPr>
        <p:spPr>
          <a:xfrm flipH="1">
            <a:off x="3638664" y="2281845"/>
            <a:ext cx="1866674" cy="400110"/>
          </a:xfrm>
          <a:prstGeom prst="rect">
            <a:avLst/>
          </a:prstGeom>
          <a:noFill/>
        </p:spPr>
        <p:txBody>
          <a:bodyPr wrap="square" rtlCol="0">
            <a:spAutoFit/>
          </a:bodyPr>
          <a:lstStyle/>
          <a:p>
            <a:r>
              <a:rPr lang="en-GB" sz="2000" b="1" dirty="0">
                <a:solidFill>
                  <a:schemeClr val="bg1"/>
                </a:solidFill>
              </a:rPr>
              <a:t>Cultural Capital</a:t>
            </a:r>
          </a:p>
        </p:txBody>
      </p:sp>
    </p:spTree>
    <p:extLst>
      <p:ext uri="{BB962C8B-B14F-4D97-AF65-F5344CB8AC3E}">
        <p14:creationId xmlns:p14="http://schemas.microsoft.com/office/powerpoint/2010/main" val="337640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A15B04-7A16-2A1A-966D-49D1FC58424D}"/>
              </a:ext>
            </a:extLst>
          </p:cNvPr>
          <p:cNvSpPr>
            <a:spLocks noGrp="1"/>
          </p:cNvSpPr>
          <p:nvPr>
            <p:ph type="title"/>
          </p:nvPr>
        </p:nvSpPr>
        <p:spPr>
          <a:xfrm>
            <a:off x="-110836" y="842782"/>
            <a:ext cx="9144000" cy="715409"/>
          </a:xfrm>
        </p:spPr>
        <p:txBody>
          <a:bodyPr>
            <a:normAutofit/>
          </a:bodyPr>
          <a:lstStyle/>
          <a:p>
            <a:pPr algn="ctr"/>
            <a:r>
              <a:rPr lang="en-GB" dirty="0"/>
              <a:t>Curriculum planning:</a:t>
            </a:r>
          </a:p>
        </p:txBody>
      </p:sp>
      <p:sp>
        <p:nvSpPr>
          <p:cNvPr id="6" name="Text Placeholder 5">
            <a:extLst>
              <a:ext uri="{FF2B5EF4-FFF2-40B4-BE49-F238E27FC236}">
                <a16:creationId xmlns:a16="http://schemas.microsoft.com/office/drawing/2014/main" id="{2B40B75D-1669-73DA-4D70-7EB7D291B908}"/>
              </a:ext>
            </a:extLst>
          </p:cNvPr>
          <p:cNvSpPr>
            <a:spLocks noGrp="1"/>
          </p:cNvSpPr>
          <p:nvPr>
            <p:ph type="body" idx="1"/>
          </p:nvPr>
        </p:nvSpPr>
        <p:spPr>
          <a:xfrm>
            <a:off x="334247" y="4702069"/>
            <a:ext cx="7962653" cy="1779328"/>
          </a:xfrm>
        </p:spPr>
        <p:txBody>
          <a:bodyPr/>
          <a:lstStyle/>
          <a:p>
            <a:pPr algn="ctr"/>
            <a:endParaRPr lang="en-GB" dirty="0"/>
          </a:p>
          <a:p>
            <a:pPr algn="ctr"/>
            <a:endParaRPr lang="en-GB" dirty="0"/>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14</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sp>
        <p:nvSpPr>
          <p:cNvPr id="9" name="Text Placeholder 8">
            <a:extLst>
              <a:ext uri="{FF2B5EF4-FFF2-40B4-BE49-F238E27FC236}">
                <a16:creationId xmlns:a16="http://schemas.microsoft.com/office/drawing/2014/main" id="{49311294-E7BE-BF5B-FA00-9808D10C82CB}"/>
              </a:ext>
            </a:extLst>
          </p:cNvPr>
          <p:cNvSpPr>
            <a:spLocks noGrp="1"/>
          </p:cNvSpPr>
          <p:nvPr>
            <p:ph type="body" idx="1"/>
          </p:nvPr>
        </p:nvSpPr>
        <p:spPr>
          <a:xfrm>
            <a:off x="623888" y="1511914"/>
            <a:ext cx="7886700" cy="4503304"/>
          </a:xfrm>
        </p:spPr>
        <p:txBody>
          <a:bodyPr>
            <a:normAutofit fontScale="92500" lnSpcReduction="20000"/>
          </a:bodyPr>
          <a:lstStyle/>
          <a:p>
            <a:pPr marL="342900" indent="-342900" algn="l">
              <a:buFont typeface="Arial" panose="020B0604020202020204" pitchFamily="34" charset="0"/>
              <a:buChar char="•"/>
            </a:pPr>
            <a:r>
              <a:rPr lang="en-GB" b="0" i="0" dirty="0">
                <a:solidFill>
                  <a:srgbClr val="0B0C0C"/>
                </a:solidFill>
                <a:effectLst/>
              </a:rPr>
              <a:t>You should always start with the </a:t>
            </a:r>
            <a:r>
              <a:rPr lang="en-GB" b="0" i="0" u="none" strike="noStrike" dirty="0">
                <a:solidFill>
                  <a:srgbClr val="0B0C0C"/>
                </a:solidFill>
                <a:effectLst/>
                <a:hlinkClick r:id="rId4"/>
              </a:rPr>
              <a:t>early years foundation stage (EYFS) framework</a:t>
            </a:r>
            <a:r>
              <a:rPr lang="en-GB" b="0" i="0" dirty="0">
                <a:solidFill>
                  <a:srgbClr val="0B0C0C"/>
                </a:solidFill>
                <a:effectLst/>
              </a:rPr>
              <a:t>. It contains educational programmes that sit under 7 areas of learning. These are high-level curriculum summaries that you must follow and work into a rich curriculum that meets the needs of the children.</a:t>
            </a:r>
          </a:p>
          <a:p>
            <a:pPr marL="342900" indent="-342900" algn="l">
              <a:buFont typeface="Arial" panose="020B0604020202020204" pitchFamily="34" charset="0"/>
              <a:buChar char="•"/>
            </a:pPr>
            <a:r>
              <a:rPr lang="en-GB" b="0" i="0" dirty="0">
                <a:solidFill>
                  <a:srgbClr val="0B0C0C"/>
                </a:solidFill>
                <a:effectLst/>
              </a:rPr>
              <a:t>From there, break down those high-level curriculum summaries into smaller steps. Decide what you want children to learn, the activities you want to do with them and how your setting can support their learning.</a:t>
            </a:r>
          </a:p>
          <a:p>
            <a:pPr marL="342900" indent="-342900" algn="l">
              <a:buFont typeface="Arial" panose="020B0604020202020204" pitchFamily="34" charset="0"/>
              <a:buChar char="•"/>
            </a:pPr>
            <a:r>
              <a:rPr lang="en-GB" b="0" i="0" dirty="0">
                <a:solidFill>
                  <a:srgbClr val="0B0C0C"/>
                </a:solidFill>
                <a:effectLst/>
              </a:rPr>
              <a:t>Childminders or nursery leaders (working with their staff) should decide how to implement these activities and experiences, so the children can progress in all the areas of learning. You should evaluate how well the curriculum works, checking what children know and can do as they move through the EYFS.</a:t>
            </a:r>
          </a:p>
          <a:p>
            <a:pPr algn="ctr"/>
            <a:r>
              <a:rPr lang="en-GB" dirty="0">
                <a:hlinkClick r:id="rId5"/>
              </a:rPr>
              <a:t>Curriculum planning - Help for early years providers - GOV.UK (education.gov.uk)</a:t>
            </a:r>
            <a:endParaRPr lang="en-GB" dirty="0"/>
          </a:p>
        </p:txBody>
      </p:sp>
    </p:spTree>
    <p:extLst>
      <p:ext uri="{BB962C8B-B14F-4D97-AF65-F5344CB8AC3E}">
        <p14:creationId xmlns:p14="http://schemas.microsoft.com/office/powerpoint/2010/main" val="18178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941A-5F65-4D20-B147-E5AA371A8493}"/>
              </a:ext>
            </a:extLst>
          </p:cNvPr>
          <p:cNvSpPr>
            <a:spLocks noGrp="1"/>
          </p:cNvSpPr>
          <p:nvPr>
            <p:ph type="title"/>
          </p:nvPr>
        </p:nvSpPr>
        <p:spPr>
          <a:xfrm>
            <a:off x="495300" y="385295"/>
            <a:ext cx="7886700" cy="715409"/>
          </a:xfrm>
        </p:spPr>
        <p:txBody>
          <a:bodyPr>
            <a:normAutofit/>
          </a:bodyPr>
          <a:lstStyle/>
          <a:p>
            <a:pPr algn="ctr"/>
            <a:r>
              <a:rPr lang="en-GB" sz="3200"/>
              <a:t>Your curriculum overview:</a:t>
            </a:r>
          </a:p>
        </p:txBody>
      </p:sp>
      <p:sp>
        <p:nvSpPr>
          <p:cNvPr id="3" name="Text Placeholder 2">
            <a:extLst>
              <a:ext uri="{FF2B5EF4-FFF2-40B4-BE49-F238E27FC236}">
                <a16:creationId xmlns:a16="http://schemas.microsoft.com/office/drawing/2014/main" id="{91886D8F-BBFF-49DC-B4B5-102E97CF9A59}"/>
              </a:ext>
            </a:extLst>
          </p:cNvPr>
          <p:cNvSpPr>
            <a:spLocks noGrp="1"/>
          </p:cNvSpPr>
          <p:nvPr>
            <p:ph type="body" idx="1"/>
          </p:nvPr>
        </p:nvSpPr>
        <p:spPr>
          <a:xfrm>
            <a:off x="0" y="1397000"/>
            <a:ext cx="9144000" cy="4872167"/>
          </a:xfrm>
        </p:spPr>
        <p:txBody>
          <a:bodyPr/>
          <a:lstStyle/>
          <a:p>
            <a:endParaRPr lang="en-GB"/>
          </a:p>
        </p:txBody>
      </p:sp>
      <p:sp>
        <p:nvSpPr>
          <p:cNvPr id="4" name="Footer Placeholder 3">
            <a:extLst>
              <a:ext uri="{FF2B5EF4-FFF2-40B4-BE49-F238E27FC236}">
                <a16:creationId xmlns:a16="http://schemas.microsoft.com/office/drawing/2014/main" id="{EA7B3DA2-7DD3-4D39-B45D-D0414E7DB7F9}"/>
              </a:ext>
            </a:extLst>
          </p:cNvPr>
          <p:cNvSpPr>
            <a:spLocks noGrp="1"/>
          </p:cNvSpPr>
          <p:nvPr>
            <p:ph type="ftr" sz="quarter" idx="11"/>
          </p:nvPr>
        </p:nvSpPr>
        <p:spPr>
          <a:xfrm>
            <a:off x="2870200" y="6409769"/>
            <a:ext cx="4159250" cy="365125"/>
          </a:xfrm>
        </p:spPr>
        <p:txBody>
          <a:bodyPr/>
          <a:lstStyle/>
          <a:p>
            <a:r>
              <a:rPr lang="en-GB"/>
              <a:t>Working draft curriculum and assessment policy (March 2021)</a:t>
            </a:r>
          </a:p>
          <a:p>
            <a:endParaRPr lang="en-US"/>
          </a:p>
        </p:txBody>
      </p:sp>
      <p:sp>
        <p:nvSpPr>
          <p:cNvPr id="5" name="Slide Number Placeholder 4">
            <a:extLst>
              <a:ext uri="{FF2B5EF4-FFF2-40B4-BE49-F238E27FC236}">
                <a16:creationId xmlns:a16="http://schemas.microsoft.com/office/drawing/2014/main" id="{584E38D7-261A-4DA5-9445-FAF531D593FC}"/>
              </a:ext>
            </a:extLst>
          </p:cNvPr>
          <p:cNvSpPr>
            <a:spLocks noGrp="1"/>
          </p:cNvSpPr>
          <p:nvPr>
            <p:ph type="sldNum" sz="quarter" idx="12"/>
          </p:nvPr>
        </p:nvSpPr>
        <p:spPr/>
        <p:txBody>
          <a:bodyPr/>
          <a:lstStyle/>
          <a:p>
            <a:fld id="{D4E53CE5-F605-EF47-AC07-5BCA96F31111}" type="slidenum">
              <a:rPr lang="en-US" smtClean="0"/>
              <a:t>15</a:t>
            </a:fld>
            <a:endParaRPr lang="en-US"/>
          </a:p>
        </p:txBody>
      </p:sp>
      <p:graphicFrame>
        <p:nvGraphicFramePr>
          <p:cNvPr id="6" name="Diagram 5">
            <a:extLst>
              <a:ext uri="{FF2B5EF4-FFF2-40B4-BE49-F238E27FC236}">
                <a16:creationId xmlns:a16="http://schemas.microsoft.com/office/drawing/2014/main" id="{56533A99-0403-49BD-87CF-622BC78CCFC7}"/>
              </a:ext>
            </a:extLst>
          </p:cNvPr>
          <p:cNvGraphicFramePr/>
          <p:nvPr>
            <p:extLst>
              <p:ext uri="{D42A27DB-BD31-4B8C-83A1-F6EECF244321}">
                <p14:modId xmlns:p14="http://schemas.microsoft.com/office/powerpoint/2010/main" val="2123500633"/>
              </p:ext>
            </p:extLst>
          </p:nvPr>
        </p:nvGraphicFramePr>
        <p:xfrm>
          <a:off x="101927" y="1397000"/>
          <a:ext cx="9042073" cy="4692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66E1D00-3E19-4514-9009-DBC5EE44386A}"/>
              </a:ext>
            </a:extLst>
          </p:cNvPr>
          <p:cNvSpPr txBox="1"/>
          <p:nvPr/>
        </p:nvSpPr>
        <p:spPr>
          <a:xfrm>
            <a:off x="232012" y="3617438"/>
            <a:ext cx="1458912" cy="954107"/>
          </a:xfrm>
          <a:prstGeom prst="rect">
            <a:avLst/>
          </a:prstGeom>
          <a:solidFill>
            <a:schemeClr val="bg1"/>
          </a:solidFill>
          <a:ln>
            <a:solidFill>
              <a:schemeClr val="accent1"/>
            </a:solidFill>
          </a:ln>
        </p:spPr>
        <p:txBody>
          <a:bodyPr wrap="square" rtlCol="0">
            <a:spAutoFit/>
          </a:bodyPr>
          <a:lstStyle/>
          <a:p>
            <a:r>
              <a:rPr lang="en-GB" sz="1400" dirty="0"/>
              <a:t>Experiences, celebrations and seasonal experiences</a:t>
            </a:r>
          </a:p>
        </p:txBody>
      </p:sp>
      <p:sp>
        <p:nvSpPr>
          <p:cNvPr id="8" name="TextBox 7">
            <a:extLst>
              <a:ext uri="{FF2B5EF4-FFF2-40B4-BE49-F238E27FC236}">
                <a16:creationId xmlns:a16="http://schemas.microsoft.com/office/drawing/2014/main" id="{B6E6B2A5-6720-4681-A2C9-B346CC256682}"/>
              </a:ext>
            </a:extLst>
          </p:cNvPr>
          <p:cNvSpPr txBox="1"/>
          <p:nvPr/>
        </p:nvSpPr>
        <p:spPr>
          <a:xfrm>
            <a:off x="1143200" y="5350988"/>
            <a:ext cx="1889813" cy="738664"/>
          </a:xfrm>
          <a:prstGeom prst="rect">
            <a:avLst/>
          </a:prstGeom>
          <a:solidFill>
            <a:schemeClr val="bg1"/>
          </a:solidFill>
          <a:ln>
            <a:solidFill>
              <a:schemeClr val="accent4"/>
            </a:solidFill>
          </a:ln>
        </p:spPr>
        <p:txBody>
          <a:bodyPr wrap="none" rtlCol="0">
            <a:spAutoFit/>
          </a:bodyPr>
          <a:lstStyle/>
          <a:p>
            <a:r>
              <a:rPr lang="en-GB" sz="1400"/>
              <a:t>Where do you children </a:t>
            </a:r>
          </a:p>
          <a:p>
            <a:r>
              <a:rPr lang="en-GB" sz="1400"/>
              <a:t>go to add to their </a:t>
            </a:r>
          </a:p>
          <a:p>
            <a:r>
              <a:rPr lang="en-GB" sz="1400"/>
              <a:t>experiences?</a:t>
            </a:r>
          </a:p>
        </p:txBody>
      </p:sp>
      <p:sp>
        <p:nvSpPr>
          <p:cNvPr id="14" name="TextBox 13">
            <a:extLst>
              <a:ext uri="{FF2B5EF4-FFF2-40B4-BE49-F238E27FC236}">
                <a16:creationId xmlns:a16="http://schemas.microsoft.com/office/drawing/2014/main" id="{05D692DB-C0B1-4C18-8CE2-20E3A06DC26C}"/>
              </a:ext>
            </a:extLst>
          </p:cNvPr>
          <p:cNvSpPr txBox="1"/>
          <p:nvPr/>
        </p:nvSpPr>
        <p:spPr>
          <a:xfrm>
            <a:off x="5616485" y="1217485"/>
            <a:ext cx="2128147" cy="523220"/>
          </a:xfrm>
          <a:prstGeom prst="rect">
            <a:avLst/>
          </a:prstGeom>
          <a:solidFill>
            <a:schemeClr val="bg1"/>
          </a:solidFill>
          <a:ln>
            <a:solidFill>
              <a:schemeClr val="accent6"/>
            </a:solidFill>
          </a:ln>
        </p:spPr>
        <p:txBody>
          <a:bodyPr wrap="none" rtlCol="0">
            <a:spAutoFit/>
          </a:bodyPr>
          <a:lstStyle/>
          <a:p>
            <a:r>
              <a:rPr lang="en-GB" sz="1400"/>
              <a:t>Important consideration </a:t>
            </a:r>
          </a:p>
          <a:p>
            <a:r>
              <a:rPr lang="en-GB" sz="1400"/>
              <a:t>e.g. through themes, ITMP</a:t>
            </a:r>
          </a:p>
        </p:txBody>
      </p:sp>
      <p:sp>
        <p:nvSpPr>
          <p:cNvPr id="15" name="TextBox 14">
            <a:extLst>
              <a:ext uri="{FF2B5EF4-FFF2-40B4-BE49-F238E27FC236}">
                <a16:creationId xmlns:a16="http://schemas.microsoft.com/office/drawing/2014/main" id="{53A1D929-86A3-4F84-A3B4-D2A0F7145B83}"/>
              </a:ext>
            </a:extLst>
          </p:cNvPr>
          <p:cNvSpPr txBox="1"/>
          <p:nvPr/>
        </p:nvSpPr>
        <p:spPr>
          <a:xfrm>
            <a:off x="7116220" y="1890182"/>
            <a:ext cx="1447765" cy="1384995"/>
          </a:xfrm>
          <a:prstGeom prst="rect">
            <a:avLst/>
          </a:prstGeom>
          <a:solidFill>
            <a:schemeClr val="bg1"/>
          </a:solidFill>
          <a:ln>
            <a:solidFill>
              <a:schemeClr val="accent4"/>
            </a:solidFill>
          </a:ln>
        </p:spPr>
        <p:txBody>
          <a:bodyPr wrap="square" rtlCol="0">
            <a:spAutoFit/>
          </a:bodyPr>
          <a:lstStyle/>
          <a:p>
            <a:r>
              <a:rPr lang="en-GB" sz="1400"/>
              <a:t>What you regularly</a:t>
            </a:r>
          </a:p>
          <a:p>
            <a:r>
              <a:rPr lang="en-GB" sz="1400"/>
              <a:t>do to support children’s </a:t>
            </a:r>
          </a:p>
          <a:p>
            <a:r>
              <a:rPr lang="en-GB" sz="1400"/>
              <a:t>learning and </a:t>
            </a:r>
          </a:p>
          <a:p>
            <a:r>
              <a:rPr lang="en-GB" sz="1400"/>
              <a:t>development.</a:t>
            </a:r>
          </a:p>
        </p:txBody>
      </p:sp>
      <p:sp>
        <p:nvSpPr>
          <p:cNvPr id="16" name="TextBox 15">
            <a:extLst>
              <a:ext uri="{FF2B5EF4-FFF2-40B4-BE49-F238E27FC236}">
                <a16:creationId xmlns:a16="http://schemas.microsoft.com/office/drawing/2014/main" id="{AD31FF75-4D93-4B1B-B7DE-F46545A40F21}"/>
              </a:ext>
            </a:extLst>
          </p:cNvPr>
          <p:cNvSpPr txBox="1"/>
          <p:nvPr/>
        </p:nvSpPr>
        <p:spPr>
          <a:xfrm>
            <a:off x="7486650" y="3857485"/>
            <a:ext cx="1319015" cy="738664"/>
          </a:xfrm>
          <a:prstGeom prst="rect">
            <a:avLst/>
          </a:prstGeom>
          <a:solidFill>
            <a:schemeClr val="bg1"/>
          </a:solidFill>
          <a:ln>
            <a:solidFill>
              <a:schemeClr val="accent4"/>
            </a:solidFill>
          </a:ln>
        </p:spPr>
        <p:txBody>
          <a:bodyPr wrap="none" rtlCol="0">
            <a:spAutoFit/>
          </a:bodyPr>
          <a:lstStyle/>
          <a:p>
            <a:r>
              <a:rPr lang="en-GB" sz="1400" dirty="0"/>
              <a:t>These should </a:t>
            </a:r>
          </a:p>
          <a:p>
            <a:r>
              <a:rPr lang="en-GB" sz="1400" dirty="0"/>
              <a:t>mainly stay the</a:t>
            </a:r>
          </a:p>
          <a:p>
            <a:r>
              <a:rPr lang="en-GB" sz="1400" dirty="0"/>
              <a:t>same each year</a:t>
            </a:r>
          </a:p>
        </p:txBody>
      </p:sp>
      <p:sp>
        <p:nvSpPr>
          <p:cNvPr id="17" name="TextBox 16">
            <a:extLst>
              <a:ext uri="{FF2B5EF4-FFF2-40B4-BE49-F238E27FC236}">
                <a16:creationId xmlns:a16="http://schemas.microsoft.com/office/drawing/2014/main" id="{5626B8B1-9622-4ADF-9453-8D01BBAA5978}"/>
              </a:ext>
            </a:extLst>
          </p:cNvPr>
          <p:cNvSpPr txBox="1"/>
          <p:nvPr/>
        </p:nvSpPr>
        <p:spPr>
          <a:xfrm>
            <a:off x="6330386" y="5191947"/>
            <a:ext cx="1571668" cy="523220"/>
          </a:xfrm>
          <a:prstGeom prst="rect">
            <a:avLst/>
          </a:prstGeom>
          <a:solidFill>
            <a:schemeClr val="bg1"/>
          </a:solidFill>
          <a:ln>
            <a:solidFill>
              <a:schemeClr val="accent4"/>
            </a:solidFill>
          </a:ln>
        </p:spPr>
        <p:txBody>
          <a:bodyPr wrap="square" rtlCol="0">
            <a:spAutoFit/>
          </a:bodyPr>
          <a:lstStyle/>
          <a:p>
            <a:r>
              <a:rPr lang="en-GB" sz="1400"/>
              <a:t>Regular activities</a:t>
            </a:r>
          </a:p>
          <a:p>
            <a:r>
              <a:rPr lang="en-GB" sz="1400"/>
              <a:t>in your setting</a:t>
            </a:r>
          </a:p>
        </p:txBody>
      </p:sp>
      <p:sp>
        <p:nvSpPr>
          <p:cNvPr id="26" name="TextBox 25">
            <a:extLst>
              <a:ext uri="{FF2B5EF4-FFF2-40B4-BE49-F238E27FC236}">
                <a16:creationId xmlns:a16="http://schemas.microsoft.com/office/drawing/2014/main" id="{2AD64DD9-2F6A-4BB1-89BD-5DC7D7862F72}"/>
              </a:ext>
            </a:extLst>
          </p:cNvPr>
          <p:cNvSpPr txBox="1"/>
          <p:nvPr/>
        </p:nvSpPr>
        <p:spPr>
          <a:xfrm>
            <a:off x="484094" y="2133600"/>
            <a:ext cx="1726841" cy="959459"/>
          </a:xfrm>
          <a:prstGeom prst="rect">
            <a:avLst/>
          </a:prstGeom>
          <a:solidFill>
            <a:schemeClr val="bg1"/>
          </a:solidFill>
          <a:ln>
            <a:solidFill>
              <a:schemeClr val="tx2">
                <a:lumMod val="75000"/>
              </a:schemeClr>
            </a:solidFill>
          </a:ln>
        </p:spPr>
        <p:txBody>
          <a:bodyPr wrap="square" rtlCol="0">
            <a:spAutoFit/>
          </a:bodyPr>
          <a:lstStyle/>
          <a:p>
            <a:r>
              <a:rPr lang="en-GB" sz="1400" dirty="0"/>
              <a:t>Use DM or B25M </a:t>
            </a:r>
          </a:p>
          <a:p>
            <a:r>
              <a:rPr lang="en-GB" sz="1400" dirty="0"/>
              <a:t>as a guide. Write what is important to your setting.</a:t>
            </a:r>
          </a:p>
        </p:txBody>
      </p:sp>
      <p:pic>
        <p:nvPicPr>
          <p:cNvPr id="9" name="Picture 8">
            <a:extLst>
              <a:ext uri="{FF2B5EF4-FFF2-40B4-BE49-F238E27FC236}">
                <a16:creationId xmlns:a16="http://schemas.microsoft.com/office/drawing/2014/main" id="{207F1B4C-0DDD-56C0-B5BE-0BF7AB6A9D55}"/>
              </a:ext>
            </a:extLst>
          </p:cNvPr>
          <p:cNvPicPr>
            <a:picLocks noChangeAspect="1"/>
          </p:cNvPicPr>
          <p:nvPr/>
        </p:nvPicPr>
        <p:blipFill>
          <a:blip r:embed="rId8"/>
          <a:stretch>
            <a:fillRect/>
          </a:stretch>
        </p:blipFill>
        <p:spPr>
          <a:xfrm>
            <a:off x="334247" y="376604"/>
            <a:ext cx="1966826" cy="639562"/>
          </a:xfrm>
          <a:prstGeom prst="rect">
            <a:avLst/>
          </a:prstGeom>
        </p:spPr>
      </p:pic>
    </p:spTree>
    <p:extLst>
      <p:ext uri="{BB962C8B-B14F-4D97-AF65-F5344CB8AC3E}">
        <p14:creationId xmlns:p14="http://schemas.microsoft.com/office/powerpoint/2010/main" val="6761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animBg="1"/>
      <p:bldP spid="17"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31C4D5-A7C4-441C-A706-B4D1DAF22101}"/>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16</a:t>
            </a:fld>
            <a:endParaRPr lang="en-US"/>
          </a:p>
        </p:txBody>
      </p:sp>
      <p:sp>
        <p:nvSpPr>
          <p:cNvPr id="5" name="Rectangle: Rounded Corners 4">
            <a:extLst>
              <a:ext uri="{FF2B5EF4-FFF2-40B4-BE49-F238E27FC236}">
                <a16:creationId xmlns:a16="http://schemas.microsoft.com/office/drawing/2014/main" id="{3933B89B-C5B5-B19C-11B4-7B0B1C292C95}"/>
              </a:ext>
            </a:extLst>
          </p:cNvPr>
          <p:cNvSpPr/>
          <p:nvPr/>
        </p:nvSpPr>
        <p:spPr>
          <a:xfrm>
            <a:off x="1801906" y="1102659"/>
            <a:ext cx="5540188" cy="164950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tx1"/>
                </a:solidFill>
              </a:rPr>
              <a:t>Teaching and learning based on children’s interests (weekly planning)</a:t>
            </a:r>
          </a:p>
        </p:txBody>
      </p:sp>
      <p:sp>
        <p:nvSpPr>
          <p:cNvPr id="7" name="Rectangle 6">
            <a:extLst>
              <a:ext uri="{FF2B5EF4-FFF2-40B4-BE49-F238E27FC236}">
                <a16:creationId xmlns:a16="http://schemas.microsoft.com/office/drawing/2014/main" id="{6759D5E2-BD8B-9006-0405-BD55F0DA2B2A}"/>
              </a:ext>
            </a:extLst>
          </p:cNvPr>
          <p:cNvSpPr/>
          <p:nvPr/>
        </p:nvSpPr>
        <p:spPr>
          <a:xfrm>
            <a:off x="3028950" y="3002596"/>
            <a:ext cx="34290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Important consideration</a:t>
            </a:r>
          </a:p>
          <a:p>
            <a:pPr algn="ctr"/>
            <a:r>
              <a:rPr lang="en-GB" dirty="0"/>
              <a:t>Themes</a:t>
            </a:r>
          </a:p>
          <a:p>
            <a:pPr algn="ctr"/>
            <a:r>
              <a:rPr lang="en-GB" dirty="0"/>
              <a:t>In the moment planning</a:t>
            </a:r>
          </a:p>
        </p:txBody>
      </p:sp>
      <p:sp>
        <p:nvSpPr>
          <p:cNvPr id="6" name="TextBox 5">
            <a:extLst>
              <a:ext uri="{FF2B5EF4-FFF2-40B4-BE49-F238E27FC236}">
                <a16:creationId xmlns:a16="http://schemas.microsoft.com/office/drawing/2014/main" id="{EC5EF16C-A8CE-31C9-E85A-8162EA0B3679}"/>
              </a:ext>
            </a:extLst>
          </p:cNvPr>
          <p:cNvSpPr txBox="1"/>
          <p:nvPr/>
        </p:nvSpPr>
        <p:spPr>
          <a:xfrm>
            <a:off x="818147" y="4121878"/>
            <a:ext cx="7122695" cy="1754326"/>
          </a:xfrm>
          <a:prstGeom prst="rect">
            <a:avLst/>
          </a:prstGeom>
          <a:noFill/>
        </p:spPr>
        <p:txBody>
          <a:bodyPr wrap="square" rtlCol="0">
            <a:spAutoFit/>
          </a:bodyPr>
          <a:lstStyle/>
          <a:p>
            <a:pPr algn="ctr"/>
            <a:r>
              <a:rPr lang="en-GB" sz="2400" b="0" i="0" dirty="0">
                <a:solidFill>
                  <a:srgbClr val="0B0C0C"/>
                </a:solidFill>
                <a:effectLst/>
              </a:rPr>
              <a:t>“As you make changes to your curriculum consider what you want children to learn first and plan opportunities for them to achieve this.”</a:t>
            </a:r>
          </a:p>
          <a:p>
            <a:pPr algn="ctr"/>
            <a:r>
              <a:rPr lang="en-GB" dirty="0">
                <a:hlinkClick r:id="rId4"/>
              </a:rPr>
              <a:t>Understanding the world - Help for early years providers - GOV.UK (education.gov.uk)</a:t>
            </a:r>
            <a:endParaRPr lang="en-GB" dirty="0"/>
          </a:p>
        </p:txBody>
      </p:sp>
    </p:spTree>
    <p:extLst>
      <p:ext uri="{BB962C8B-B14F-4D97-AF65-F5344CB8AC3E}">
        <p14:creationId xmlns:p14="http://schemas.microsoft.com/office/powerpoint/2010/main" val="360005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E764CF-FD38-406B-A377-9D663E450598}"/>
              </a:ext>
            </a:extLst>
          </p:cNvPr>
          <p:cNvSpPr>
            <a:spLocks noGrp="1"/>
          </p:cNvSpPr>
          <p:nvPr>
            <p:ph type="title"/>
          </p:nvPr>
        </p:nvSpPr>
        <p:spPr>
          <a:xfrm>
            <a:off x="2773754" y="959644"/>
            <a:ext cx="5915025" cy="536557"/>
          </a:xfrm>
        </p:spPr>
        <p:txBody>
          <a:bodyPr>
            <a:normAutofit/>
          </a:bodyPr>
          <a:lstStyle/>
          <a:p>
            <a:r>
              <a:rPr lang="en-GB" sz="2700" dirty="0"/>
              <a:t>Planning cycle example:</a:t>
            </a:r>
          </a:p>
        </p:txBody>
      </p:sp>
      <p:sp>
        <p:nvSpPr>
          <p:cNvPr id="5" name="Slide Number Placeholder 4">
            <a:extLst>
              <a:ext uri="{FF2B5EF4-FFF2-40B4-BE49-F238E27FC236}">
                <a16:creationId xmlns:a16="http://schemas.microsoft.com/office/drawing/2014/main" id="{ADC372D0-2F46-4A47-A8FB-DE98A25FB1A6}"/>
              </a:ext>
            </a:extLst>
          </p:cNvPr>
          <p:cNvSpPr>
            <a:spLocks noGrp="1"/>
          </p:cNvSpPr>
          <p:nvPr>
            <p:ph type="sldNum" sz="quarter" idx="12"/>
          </p:nvPr>
        </p:nvSpPr>
        <p:spPr/>
        <p:txBody>
          <a:bodyPr/>
          <a:lstStyle/>
          <a:p>
            <a:fld id="{D4E53CE5-F605-EF47-AC07-5BCA96F31111}" type="slidenum">
              <a:rPr lang="en-US" sz="1500"/>
              <a:t>17</a:t>
            </a:fld>
            <a:endParaRPr lang="en-US" sz="1500" dirty="0"/>
          </a:p>
        </p:txBody>
      </p:sp>
      <p:pic>
        <p:nvPicPr>
          <p:cNvPr id="6" name="Picture 5">
            <a:extLst>
              <a:ext uri="{FF2B5EF4-FFF2-40B4-BE49-F238E27FC236}">
                <a16:creationId xmlns:a16="http://schemas.microsoft.com/office/drawing/2014/main" id="{C77C764B-D25D-4740-BA2F-A07928525A35}"/>
              </a:ext>
            </a:extLst>
          </p:cNvPr>
          <p:cNvPicPr>
            <a:picLocks noChangeAspect="1"/>
          </p:cNvPicPr>
          <p:nvPr/>
        </p:nvPicPr>
        <p:blipFill>
          <a:blip r:embed="rId3"/>
          <a:stretch>
            <a:fillRect/>
          </a:stretch>
        </p:blipFill>
        <p:spPr>
          <a:xfrm>
            <a:off x="339399" y="318823"/>
            <a:ext cx="2434355" cy="791591"/>
          </a:xfrm>
          <a:prstGeom prst="rect">
            <a:avLst/>
          </a:prstGeom>
        </p:spPr>
      </p:pic>
      <p:graphicFrame>
        <p:nvGraphicFramePr>
          <p:cNvPr id="12" name="Diagram 11">
            <a:extLst>
              <a:ext uri="{FF2B5EF4-FFF2-40B4-BE49-F238E27FC236}">
                <a16:creationId xmlns:a16="http://schemas.microsoft.com/office/drawing/2014/main" id="{B5E47F4B-7570-4D4C-89E9-DE0C88646BB1}"/>
              </a:ext>
            </a:extLst>
          </p:cNvPr>
          <p:cNvGraphicFramePr/>
          <p:nvPr>
            <p:extLst>
              <p:ext uri="{D42A27DB-BD31-4B8C-83A1-F6EECF244321}">
                <p14:modId xmlns:p14="http://schemas.microsoft.com/office/powerpoint/2010/main" val="3219031902"/>
              </p:ext>
            </p:extLst>
          </p:nvPr>
        </p:nvGraphicFramePr>
        <p:xfrm>
          <a:off x="1143000" y="1631156"/>
          <a:ext cx="6858000" cy="3993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1C4242D5-D664-489C-AB18-0F89E0AE8720}"/>
              </a:ext>
            </a:extLst>
          </p:cNvPr>
          <p:cNvSpPr txBox="1"/>
          <p:nvPr/>
        </p:nvSpPr>
        <p:spPr>
          <a:xfrm>
            <a:off x="5410071" y="1577829"/>
            <a:ext cx="2672591" cy="715581"/>
          </a:xfrm>
          <a:prstGeom prst="rect">
            <a:avLst/>
          </a:prstGeom>
          <a:noFill/>
          <a:ln>
            <a:solidFill>
              <a:schemeClr val="accent1"/>
            </a:solidFill>
          </a:ln>
        </p:spPr>
        <p:txBody>
          <a:bodyPr wrap="none" rtlCol="0">
            <a:spAutoFit/>
          </a:bodyPr>
          <a:lstStyle/>
          <a:p>
            <a:r>
              <a:rPr lang="en-GB" sz="1350" b="1" dirty="0"/>
              <a:t>The big picture:</a:t>
            </a:r>
            <a:r>
              <a:rPr lang="en-GB" sz="1350" dirty="0"/>
              <a:t> what you want </a:t>
            </a:r>
          </a:p>
          <a:p>
            <a:r>
              <a:rPr lang="en-GB" sz="1350" dirty="0"/>
              <a:t>children to know and be able to do </a:t>
            </a:r>
          </a:p>
          <a:p>
            <a:r>
              <a:rPr lang="en-GB" sz="1350" dirty="0"/>
              <a:t>(curriculum overview).</a:t>
            </a:r>
          </a:p>
        </p:txBody>
      </p:sp>
      <p:sp>
        <p:nvSpPr>
          <p:cNvPr id="14" name="TextBox 13">
            <a:extLst>
              <a:ext uri="{FF2B5EF4-FFF2-40B4-BE49-F238E27FC236}">
                <a16:creationId xmlns:a16="http://schemas.microsoft.com/office/drawing/2014/main" id="{BB86CD39-B7AD-41B7-8B6F-AEA188F4CDF3}"/>
              </a:ext>
            </a:extLst>
          </p:cNvPr>
          <p:cNvSpPr txBox="1"/>
          <p:nvPr/>
        </p:nvSpPr>
        <p:spPr>
          <a:xfrm>
            <a:off x="5771682" y="3640681"/>
            <a:ext cx="3414012" cy="715581"/>
          </a:xfrm>
          <a:prstGeom prst="rect">
            <a:avLst/>
          </a:prstGeom>
          <a:solidFill>
            <a:schemeClr val="bg1"/>
          </a:solidFill>
          <a:ln>
            <a:solidFill>
              <a:srgbClr val="92D050"/>
            </a:solidFill>
          </a:ln>
        </p:spPr>
        <p:txBody>
          <a:bodyPr wrap="none" rtlCol="0">
            <a:spAutoFit/>
          </a:bodyPr>
          <a:lstStyle/>
          <a:p>
            <a:r>
              <a:rPr lang="en-GB" sz="1350" b="1" dirty="0"/>
              <a:t>Notice</a:t>
            </a:r>
            <a:r>
              <a:rPr lang="en-GB" sz="1350" dirty="0"/>
              <a:t> what children know and what can they</a:t>
            </a:r>
          </a:p>
          <a:p>
            <a:r>
              <a:rPr lang="en-GB" sz="1350" dirty="0"/>
              <a:t> already do. What do you want them to </a:t>
            </a:r>
          </a:p>
          <a:p>
            <a:r>
              <a:rPr lang="en-GB" sz="1350" dirty="0"/>
              <a:t>learn next?</a:t>
            </a:r>
          </a:p>
        </p:txBody>
      </p:sp>
      <p:sp>
        <p:nvSpPr>
          <p:cNvPr id="15" name="TextBox 14">
            <a:extLst>
              <a:ext uri="{FF2B5EF4-FFF2-40B4-BE49-F238E27FC236}">
                <a16:creationId xmlns:a16="http://schemas.microsoft.com/office/drawing/2014/main" id="{63426E18-ABBA-415F-A4BD-BC08FE3FAFC9}"/>
              </a:ext>
            </a:extLst>
          </p:cNvPr>
          <p:cNvSpPr txBox="1"/>
          <p:nvPr/>
        </p:nvSpPr>
        <p:spPr>
          <a:xfrm>
            <a:off x="6032820" y="4762291"/>
            <a:ext cx="2242152" cy="923330"/>
          </a:xfrm>
          <a:prstGeom prst="rect">
            <a:avLst/>
          </a:prstGeom>
          <a:solidFill>
            <a:schemeClr val="bg1"/>
          </a:solidFill>
          <a:ln>
            <a:solidFill>
              <a:schemeClr val="accent2"/>
            </a:solidFill>
          </a:ln>
        </p:spPr>
        <p:txBody>
          <a:bodyPr wrap="none" rtlCol="0">
            <a:spAutoFit/>
          </a:bodyPr>
          <a:lstStyle/>
          <a:p>
            <a:r>
              <a:rPr lang="en-GB" sz="1350" b="1" dirty="0"/>
              <a:t>Help</a:t>
            </a:r>
            <a:r>
              <a:rPr lang="en-GB" sz="1350" dirty="0"/>
              <a:t> children to learn – adult</a:t>
            </a:r>
          </a:p>
          <a:p>
            <a:r>
              <a:rPr lang="en-GB" sz="1350" dirty="0"/>
              <a:t>Interactions, learning</a:t>
            </a:r>
          </a:p>
          <a:p>
            <a:r>
              <a:rPr lang="en-GB" sz="1350" dirty="0"/>
              <a:t>environment, specific </a:t>
            </a:r>
          </a:p>
          <a:p>
            <a:r>
              <a:rPr lang="en-GB" sz="1350" dirty="0"/>
              <a:t>vocabulary</a:t>
            </a:r>
          </a:p>
        </p:txBody>
      </p:sp>
      <p:sp>
        <p:nvSpPr>
          <p:cNvPr id="16" name="TextBox 15">
            <a:extLst>
              <a:ext uri="{FF2B5EF4-FFF2-40B4-BE49-F238E27FC236}">
                <a16:creationId xmlns:a16="http://schemas.microsoft.com/office/drawing/2014/main" id="{EBEBB463-FC85-4392-A922-C80E47DF8EE7}"/>
              </a:ext>
            </a:extLst>
          </p:cNvPr>
          <p:cNvSpPr txBox="1"/>
          <p:nvPr/>
        </p:nvSpPr>
        <p:spPr>
          <a:xfrm>
            <a:off x="1209623" y="4880595"/>
            <a:ext cx="1886991" cy="715581"/>
          </a:xfrm>
          <a:prstGeom prst="rect">
            <a:avLst/>
          </a:prstGeom>
          <a:noFill/>
          <a:ln>
            <a:solidFill>
              <a:schemeClr val="accent4"/>
            </a:solidFill>
          </a:ln>
        </p:spPr>
        <p:txBody>
          <a:bodyPr wrap="none" rtlCol="0">
            <a:spAutoFit/>
          </a:bodyPr>
          <a:lstStyle/>
          <a:p>
            <a:r>
              <a:rPr lang="en-GB" sz="1350" b="1" dirty="0"/>
              <a:t>Organise</a:t>
            </a:r>
            <a:r>
              <a:rPr lang="en-GB" sz="1350" dirty="0"/>
              <a:t> activities or</a:t>
            </a:r>
          </a:p>
          <a:p>
            <a:r>
              <a:rPr lang="en-GB" sz="1350" dirty="0"/>
              <a:t>equipment to maximise </a:t>
            </a:r>
          </a:p>
          <a:p>
            <a:r>
              <a:rPr lang="en-GB" sz="1350" dirty="0"/>
              <a:t>learning.</a:t>
            </a:r>
          </a:p>
        </p:txBody>
      </p:sp>
      <p:sp>
        <p:nvSpPr>
          <p:cNvPr id="18" name="TextBox 17">
            <a:extLst>
              <a:ext uri="{FF2B5EF4-FFF2-40B4-BE49-F238E27FC236}">
                <a16:creationId xmlns:a16="http://schemas.microsoft.com/office/drawing/2014/main" id="{44ADDEAF-D375-4500-BF27-3EA8D2998986}"/>
              </a:ext>
            </a:extLst>
          </p:cNvPr>
          <p:cNvSpPr txBox="1"/>
          <p:nvPr/>
        </p:nvSpPr>
        <p:spPr>
          <a:xfrm>
            <a:off x="743661" y="1585889"/>
            <a:ext cx="2818913" cy="1131079"/>
          </a:xfrm>
          <a:prstGeom prst="rect">
            <a:avLst/>
          </a:prstGeom>
          <a:noFill/>
          <a:ln>
            <a:solidFill>
              <a:srgbClr val="002060"/>
            </a:solidFill>
          </a:ln>
        </p:spPr>
        <p:txBody>
          <a:bodyPr wrap="none" rtlCol="0">
            <a:spAutoFit/>
          </a:bodyPr>
          <a:lstStyle/>
          <a:p>
            <a:r>
              <a:rPr lang="en-GB" sz="1350" dirty="0"/>
              <a:t>Provide regular opportunities</a:t>
            </a:r>
          </a:p>
          <a:p>
            <a:r>
              <a:rPr lang="en-GB" sz="1350" dirty="0"/>
              <a:t>to </a:t>
            </a:r>
            <a:r>
              <a:rPr lang="en-GB" sz="1350" b="1" dirty="0"/>
              <a:t>practise and repeat </a:t>
            </a:r>
            <a:r>
              <a:rPr lang="en-GB" sz="1350" dirty="0"/>
              <a:t>their </a:t>
            </a:r>
          </a:p>
          <a:p>
            <a:r>
              <a:rPr lang="en-GB" sz="1350" dirty="0"/>
              <a:t>learning. Some children will need</a:t>
            </a:r>
          </a:p>
          <a:p>
            <a:r>
              <a:rPr lang="en-GB" sz="1350" dirty="0"/>
              <a:t>extra help others additional </a:t>
            </a:r>
          </a:p>
          <a:p>
            <a:r>
              <a:rPr lang="en-GB" sz="1350" dirty="0"/>
              <a:t>experiences to deepen their learning.</a:t>
            </a:r>
          </a:p>
        </p:txBody>
      </p:sp>
      <p:sp>
        <p:nvSpPr>
          <p:cNvPr id="19" name="TextBox 18">
            <a:extLst>
              <a:ext uri="{FF2B5EF4-FFF2-40B4-BE49-F238E27FC236}">
                <a16:creationId xmlns:a16="http://schemas.microsoft.com/office/drawing/2014/main" id="{6757C442-A372-421F-92D0-A30D91BA2EB1}"/>
              </a:ext>
            </a:extLst>
          </p:cNvPr>
          <p:cNvSpPr txBox="1"/>
          <p:nvPr/>
        </p:nvSpPr>
        <p:spPr>
          <a:xfrm>
            <a:off x="2497516" y="5706141"/>
            <a:ext cx="4513287" cy="300082"/>
          </a:xfrm>
          <a:prstGeom prst="rect">
            <a:avLst/>
          </a:prstGeom>
          <a:noFill/>
        </p:spPr>
        <p:txBody>
          <a:bodyPr wrap="none" rtlCol="0">
            <a:spAutoFit/>
          </a:bodyPr>
          <a:lstStyle/>
          <a:p>
            <a:r>
              <a:rPr lang="en-GB" sz="1350" dirty="0">
                <a:hlinkClick r:id="rId9"/>
              </a:rPr>
              <a:t>SNSCC-Curriculum-Policy-update.pdf (sheringham-nur.org.uk)</a:t>
            </a:r>
            <a:endParaRPr lang="en-GB" sz="1350" dirty="0"/>
          </a:p>
        </p:txBody>
      </p:sp>
      <p:sp>
        <p:nvSpPr>
          <p:cNvPr id="8" name="TextBox 7">
            <a:extLst>
              <a:ext uri="{FF2B5EF4-FFF2-40B4-BE49-F238E27FC236}">
                <a16:creationId xmlns:a16="http://schemas.microsoft.com/office/drawing/2014/main" id="{D007465E-0FC1-6A9C-B419-F48498AFBAB2}"/>
              </a:ext>
            </a:extLst>
          </p:cNvPr>
          <p:cNvSpPr txBox="1"/>
          <p:nvPr/>
        </p:nvSpPr>
        <p:spPr>
          <a:xfrm>
            <a:off x="5220812" y="2899694"/>
            <a:ext cx="1658531" cy="300082"/>
          </a:xfrm>
          <a:prstGeom prst="rect">
            <a:avLst/>
          </a:prstGeom>
          <a:noFill/>
        </p:spPr>
        <p:txBody>
          <a:bodyPr wrap="none" rtlCol="0">
            <a:spAutoFit/>
          </a:bodyPr>
          <a:lstStyle/>
          <a:p>
            <a:r>
              <a:rPr lang="en-GB" sz="1350" dirty="0"/>
              <a:t>(Observe and assess)</a:t>
            </a:r>
          </a:p>
        </p:txBody>
      </p:sp>
    </p:spTree>
    <p:extLst>
      <p:ext uri="{BB962C8B-B14F-4D97-AF65-F5344CB8AC3E}">
        <p14:creationId xmlns:p14="http://schemas.microsoft.com/office/powerpoint/2010/main" val="227872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18</a:t>
            </a:fld>
            <a:endParaRPr lang="en-US"/>
          </a:p>
        </p:txBody>
      </p:sp>
      <p:sp>
        <p:nvSpPr>
          <p:cNvPr id="5" name="Rectangle: Rounded Corners 4">
            <a:extLst>
              <a:ext uri="{FF2B5EF4-FFF2-40B4-BE49-F238E27FC236}">
                <a16:creationId xmlns:a16="http://schemas.microsoft.com/office/drawing/2014/main" id="{3933B89B-C5B5-B19C-11B4-7B0B1C292C95}"/>
              </a:ext>
            </a:extLst>
          </p:cNvPr>
          <p:cNvSpPr/>
          <p:nvPr/>
        </p:nvSpPr>
        <p:spPr>
          <a:xfrm>
            <a:off x="1983440" y="803049"/>
            <a:ext cx="4670612" cy="111162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tx1"/>
                </a:solidFill>
              </a:rPr>
              <a:t>2. A regular cycle of learning of what you do to support children’s learning &amp; development:</a:t>
            </a:r>
          </a:p>
        </p:txBody>
      </p:sp>
      <p:sp>
        <p:nvSpPr>
          <p:cNvPr id="9" name="Rectangle: Rounded Corners 8">
            <a:extLst>
              <a:ext uri="{FF2B5EF4-FFF2-40B4-BE49-F238E27FC236}">
                <a16:creationId xmlns:a16="http://schemas.microsoft.com/office/drawing/2014/main" id="{70785FC4-92DB-6F06-2EEA-CDFEE33D9789}"/>
              </a:ext>
            </a:extLst>
          </p:cNvPr>
          <p:cNvSpPr/>
          <p:nvPr/>
        </p:nvSpPr>
        <p:spPr>
          <a:xfrm>
            <a:off x="862851" y="2206310"/>
            <a:ext cx="2241177" cy="9144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dirty="0">
                <a:solidFill>
                  <a:schemeClr val="tx1"/>
                </a:solidFill>
              </a:rPr>
              <a:t>a) Key books, rhymes and songs (stay the same each year) </a:t>
            </a:r>
            <a:endParaRPr lang="en-GB" dirty="0"/>
          </a:p>
        </p:txBody>
      </p:sp>
      <p:sp>
        <p:nvSpPr>
          <p:cNvPr id="10" name="Rectangle: Rounded Corners 9">
            <a:extLst>
              <a:ext uri="{FF2B5EF4-FFF2-40B4-BE49-F238E27FC236}">
                <a16:creationId xmlns:a16="http://schemas.microsoft.com/office/drawing/2014/main" id="{54A5553A-2FA6-E836-2171-2450F3C7427F}"/>
              </a:ext>
            </a:extLst>
          </p:cNvPr>
          <p:cNvSpPr/>
          <p:nvPr/>
        </p:nvSpPr>
        <p:spPr>
          <a:xfrm>
            <a:off x="797858" y="3758087"/>
            <a:ext cx="2241177" cy="9144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800" dirty="0">
                <a:solidFill>
                  <a:schemeClr val="tx1"/>
                </a:solidFill>
              </a:rPr>
              <a:t>b) Any regular activities in your setting</a:t>
            </a:r>
          </a:p>
        </p:txBody>
      </p:sp>
      <p:sp>
        <p:nvSpPr>
          <p:cNvPr id="11" name="Rectangle: Rounded Corners 10">
            <a:extLst>
              <a:ext uri="{FF2B5EF4-FFF2-40B4-BE49-F238E27FC236}">
                <a16:creationId xmlns:a16="http://schemas.microsoft.com/office/drawing/2014/main" id="{E986BEF0-9923-9B84-1CBA-3402BB21E652}"/>
              </a:ext>
            </a:extLst>
          </p:cNvPr>
          <p:cNvSpPr/>
          <p:nvPr/>
        </p:nvSpPr>
        <p:spPr>
          <a:xfrm>
            <a:off x="804581" y="5032842"/>
            <a:ext cx="2241177" cy="9144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chemeClr val="tx1"/>
                </a:solidFill>
              </a:rPr>
              <a:t>c</a:t>
            </a:r>
            <a:r>
              <a:rPr lang="en-GB" sz="1800" dirty="0">
                <a:solidFill>
                  <a:schemeClr val="tx1"/>
                </a:solidFill>
              </a:rPr>
              <a:t>) Trips to add to the children’s experiences</a:t>
            </a:r>
          </a:p>
        </p:txBody>
      </p:sp>
      <p:sp>
        <p:nvSpPr>
          <p:cNvPr id="12" name="Rectangle 11">
            <a:extLst>
              <a:ext uri="{FF2B5EF4-FFF2-40B4-BE49-F238E27FC236}">
                <a16:creationId xmlns:a16="http://schemas.microsoft.com/office/drawing/2014/main" id="{B0773A5A-1492-AFBB-D2AB-D9E244B912C4}"/>
              </a:ext>
            </a:extLst>
          </p:cNvPr>
          <p:cNvSpPr/>
          <p:nvPr/>
        </p:nvSpPr>
        <p:spPr>
          <a:xfrm>
            <a:off x="4087906" y="2215818"/>
            <a:ext cx="3110753" cy="9144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r>
              <a:rPr lang="en-GB" sz="1800" dirty="0"/>
              <a:t>These should mainly stay the</a:t>
            </a:r>
          </a:p>
          <a:p>
            <a:pPr algn="ctr"/>
            <a:r>
              <a:rPr lang="en-GB" sz="1800" dirty="0"/>
              <a:t>same throughout the year.</a:t>
            </a:r>
          </a:p>
        </p:txBody>
      </p:sp>
      <p:sp>
        <p:nvSpPr>
          <p:cNvPr id="13" name="Rectangle 12">
            <a:extLst>
              <a:ext uri="{FF2B5EF4-FFF2-40B4-BE49-F238E27FC236}">
                <a16:creationId xmlns:a16="http://schemas.microsoft.com/office/drawing/2014/main" id="{B62E5171-4404-7337-EB29-73EA14609D4F}"/>
              </a:ext>
            </a:extLst>
          </p:cNvPr>
          <p:cNvSpPr/>
          <p:nvPr/>
        </p:nvSpPr>
        <p:spPr>
          <a:xfrm>
            <a:off x="4173070" y="3727782"/>
            <a:ext cx="3110753" cy="9144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a:t>Regular activities in your setting.</a:t>
            </a:r>
          </a:p>
        </p:txBody>
      </p:sp>
      <p:sp>
        <p:nvSpPr>
          <p:cNvPr id="14" name="Rectangle 13">
            <a:extLst>
              <a:ext uri="{FF2B5EF4-FFF2-40B4-BE49-F238E27FC236}">
                <a16:creationId xmlns:a16="http://schemas.microsoft.com/office/drawing/2014/main" id="{6A04A2DC-919A-7AC6-53C8-B7BD69030B47}"/>
              </a:ext>
            </a:extLst>
          </p:cNvPr>
          <p:cNvSpPr/>
          <p:nvPr/>
        </p:nvSpPr>
        <p:spPr>
          <a:xfrm>
            <a:off x="4173069" y="5099257"/>
            <a:ext cx="3110753" cy="9144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a:t>Where do your children </a:t>
            </a:r>
          </a:p>
          <a:p>
            <a:pPr algn="ctr"/>
            <a:r>
              <a:rPr lang="en-GB" dirty="0"/>
              <a:t>g</a:t>
            </a:r>
            <a:r>
              <a:rPr lang="en-GB" sz="1800" dirty="0"/>
              <a:t>o to add to their </a:t>
            </a:r>
          </a:p>
          <a:p>
            <a:pPr algn="ctr"/>
            <a:r>
              <a:rPr lang="en-GB" sz="1800" dirty="0"/>
              <a:t>experiences?</a:t>
            </a:r>
          </a:p>
        </p:txBody>
      </p:sp>
      <p:cxnSp>
        <p:nvCxnSpPr>
          <p:cNvPr id="16" name="Straight Arrow Connector 15">
            <a:extLst>
              <a:ext uri="{FF2B5EF4-FFF2-40B4-BE49-F238E27FC236}">
                <a16:creationId xmlns:a16="http://schemas.microsoft.com/office/drawing/2014/main" id="{EA2F6DC8-FCF8-7407-87C4-9E7984B14018}"/>
              </a:ext>
            </a:extLst>
          </p:cNvPr>
          <p:cNvCxnSpPr/>
          <p:nvPr/>
        </p:nvCxnSpPr>
        <p:spPr>
          <a:xfrm>
            <a:off x="3281079" y="2667202"/>
            <a:ext cx="770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2A313C-683E-9EA7-3154-F2379B0DF1E6}"/>
              </a:ext>
            </a:extLst>
          </p:cNvPr>
          <p:cNvCxnSpPr/>
          <p:nvPr/>
        </p:nvCxnSpPr>
        <p:spPr>
          <a:xfrm>
            <a:off x="3290045" y="4184982"/>
            <a:ext cx="770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2C2AB2-C633-9790-4D3E-8CB16B20EE5F}"/>
              </a:ext>
            </a:extLst>
          </p:cNvPr>
          <p:cNvCxnSpPr/>
          <p:nvPr/>
        </p:nvCxnSpPr>
        <p:spPr>
          <a:xfrm>
            <a:off x="3281080" y="5289176"/>
            <a:ext cx="770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06C8FCB-387F-81C8-D9C5-CF0CE575C744}"/>
              </a:ext>
            </a:extLst>
          </p:cNvPr>
          <p:cNvSpPr txBox="1"/>
          <p:nvPr/>
        </p:nvSpPr>
        <p:spPr>
          <a:xfrm>
            <a:off x="609600" y="6538913"/>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CAD176F4-2BB6-9A3B-5056-729BC795F75E}"/>
              </a:ext>
            </a:extLst>
          </p:cNvPr>
          <p:cNvSpPr txBox="1"/>
          <p:nvPr/>
        </p:nvSpPr>
        <p:spPr>
          <a:xfrm>
            <a:off x="17457" y="6171685"/>
            <a:ext cx="9242915" cy="369332"/>
          </a:xfrm>
          <a:prstGeom prst="rect">
            <a:avLst/>
          </a:prstGeom>
          <a:noFill/>
        </p:spPr>
        <p:txBody>
          <a:bodyPr wrap="none" rtlCol="0">
            <a:spAutoFit/>
          </a:bodyPr>
          <a:lstStyle/>
          <a:p>
            <a:r>
              <a:rPr lang="en-GB" b="1" dirty="0"/>
              <a:t>What activities or trips do you do regularly to support your children’s learning &amp; development?</a:t>
            </a:r>
          </a:p>
        </p:txBody>
      </p:sp>
      <p:sp>
        <p:nvSpPr>
          <p:cNvPr id="6" name="TextBox 5">
            <a:extLst>
              <a:ext uri="{FF2B5EF4-FFF2-40B4-BE49-F238E27FC236}">
                <a16:creationId xmlns:a16="http://schemas.microsoft.com/office/drawing/2014/main" id="{08DB0F37-810E-266D-EAD9-9C8D35C9D5E6}"/>
              </a:ext>
            </a:extLst>
          </p:cNvPr>
          <p:cNvSpPr txBox="1"/>
          <p:nvPr/>
        </p:nvSpPr>
        <p:spPr>
          <a:xfrm>
            <a:off x="230278" y="3172674"/>
            <a:ext cx="8913722" cy="369332"/>
          </a:xfrm>
          <a:prstGeom prst="rect">
            <a:avLst/>
          </a:prstGeom>
          <a:noFill/>
        </p:spPr>
        <p:txBody>
          <a:bodyPr wrap="none" rtlCol="0">
            <a:spAutoFit/>
          </a:bodyPr>
          <a:lstStyle/>
          <a:p>
            <a:r>
              <a:rPr lang="en-GB" dirty="0">
                <a:hlinkClick r:id="rId4"/>
              </a:rPr>
              <a:t>Connection and Core Stories – How Storytelling can Support Settling | Stronger Practice Hubs</a:t>
            </a:r>
            <a:endParaRPr lang="en-GB" dirty="0"/>
          </a:p>
        </p:txBody>
      </p:sp>
    </p:spTree>
    <p:extLst>
      <p:ext uri="{BB962C8B-B14F-4D97-AF65-F5344CB8AC3E}">
        <p14:creationId xmlns:p14="http://schemas.microsoft.com/office/powerpoint/2010/main" val="65257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1528A-A533-8826-1257-A3B52F7A83B2}"/>
              </a:ext>
            </a:extLst>
          </p:cNvPr>
          <p:cNvSpPr>
            <a:spLocks noGrp="1"/>
          </p:cNvSpPr>
          <p:nvPr>
            <p:ph type="title"/>
          </p:nvPr>
        </p:nvSpPr>
        <p:spPr>
          <a:xfrm>
            <a:off x="628650" y="1054563"/>
            <a:ext cx="7886700" cy="715409"/>
          </a:xfrm>
        </p:spPr>
        <p:txBody>
          <a:bodyPr/>
          <a:lstStyle/>
          <a:p>
            <a:pPr algn="ctr"/>
            <a:r>
              <a:rPr lang="en-GB" dirty="0"/>
              <a:t>To support you …</a:t>
            </a:r>
          </a:p>
        </p:txBody>
      </p:sp>
      <p:sp>
        <p:nvSpPr>
          <p:cNvPr id="6" name="Text Placeholder 5">
            <a:extLst>
              <a:ext uri="{FF2B5EF4-FFF2-40B4-BE49-F238E27FC236}">
                <a16:creationId xmlns:a16="http://schemas.microsoft.com/office/drawing/2014/main" id="{EC4F5900-492F-2808-A41F-8C777F0A4CC9}"/>
              </a:ext>
            </a:extLst>
          </p:cNvPr>
          <p:cNvSpPr>
            <a:spLocks noGrp="1"/>
          </p:cNvSpPr>
          <p:nvPr>
            <p:ph type="body" idx="1"/>
          </p:nvPr>
        </p:nvSpPr>
        <p:spPr>
          <a:xfrm>
            <a:off x="587000" y="2425361"/>
            <a:ext cx="7886700" cy="3485912"/>
          </a:xfrm>
        </p:spPr>
        <p:txBody>
          <a:bodyPr/>
          <a:lstStyle/>
          <a:p>
            <a:pPr marL="342900" indent="-342900">
              <a:buFont typeface="Arial" panose="020B0604020202020204" pitchFamily="34" charset="0"/>
              <a:buChar char="•"/>
            </a:pPr>
            <a:r>
              <a:rPr lang="en-GB" dirty="0">
                <a:hlinkClick r:id="rId3"/>
              </a:rPr>
              <a:t>Books and Rhymes 2 Year Olds - Sheringham Nursery School (sheringham-nur.org.uk)</a:t>
            </a:r>
            <a:endParaRPr lang="en-GB" dirty="0"/>
          </a:p>
          <a:p>
            <a:pPr marL="342900" indent="-342900">
              <a:buFont typeface="Arial" panose="020B0604020202020204" pitchFamily="34" charset="0"/>
              <a:buChar char="•"/>
            </a:pPr>
            <a:r>
              <a:rPr lang="en-GB" dirty="0">
                <a:hlinkClick r:id="rId4"/>
              </a:rPr>
              <a:t>Books and Rhymes 3-4 Year Olds - Sheringham Nursery School (sheringham-nur.org.uk)</a:t>
            </a:r>
            <a:endParaRPr lang="en-GB" dirty="0"/>
          </a:p>
          <a:p>
            <a:pPr marL="342900" indent="-342900">
              <a:buFont typeface="Arial" panose="020B0604020202020204" pitchFamily="34" charset="0"/>
              <a:buChar char="•"/>
            </a:pPr>
            <a:r>
              <a:rPr lang="en-GB" dirty="0">
                <a:hlinkClick r:id="rId5"/>
              </a:rPr>
              <a:t>https://www.booktrust.org.uk/booklists</a:t>
            </a:r>
            <a:endParaRPr lang="en-GB" dirty="0"/>
          </a:p>
          <a:p>
            <a:pPr marL="342900" indent="-342900">
              <a:buFont typeface="Arial" panose="020B0604020202020204" pitchFamily="34" charset="0"/>
              <a:buChar char="•"/>
            </a:pPr>
            <a:r>
              <a:rPr lang="en-GB" dirty="0">
                <a:hlinkClick r:id="rId6"/>
              </a:rPr>
              <a:t>What does 'cultural capital' mean for early years? (youtube.com)</a:t>
            </a:r>
            <a:endParaRPr lang="en-GB" dirty="0"/>
          </a:p>
          <a:p>
            <a:pPr marL="342900" indent="-342900">
              <a:buFont typeface="Arial" panose="020B0604020202020204" pitchFamily="34" charset="0"/>
              <a:buChar char="•"/>
            </a:pPr>
            <a:r>
              <a:rPr lang="en-GB" dirty="0">
                <a:hlinkClick r:id="rId7"/>
              </a:rPr>
              <a:t>What is Cultural Capital in the EYFS? | </a:t>
            </a:r>
            <a:r>
              <a:rPr lang="en-GB" dirty="0" err="1">
                <a:hlinkClick r:id="rId7"/>
              </a:rPr>
              <a:t>Famly</a:t>
            </a:r>
            <a:endParaRPr lang="en-GB" dirty="0"/>
          </a:p>
        </p:txBody>
      </p:sp>
      <p:sp>
        <p:nvSpPr>
          <p:cNvPr id="2" name="Footer Placeholder 1">
            <a:extLst>
              <a:ext uri="{FF2B5EF4-FFF2-40B4-BE49-F238E27FC236}">
                <a16:creationId xmlns:a16="http://schemas.microsoft.com/office/drawing/2014/main" id="{BC31C4D5-A7C4-441C-A706-B4D1DAF2210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19</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8"/>
          <a:stretch>
            <a:fillRect/>
          </a:stretch>
        </p:blipFill>
        <p:spPr>
          <a:xfrm>
            <a:off x="334247" y="376604"/>
            <a:ext cx="1966826" cy="639562"/>
          </a:xfrm>
          <a:prstGeom prst="rect">
            <a:avLst/>
          </a:prstGeom>
        </p:spPr>
      </p:pic>
    </p:spTree>
    <p:extLst>
      <p:ext uri="{BB962C8B-B14F-4D97-AF65-F5344CB8AC3E}">
        <p14:creationId xmlns:p14="http://schemas.microsoft.com/office/powerpoint/2010/main" val="412430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1745-E49C-364B-8FA1-641D238B2252}"/>
              </a:ext>
            </a:extLst>
          </p:cNvPr>
          <p:cNvSpPr>
            <a:spLocks noGrp="1"/>
          </p:cNvSpPr>
          <p:nvPr>
            <p:ph type="title"/>
          </p:nvPr>
        </p:nvSpPr>
        <p:spPr>
          <a:xfrm>
            <a:off x="628650" y="410643"/>
            <a:ext cx="7886700" cy="715409"/>
          </a:xfrm>
        </p:spPr>
        <p:txBody>
          <a:bodyPr/>
          <a:lstStyle/>
          <a:p>
            <a:pPr algn="ctr"/>
            <a:r>
              <a:rPr lang="en-US"/>
              <a:t>Objective:</a:t>
            </a:r>
            <a:endParaRPr lang="en-US" dirty="0"/>
          </a:p>
        </p:txBody>
      </p:sp>
      <p:sp>
        <p:nvSpPr>
          <p:cNvPr id="3" name="Text Placeholder 2">
            <a:extLst>
              <a:ext uri="{FF2B5EF4-FFF2-40B4-BE49-F238E27FC236}">
                <a16:creationId xmlns:a16="http://schemas.microsoft.com/office/drawing/2014/main" id="{76C44CA0-F048-C048-96DE-FC370D22F205}"/>
              </a:ext>
            </a:extLst>
          </p:cNvPr>
          <p:cNvSpPr>
            <a:spLocks noGrp="1"/>
          </p:cNvSpPr>
          <p:nvPr>
            <p:ph type="body" idx="1"/>
          </p:nvPr>
        </p:nvSpPr>
        <p:spPr>
          <a:xfrm>
            <a:off x="623888" y="1730926"/>
            <a:ext cx="7886700" cy="3396148"/>
          </a:xfrm>
        </p:spPr>
        <p:txBody>
          <a:bodyPr/>
          <a:lstStyle/>
          <a:p>
            <a:pPr algn="ctr"/>
            <a:r>
              <a:rPr lang="en-GB">
                <a:ea typeface="Times New Roman" panose="02020603050405020304" pitchFamily="18" charset="0"/>
              </a:rPr>
              <a:t>You will b</a:t>
            </a:r>
            <a:r>
              <a:rPr lang="en-GB">
                <a:effectLst/>
                <a:ea typeface="Times New Roman" panose="02020603050405020304" pitchFamily="18" charset="0"/>
              </a:rPr>
              <a:t>e confident in developing and designing a curriculum that is fit for purpose.</a:t>
            </a:r>
          </a:p>
          <a:p>
            <a:endParaRPr lang="en-US" dirty="0"/>
          </a:p>
        </p:txBody>
      </p:sp>
      <p:sp>
        <p:nvSpPr>
          <p:cNvPr id="4" name="Footer Placeholder 3">
            <a:extLst>
              <a:ext uri="{FF2B5EF4-FFF2-40B4-BE49-F238E27FC236}">
                <a16:creationId xmlns:a16="http://schemas.microsoft.com/office/drawing/2014/main" id="{FE04C3B9-02AB-4439-906D-3BE0522A3985}"/>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C77C764B-D25D-4740-BA2F-A07928525A35}"/>
              </a:ext>
            </a:extLst>
          </p:cNvPr>
          <p:cNvPicPr>
            <a:picLocks noChangeAspect="1"/>
          </p:cNvPicPr>
          <p:nvPr/>
        </p:nvPicPr>
        <p:blipFill>
          <a:blip r:embed="rId3"/>
          <a:stretch>
            <a:fillRect/>
          </a:stretch>
        </p:blipFill>
        <p:spPr>
          <a:xfrm>
            <a:off x="334247" y="376604"/>
            <a:ext cx="1966826" cy="639562"/>
          </a:xfrm>
          <a:prstGeom prst="rect">
            <a:avLst/>
          </a:prstGeom>
        </p:spPr>
      </p:pic>
      <p:sp>
        <p:nvSpPr>
          <p:cNvPr id="5" name="Slide Number Placeholder 4">
            <a:extLst>
              <a:ext uri="{FF2B5EF4-FFF2-40B4-BE49-F238E27FC236}">
                <a16:creationId xmlns:a16="http://schemas.microsoft.com/office/drawing/2014/main" id="{ADC372D0-2F46-4A47-A8FB-DE98A25FB1A6}"/>
              </a:ext>
            </a:extLst>
          </p:cNvPr>
          <p:cNvSpPr>
            <a:spLocks noGrp="1"/>
          </p:cNvSpPr>
          <p:nvPr>
            <p:ph type="sldNum" sz="quarter" idx="12"/>
          </p:nvPr>
        </p:nvSpPr>
        <p:spPr/>
        <p:txBody>
          <a:bodyPr/>
          <a:lstStyle/>
          <a:p>
            <a:fld id="{D4E53CE5-F605-EF47-AC07-5BCA96F31111}" type="slidenum">
              <a:rPr lang="en-US" sz="2000" b="1" smtClean="0"/>
              <a:t>2</a:t>
            </a:fld>
            <a:endParaRPr lang="en-US" sz="2000" b="1" dirty="0"/>
          </a:p>
        </p:txBody>
      </p:sp>
      <p:pic>
        <p:nvPicPr>
          <p:cNvPr id="7" name="Picture 2">
            <a:extLst>
              <a:ext uri="{FF2B5EF4-FFF2-40B4-BE49-F238E27FC236}">
                <a16:creationId xmlns:a16="http://schemas.microsoft.com/office/drawing/2014/main" id="{3FB4EC9F-7FDD-83F7-165E-D9438E85AB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234"/>
          <a:stretch/>
        </p:blipFill>
        <p:spPr bwMode="auto">
          <a:xfrm>
            <a:off x="633412" y="2764263"/>
            <a:ext cx="4421146" cy="2967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6CAFB2-95D4-83C0-C59A-96554E0B456D}"/>
              </a:ext>
            </a:extLst>
          </p:cNvPr>
          <p:cNvPicPr>
            <a:picLocks noChangeAspect="1"/>
          </p:cNvPicPr>
          <p:nvPr/>
        </p:nvPicPr>
        <p:blipFill>
          <a:blip r:embed="rId5"/>
          <a:stretch>
            <a:fillRect/>
          </a:stretch>
        </p:blipFill>
        <p:spPr>
          <a:xfrm>
            <a:off x="5237851" y="2617887"/>
            <a:ext cx="3089444" cy="3260436"/>
          </a:xfrm>
          <a:prstGeom prst="rect">
            <a:avLst/>
          </a:prstGeom>
        </p:spPr>
      </p:pic>
    </p:spTree>
    <p:extLst>
      <p:ext uri="{BB962C8B-B14F-4D97-AF65-F5344CB8AC3E}">
        <p14:creationId xmlns:p14="http://schemas.microsoft.com/office/powerpoint/2010/main" val="3380378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20</a:t>
            </a:fld>
            <a:endParaRPr lang="en-US"/>
          </a:p>
        </p:txBody>
      </p:sp>
      <p:sp>
        <p:nvSpPr>
          <p:cNvPr id="5" name="Rectangle: Rounded Corners 4">
            <a:extLst>
              <a:ext uri="{FF2B5EF4-FFF2-40B4-BE49-F238E27FC236}">
                <a16:creationId xmlns:a16="http://schemas.microsoft.com/office/drawing/2014/main" id="{9959602A-B785-F7BD-AE19-D5C195B53939}"/>
              </a:ext>
            </a:extLst>
          </p:cNvPr>
          <p:cNvSpPr/>
          <p:nvPr/>
        </p:nvSpPr>
        <p:spPr>
          <a:xfrm>
            <a:off x="205367" y="1348405"/>
            <a:ext cx="4476245" cy="138056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tx1"/>
                </a:solidFill>
              </a:rPr>
              <a:t>3. Core experiences and seasonal celebrations.</a:t>
            </a:r>
          </a:p>
        </p:txBody>
      </p:sp>
      <p:sp>
        <p:nvSpPr>
          <p:cNvPr id="6" name="Rectangle 5">
            <a:extLst>
              <a:ext uri="{FF2B5EF4-FFF2-40B4-BE49-F238E27FC236}">
                <a16:creationId xmlns:a16="http://schemas.microsoft.com/office/drawing/2014/main" id="{CE15B843-4E7A-A3E6-8C75-1BD009DA8308}"/>
              </a:ext>
            </a:extLst>
          </p:cNvPr>
          <p:cNvSpPr/>
          <p:nvPr/>
        </p:nvSpPr>
        <p:spPr>
          <a:xfrm>
            <a:off x="758023" y="3240232"/>
            <a:ext cx="3086099" cy="1380565"/>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a:t>Experiences, celebrations and seasonal experiences</a:t>
            </a:r>
          </a:p>
        </p:txBody>
      </p:sp>
      <p:sp>
        <p:nvSpPr>
          <p:cNvPr id="8" name="TextBox 7">
            <a:extLst>
              <a:ext uri="{FF2B5EF4-FFF2-40B4-BE49-F238E27FC236}">
                <a16:creationId xmlns:a16="http://schemas.microsoft.com/office/drawing/2014/main" id="{DE8C45D1-9307-A618-631A-BEF4DD135049}"/>
              </a:ext>
            </a:extLst>
          </p:cNvPr>
          <p:cNvSpPr txBox="1"/>
          <p:nvPr/>
        </p:nvSpPr>
        <p:spPr>
          <a:xfrm>
            <a:off x="946604" y="4803403"/>
            <a:ext cx="3625396" cy="923330"/>
          </a:xfrm>
          <a:prstGeom prst="rect">
            <a:avLst/>
          </a:prstGeom>
          <a:noFill/>
        </p:spPr>
        <p:txBody>
          <a:bodyPr wrap="square" rtlCol="0">
            <a:spAutoFit/>
          </a:bodyPr>
          <a:lstStyle/>
          <a:p>
            <a:r>
              <a:rPr lang="en-GB" dirty="0">
                <a:hlinkClick r:id="rId4"/>
              </a:rPr>
              <a:t>Understanding the world – </a:t>
            </a:r>
          </a:p>
          <a:p>
            <a:r>
              <a:rPr lang="en-GB" dirty="0">
                <a:hlinkClick r:id="rId4"/>
              </a:rPr>
              <a:t>Help for early years providers - GOV.UK (education.gov.uk)</a:t>
            </a:r>
            <a:endParaRPr lang="en-GB" dirty="0"/>
          </a:p>
        </p:txBody>
      </p:sp>
      <p:pic>
        <p:nvPicPr>
          <p:cNvPr id="12" name="Picture 11">
            <a:extLst>
              <a:ext uri="{FF2B5EF4-FFF2-40B4-BE49-F238E27FC236}">
                <a16:creationId xmlns:a16="http://schemas.microsoft.com/office/drawing/2014/main" id="{8BFE5631-A0A9-1F3C-48A9-3BC0CFA1E23A}"/>
              </a:ext>
            </a:extLst>
          </p:cNvPr>
          <p:cNvPicPr>
            <a:picLocks noChangeAspect="1"/>
          </p:cNvPicPr>
          <p:nvPr/>
        </p:nvPicPr>
        <p:blipFill>
          <a:blip r:embed="rId5"/>
          <a:stretch>
            <a:fillRect/>
          </a:stretch>
        </p:blipFill>
        <p:spPr>
          <a:xfrm>
            <a:off x="4587268" y="3512306"/>
            <a:ext cx="1920586" cy="2392525"/>
          </a:xfrm>
          <a:prstGeom prst="rect">
            <a:avLst/>
          </a:prstGeom>
        </p:spPr>
      </p:pic>
      <p:cxnSp>
        <p:nvCxnSpPr>
          <p:cNvPr id="14" name="Straight Arrow Connector 13">
            <a:extLst>
              <a:ext uri="{FF2B5EF4-FFF2-40B4-BE49-F238E27FC236}">
                <a16:creationId xmlns:a16="http://schemas.microsoft.com/office/drawing/2014/main" id="{014FAE79-CB9F-52A6-0D7C-290049E356F1}"/>
              </a:ext>
            </a:extLst>
          </p:cNvPr>
          <p:cNvCxnSpPr>
            <a:endCxn id="6" idx="0"/>
          </p:cNvCxnSpPr>
          <p:nvPr/>
        </p:nvCxnSpPr>
        <p:spPr>
          <a:xfrm>
            <a:off x="2301072" y="2728970"/>
            <a:ext cx="1" cy="511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9034646-44EC-9E22-63AE-756390DF48A0}"/>
              </a:ext>
            </a:extLst>
          </p:cNvPr>
          <p:cNvSpPr txBox="1"/>
          <p:nvPr/>
        </p:nvSpPr>
        <p:spPr>
          <a:xfrm>
            <a:off x="4677496" y="5904831"/>
            <a:ext cx="4225644" cy="369332"/>
          </a:xfrm>
          <a:prstGeom prst="rect">
            <a:avLst/>
          </a:prstGeom>
          <a:noFill/>
        </p:spPr>
        <p:txBody>
          <a:bodyPr wrap="none" rtlCol="0">
            <a:spAutoFit/>
          </a:bodyPr>
          <a:lstStyle/>
          <a:p>
            <a:r>
              <a:rPr lang="en-GB" dirty="0">
                <a:hlinkClick r:id="rId6"/>
              </a:rPr>
              <a:t>draft-ey-booklists-5.pdf (shropshire.gov.uk)</a:t>
            </a:r>
            <a:endParaRPr lang="en-GB" dirty="0"/>
          </a:p>
        </p:txBody>
      </p:sp>
      <p:pic>
        <p:nvPicPr>
          <p:cNvPr id="7" name="Picture 6">
            <a:extLst>
              <a:ext uri="{FF2B5EF4-FFF2-40B4-BE49-F238E27FC236}">
                <a16:creationId xmlns:a16="http://schemas.microsoft.com/office/drawing/2014/main" id="{1C480730-CC8F-5F3C-D6D9-74A7D094C9AB}"/>
              </a:ext>
            </a:extLst>
          </p:cNvPr>
          <p:cNvPicPr>
            <a:picLocks noChangeAspect="1"/>
          </p:cNvPicPr>
          <p:nvPr/>
        </p:nvPicPr>
        <p:blipFill rotWithShape="1">
          <a:blip r:embed="rId7"/>
          <a:srcRect l="48084" t="12907" r="39394" b="55253"/>
          <a:stretch/>
        </p:blipFill>
        <p:spPr>
          <a:xfrm>
            <a:off x="6479618" y="1999620"/>
            <a:ext cx="1906359" cy="2726585"/>
          </a:xfrm>
          <a:prstGeom prst="rect">
            <a:avLst/>
          </a:prstGeom>
        </p:spPr>
      </p:pic>
      <p:sp>
        <p:nvSpPr>
          <p:cNvPr id="2" name="TextBox 1">
            <a:extLst>
              <a:ext uri="{FF2B5EF4-FFF2-40B4-BE49-F238E27FC236}">
                <a16:creationId xmlns:a16="http://schemas.microsoft.com/office/drawing/2014/main" id="{22787249-DBAC-0B1E-AFC1-1F27878B7EC2}"/>
              </a:ext>
            </a:extLst>
          </p:cNvPr>
          <p:cNvSpPr txBox="1"/>
          <p:nvPr/>
        </p:nvSpPr>
        <p:spPr>
          <a:xfrm>
            <a:off x="5478039" y="1601080"/>
            <a:ext cx="3726085" cy="369332"/>
          </a:xfrm>
          <a:prstGeom prst="rect">
            <a:avLst/>
          </a:prstGeom>
          <a:noFill/>
        </p:spPr>
        <p:txBody>
          <a:bodyPr wrap="none" rtlCol="0">
            <a:spAutoFit/>
          </a:bodyPr>
          <a:lstStyle/>
          <a:p>
            <a:r>
              <a:rPr lang="en-GB" dirty="0">
                <a:hlinkClick r:id="rId8"/>
              </a:rPr>
              <a:t>Cultural diversity | Shropshire Council</a:t>
            </a:r>
            <a:endParaRPr lang="en-GB" dirty="0"/>
          </a:p>
        </p:txBody>
      </p:sp>
    </p:spTree>
    <p:extLst>
      <p:ext uri="{BB962C8B-B14F-4D97-AF65-F5344CB8AC3E}">
        <p14:creationId xmlns:p14="http://schemas.microsoft.com/office/powerpoint/2010/main" val="60602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941A-5F65-4D20-B147-E5AA371A8493}"/>
              </a:ext>
            </a:extLst>
          </p:cNvPr>
          <p:cNvSpPr>
            <a:spLocks noGrp="1"/>
          </p:cNvSpPr>
          <p:nvPr>
            <p:ph type="title"/>
          </p:nvPr>
        </p:nvSpPr>
        <p:spPr>
          <a:xfrm>
            <a:off x="495300" y="385295"/>
            <a:ext cx="7886700" cy="715409"/>
          </a:xfrm>
        </p:spPr>
        <p:txBody>
          <a:bodyPr>
            <a:normAutofit/>
          </a:bodyPr>
          <a:lstStyle/>
          <a:p>
            <a:pPr algn="ctr"/>
            <a:r>
              <a:rPr lang="en-GB" sz="3200"/>
              <a:t>Your curriculum overview:</a:t>
            </a:r>
          </a:p>
        </p:txBody>
      </p:sp>
      <p:sp>
        <p:nvSpPr>
          <p:cNvPr id="3" name="Text Placeholder 2">
            <a:extLst>
              <a:ext uri="{FF2B5EF4-FFF2-40B4-BE49-F238E27FC236}">
                <a16:creationId xmlns:a16="http://schemas.microsoft.com/office/drawing/2014/main" id="{91886D8F-BBFF-49DC-B4B5-102E97CF9A59}"/>
              </a:ext>
            </a:extLst>
          </p:cNvPr>
          <p:cNvSpPr>
            <a:spLocks noGrp="1"/>
          </p:cNvSpPr>
          <p:nvPr>
            <p:ph type="body" idx="1"/>
          </p:nvPr>
        </p:nvSpPr>
        <p:spPr>
          <a:xfrm>
            <a:off x="0" y="1397000"/>
            <a:ext cx="9144000" cy="4872167"/>
          </a:xfrm>
        </p:spPr>
        <p:txBody>
          <a:bodyPr/>
          <a:lstStyle/>
          <a:p>
            <a:endParaRPr lang="en-GB"/>
          </a:p>
        </p:txBody>
      </p:sp>
      <p:sp>
        <p:nvSpPr>
          <p:cNvPr id="4" name="Footer Placeholder 3">
            <a:extLst>
              <a:ext uri="{FF2B5EF4-FFF2-40B4-BE49-F238E27FC236}">
                <a16:creationId xmlns:a16="http://schemas.microsoft.com/office/drawing/2014/main" id="{EA7B3DA2-7DD3-4D39-B45D-D0414E7DB7F9}"/>
              </a:ext>
            </a:extLst>
          </p:cNvPr>
          <p:cNvSpPr>
            <a:spLocks noGrp="1"/>
          </p:cNvSpPr>
          <p:nvPr>
            <p:ph type="ftr" sz="quarter" idx="11"/>
          </p:nvPr>
        </p:nvSpPr>
        <p:spPr>
          <a:xfrm>
            <a:off x="2870200" y="6409769"/>
            <a:ext cx="4159250" cy="365125"/>
          </a:xfrm>
        </p:spPr>
        <p:txBody>
          <a:bodyPr/>
          <a:lstStyle/>
          <a:p>
            <a:r>
              <a:rPr lang="en-GB"/>
              <a:t>Working draft curriculum and assessment policy (March 2021)</a:t>
            </a:r>
          </a:p>
          <a:p>
            <a:endParaRPr lang="en-US"/>
          </a:p>
        </p:txBody>
      </p:sp>
      <p:sp>
        <p:nvSpPr>
          <p:cNvPr id="5" name="Slide Number Placeholder 4">
            <a:extLst>
              <a:ext uri="{FF2B5EF4-FFF2-40B4-BE49-F238E27FC236}">
                <a16:creationId xmlns:a16="http://schemas.microsoft.com/office/drawing/2014/main" id="{584E38D7-261A-4DA5-9445-FAF531D593FC}"/>
              </a:ext>
            </a:extLst>
          </p:cNvPr>
          <p:cNvSpPr>
            <a:spLocks noGrp="1"/>
          </p:cNvSpPr>
          <p:nvPr>
            <p:ph type="sldNum" sz="quarter" idx="12"/>
          </p:nvPr>
        </p:nvSpPr>
        <p:spPr/>
        <p:txBody>
          <a:bodyPr/>
          <a:lstStyle/>
          <a:p>
            <a:fld id="{D4E53CE5-F605-EF47-AC07-5BCA96F31111}" type="slidenum">
              <a:rPr lang="en-US" smtClean="0"/>
              <a:t>21</a:t>
            </a:fld>
            <a:endParaRPr lang="en-US"/>
          </a:p>
        </p:txBody>
      </p:sp>
      <p:graphicFrame>
        <p:nvGraphicFramePr>
          <p:cNvPr id="6" name="Diagram 5">
            <a:extLst>
              <a:ext uri="{FF2B5EF4-FFF2-40B4-BE49-F238E27FC236}">
                <a16:creationId xmlns:a16="http://schemas.microsoft.com/office/drawing/2014/main" id="{56533A99-0403-49BD-87CF-622BC78CCFC7}"/>
              </a:ext>
            </a:extLst>
          </p:cNvPr>
          <p:cNvGraphicFramePr/>
          <p:nvPr/>
        </p:nvGraphicFramePr>
        <p:xfrm>
          <a:off x="101927" y="1397000"/>
          <a:ext cx="9042073" cy="4692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66E1D00-3E19-4514-9009-DBC5EE44386A}"/>
              </a:ext>
            </a:extLst>
          </p:cNvPr>
          <p:cNvSpPr txBox="1"/>
          <p:nvPr/>
        </p:nvSpPr>
        <p:spPr>
          <a:xfrm>
            <a:off x="232012" y="3617438"/>
            <a:ext cx="1458912" cy="954107"/>
          </a:xfrm>
          <a:prstGeom prst="rect">
            <a:avLst/>
          </a:prstGeom>
          <a:solidFill>
            <a:schemeClr val="bg1"/>
          </a:solidFill>
          <a:ln>
            <a:solidFill>
              <a:schemeClr val="accent1"/>
            </a:solidFill>
          </a:ln>
        </p:spPr>
        <p:txBody>
          <a:bodyPr wrap="square" rtlCol="0">
            <a:spAutoFit/>
          </a:bodyPr>
          <a:lstStyle/>
          <a:p>
            <a:r>
              <a:rPr lang="en-GB" sz="1400" dirty="0"/>
              <a:t>Experiences, celebrations and seasonal experiences</a:t>
            </a:r>
          </a:p>
        </p:txBody>
      </p:sp>
      <p:sp>
        <p:nvSpPr>
          <p:cNvPr id="8" name="TextBox 7">
            <a:extLst>
              <a:ext uri="{FF2B5EF4-FFF2-40B4-BE49-F238E27FC236}">
                <a16:creationId xmlns:a16="http://schemas.microsoft.com/office/drawing/2014/main" id="{B6E6B2A5-6720-4681-A2C9-B346CC256682}"/>
              </a:ext>
            </a:extLst>
          </p:cNvPr>
          <p:cNvSpPr txBox="1"/>
          <p:nvPr/>
        </p:nvSpPr>
        <p:spPr>
          <a:xfrm>
            <a:off x="1143200" y="5350988"/>
            <a:ext cx="1889813" cy="738664"/>
          </a:xfrm>
          <a:prstGeom prst="rect">
            <a:avLst/>
          </a:prstGeom>
          <a:solidFill>
            <a:schemeClr val="bg1"/>
          </a:solidFill>
          <a:ln>
            <a:solidFill>
              <a:schemeClr val="accent4"/>
            </a:solidFill>
          </a:ln>
        </p:spPr>
        <p:txBody>
          <a:bodyPr wrap="none" rtlCol="0">
            <a:spAutoFit/>
          </a:bodyPr>
          <a:lstStyle/>
          <a:p>
            <a:r>
              <a:rPr lang="en-GB" sz="1400"/>
              <a:t>Where do you children </a:t>
            </a:r>
          </a:p>
          <a:p>
            <a:r>
              <a:rPr lang="en-GB" sz="1400"/>
              <a:t>go to add to their </a:t>
            </a:r>
          </a:p>
          <a:p>
            <a:r>
              <a:rPr lang="en-GB" sz="1400"/>
              <a:t>experiences?</a:t>
            </a:r>
          </a:p>
        </p:txBody>
      </p:sp>
      <p:sp>
        <p:nvSpPr>
          <p:cNvPr id="14" name="TextBox 13">
            <a:extLst>
              <a:ext uri="{FF2B5EF4-FFF2-40B4-BE49-F238E27FC236}">
                <a16:creationId xmlns:a16="http://schemas.microsoft.com/office/drawing/2014/main" id="{05D692DB-C0B1-4C18-8CE2-20E3A06DC26C}"/>
              </a:ext>
            </a:extLst>
          </p:cNvPr>
          <p:cNvSpPr txBox="1"/>
          <p:nvPr/>
        </p:nvSpPr>
        <p:spPr>
          <a:xfrm>
            <a:off x="5616485" y="1217485"/>
            <a:ext cx="2128147" cy="523220"/>
          </a:xfrm>
          <a:prstGeom prst="rect">
            <a:avLst/>
          </a:prstGeom>
          <a:solidFill>
            <a:schemeClr val="bg1"/>
          </a:solidFill>
          <a:ln>
            <a:solidFill>
              <a:schemeClr val="accent6"/>
            </a:solidFill>
          </a:ln>
        </p:spPr>
        <p:txBody>
          <a:bodyPr wrap="none" rtlCol="0">
            <a:spAutoFit/>
          </a:bodyPr>
          <a:lstStyle/>
          <a:p>
            <a:r>
              <a:rPr lang="en-GB" sz="1400"/>
              <a:t>Important consideration </a:t>
            </a:r>
          </a:p>
          <a:p>
            <a:r>
              <a:rPr lang="en-GB" sz="1400"/>
              <a:t>e.g. through themes, ITMP</a:t>
            </a:r>
          </a:p>
        </p:txBody>
      </p:sp>
      <p:sp>
        <p:nvSpPr>
          <p:cNvPr id="15" name="TextBox 14">
            <a:extLst>
              <a:ext uri="{FF2B5EF4-FFF2-40B4-BE49-F238E27FC236}">
                <a16:creationId xmlns:a16="http://schemas.microsoft.com/office/drawing/2014/main" id="{53A1D929-86A3-4F84-A3B4-D2A0F7145B83}"/>
              </a:ext>
            </a:extLst>
          </p:cNvPr>
          <p:cNvSpPr txBox="1"/>
          <p:nvPr/>
        </p:nvSpPr>
        <p:spPr>
          <a:xfrm>
            <a:off x="7116220" y="1890182"/>
            <a:ext cx="1447765" cy="1384995"/>
          </a:xfrm>
          <a:prstGeom prst="rect">
            <a:avLst/>
          </a:prstGeom>
          <a:solidFill>
            <a:schemeClr val="bg1"/>
          </a:solidFill>
          <a:ln>
            <a:solidFill>
              <a:schemeClr val="accent4"/>
            </a:solidFill>
          </a:ln>
        </p:spPr>
        <p:txBody>
          <a:bodyPr wrap="square" rtlCol="0">
            <a:spAutoFit/>
          </a:bodyPr>
          <a:lstStyle/>
          <a:p>
            <a:r>
              <a:rPr lang="en-GB" sz="1400"/>
              <a:t>What you regularly</a:t>
            </a:r>
          </a:p>
          <a:p>
            <a:r>
              <a:rPr lang="en-GB" sz="1400"/>
              <a:t>do to support children’s </a:t>
            </a:r>
          </a:p>
          <a:p>
            <a:r>
              <a:rPr lang="en-GB" sz="1400"/>
              <a:t>learning and </a:t>
            </a:r>
          </a:p>
          <a:p>
            <a:r>
              <a:rPr lang="en-GB" sz="1400"/>
              <a:t>development.</a:t>
            </a:r>
          </a:p>
        </p:txBody>
      </p:sp>
      <p:sp>
        <p:nvSpPr>
          <p:cNvPr id="16" name="TextBox 15">
            <a:extLst>
              <a:ext uri="{FF2B5EF4-FFF2-40B4-BE49-F238E27FC236}">
                <a16:creationId xmlns:a16="http://schemas.microsoft.com/office/drawing/2014/main" id="{AD31FF75-4D93-4B1B-B7DE-F46545A40F21}"/>
              </a:ext>
            </a:extLst>
          </p:cNvPr>
          <p:cNvSpPr txBox="1"/>
          <p:nvPr/>
        </p:nvSpPr>
        <p:spPr>
          <a:xfrm>
            <a:off x="7486650" y="3857485"/>
            <a:ext cx="1319015" cy="738664"/>
          </a:xfrm>
          <a:prstGeom prst="rect">
            <a:avLst/>
          </a:prstGeom>
          <a:solidFill>
            <a:schemeClr val="bg1"/>
          </a:solidFill>
          <a:ln>
            <a:solidFill>
              <a:schemeClr val="accent4"/>
            </a:solidFill>
          </a:ln>
        </p:spPr>
        <p:txBody>
          <a:bodyPr wrap="none" rtlCol="0">
            <a:spAutoFit/>
          </a:bodyPr>
          <a:lstStyle/>
          <a:p>
            <a:r>
              <a:rPr lang="en-GB" sz="1400" dirty="0"/>
              <a:t>These should </a:t>
            </a:r>
          </a:p>
          <a:p>
            <a:r>
              <a:rPr lang="en-GB" sz="1400"/>
              <a:t>mainly </a:t>
            </a:r>
            <a:r>
              <a:rPr lang="en-GB" sz="1400" dirty="0"/>
              <a:t>stay the</a:t>
            </a:r>
          </a:p>
          <a:p>
            <a:r>
              <a:rPr lang="en-GB" sz="1400" dirty="0"/>
              <a:t>same each year</a:t>
            </a:r>
          </a:p>
        </p:txBody>
      </p:sp>
      <p:sp>
        <p:nvSpPr>
          <p:cNvPr id="17" name="TextBox 16">
            <a:extLst>
              <a:ext uri="{FF2B5EF4-FFF2-40B4-BE49-F238E27FC236}">
                <a16:creationId xmlns:a16="http://schemas.microsoft.com/office/drawing/2014/main" id="{5626B8B1-9622-4ADF-9453-8D01BBAA5978}"/>
              </a:ext>
            </a:extLst>
          </p:cNvPr>
          <p:cNvSpPr txBox="1"/>
          <p:nvPr/>
        </p:nvSpPr>
        <p:spPr>
          <a:xfrm>
            <a:off x="6330386" y="5191947"/>
            <a:ext cx="1571668" cy="523220"/>
          </a:xfrm>
          <a:prstGeom prst="rect">
            <a:avLst/>
          </a:prstGeom>
          <a:solidFill>
            <a:schemeClr val="bg1"/>
          </a:solidFill>
          <a:ln>
            <a:solidFill>
              <a:schemeClr val="accent4"/>
            </a:solidFill>
          </a:ln>
        </p:spPr>
        <p:txBody>
          <a:bodyPr wrap="square" rtlCol="0">
            <a:spAutoFit/>
          </a:bodyPr>
          <a:lstStyle/>
          <a:p>
            <a:r>
              <a:rPr lang="en-GB" sz="1400"/>
              <a:t>Regular activities</a:t>
            </a:r>
          </a:p>
          <a:p>
            <a:r>
              <a:rPr lang="en-GB" sz="1400"/>
              <a:t>in your setting</a:t>
            </a:r>
          </a:p>
        </p:txBody>
      </p:sp>
      <p:sp>
        <p:nvSpPr>
          <p:cNvPr id="26" name="TextBox 25">
            <a:extLst>
              <a:ext uri="{FF2B5EF4-FFF2-40B4-BE49-F238E27FC236}">
                <a16:creationId xmlns:a16="http://schemas.microsoft.com/office/drawing/2014/main" id="{2AD64DD9-2F6A-4BB1-89BD-5DC7D7862F72}"/>
              </a:ext>
            </a:extLst>
          </p:cNvPr>
          <p:cNvSpPr txBox="1"/>
          <p:nvPr/>
        </p:nvSpPr>
        <p:spPr>
          <a:xfrm>
            <a:off x="484094" y="2133600"/>
            <a:ext cx="1726841" cy="959459"/>
          </a:xfrm>
          <a:prstGeom prst="rect">
            <a:avLst/>
          </a:prstGeom>
          <a:solidFill>
            <a:schemeClr val="bg1"/>
          </a:solidFill>
          <a:ln>
            <a:solidFill>
              <a:schemeClr val="tx2">
                <a:lumMod val="75000"/>
              </a:schemeClr>
            </a:solidFill>
          </a:ln>
        </p:spPr>
        <p:txBody>
          <a:bodyPr wrap="square" rtlCol="0">
            <a:spAutoFit/>
          </a:bodyPr>
          <a:lstStyle/>
          <a:p>
            <a:r>
              <a:rPr lang="en-GB" sz="1400" dirty="0"/>
              <a:t>Use DM or B25M </a:t>
            </a:r>
          </a:p>
          <a:p>
            <a:r>
              <a:rPr lang="en-GB" sz="1400" dirty="0"/>
              <a:t>as a guide. Write what is important to your setting.</a:t>
            </a:r>
          </a:p>
        </p:txBody>
      </p:sp>
      <p:pic>
        <p:nvPicPr>
          <p:cNvPr id="9" name="Picture 8">
            <a:extLst>
              <a:ext uri="{FF2B5EF4-FFF2-40B4-BE49-F238E27FC236}">
                <a16:creationId xmlns:a16="http://schemas.microsoft.com/office/drawing/2014/main" id="{3A808601-0070-EEF4-0EFB-114C32282A57}"/>
              </a:ext>
            </a:extLst>
          </p:cNvPr>
          <p:cNvPicPr>
            <a:picLocks noChangeAspect="1"/>
          </p:cNvPicPr>
          <p:nvPr/>
        </p:nvPicPr>
        <p:blipFill>
          <a:blip r:embed="rId8"/>
          <a:stretch>
            <a:fillRect/>
          </a:stretch>
        </p:blipFill>
        <p:spPr>
          <a:xfrm>
            <a:off x="334247" y="376604"/>
            <a:ext cx="1966826" cy="639562"/>
          </a:xfrm>
          <a:prstGeom prst="rect">
            <a:avLst/>
          </a:prstGeom>
        </p:spPr>
      </p:pic>
    </p:spTree>
    <p:extLst>
      <p:ext uri="{BB962C8B-B14F-4D97-AF65-F5344CB8AC3E}">
        <p14:creationId xmlns:p14="http://schemas.microsoft.com/office/powerpoint/2010/main" val="287732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animBg="1"/>
      <p:bldP spid="17"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E149-BBB8-437B-A447-864394C1B1E1}"/>
              </a:ext>
            </a:extLst>
          </p:cNvPr>
          <p:cNvSpPr>
            <a:spLocks noGrp="1"/>
          </p:cNvSpPr>
          <p:nvPr>
            <p:ph type="title"/>
          </p:nvPr>
        </p:nvSpPr>
        <p:spPr>
          <a:xfrm>
            <a:off x="1525191" y="844925"/>
            <a:ext cx="5915025" cy="536557"/>
          </a:xfrm>
        </p:spPr>
        <p:txBody>
          <a:bodyPr>
            <a:normAutofit/>
          </a:bodyPr>
          <a:lstStyle/>
          <a:p>
            <a:pPr algn="ctr"/>
            <a:r>
              <a:rPr lang="en-GB" sz="2400" dirty="0"/>
              <a:t>*An example of a curricular overview:</a:t>
            </a:r>
          </a:p>
        </p:txBody>
      </p:sp>
      <p:sp>
        <p:nvSpPr>
          <p:cNvPr id="3" name="Text Placeholder 2">
            <a:extLst>
              <a:ext uri="{FF2B5EF4-FFF2-40B4-BE49-F238E27FC236}">
                <a16:creationId xmlns:a16="http://schemas.microsoft.com/office/drawing/2014/main" id="{63B0DF82-DAA1-4CA5-80D7-219C20D39835}"/>
              </a:ext>
            </a:extLst>
          </p:cNvPr>
          <p:cNvSpPr>
            <a:spLocks noGrp="1"/>
          </p:cNvSpPr>
          <p:nvPr>
            <p:ph type="body" idx="1"/>
          </p:nvPr>
        </p:nvSpPr>
        <p:spPr>
          <a:xfrm>
            <a:off x="1610916" y="2265589"/>
            <a:ext cx="5915025" cy="3158900"/>
          </a:xfrm>
        </p:spPr>
        <p:txBody>
          <a:bodyPr/>
          <a:lstStyle/>
          <a:p>
            <a:endParaRPr lang="en-GB"/>
          </a:p>
        </p:txBody>
      </p:sp>
      <p:sp>
        <p:nvSpPr>
          <p:cNvPr id="4" name="Footer Placeholder 3">
            <a:extLst>
              <a:ext uri="{FF2B5EF4-FFF2-40B4-BE49-F238E27FC236}">
                <a16:creationId xmlns:a16="http://schemas.microsoft.com/office/drawing/2014/main" id="{A31C3AFF-8117-4E0D-B667-8E8F74951E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A6375-3D69-4D0B-B891-A5C25CA7577E}"/>
              </a:ext>
            </a:extLst>
          </p:cNvPr>
          <p:cNvSpPr>
            <a:spLocks noGrp="1"/>
          </p:cNvSpPr>
          <p:nvPr>
            <p:ph type="sldNum" sz="quarter" idx="12"/>
          </p:nvPr>
        </p:nvSpPr>
        <p:spPr/>
        <p:txBody>
          <a:bodyPr/>
          <a:lstStyle/>
          <a:p>
            <a:fld id="{D4E53CE5-F605-EF47-AC07-5BCA96F31111}" type="slidenum">
              <a:rPr lang="en-US" smtClean="0"/>
              <a:t>22</a:t>
            </a:fld>
            <a:endParaRPr lang="en-US"/>
          </a:p>
        </p:txBody>
      </p:sp>
      <p:graphicFrame>
        <p:nvGraphicFramePr>
          <p:cNvPr id="6" name="Diagram 5">
            <a:extLst>
              <a:ext uri="{FF2B5EF4-FFF2-40B4-BE49-F238E27FC236}">
                <a16:creationId xmlns:a16="http://schemas.microsoft.com/office/drawing/2014/main" id="{8777C7F8-A933-4DDA-83CA-EDFB99CD9162}"/>
              </a:ext>
            </a:extLst>
          </p:cNvPr>
          <p:cNvGraphicFramePr/>
          <p:nvPr>
            <p:extLst>
              <p:ext uri="{D42A27DB-BD31-4B8C-83A1-F6EECF244321}">
                <p14:modId xmlns:p14="http://schemas.microsoft.com/office/powerpoint/2010/main" val="4267589857"/>
              </p:ext>
            </p:extLst>
          </p:nvPr>
        </p:nvGraphicFramePr>
        <p:xfrm>
          <a:off x="-1" y="1719398"/>
          <a:ext cx="9078867" cy="5138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D700B90-3ABB-4B5F-83DB-50311D0B5D93}"/>
              </a:ext>
            </a:extLst>
          </p:cNvPr>
          <p:cNvSpPr txBox="1"/>
          <p:nvPr/>
        </p:nvSpPr>
        <p:spPr>
          <a:xfrm>
            <a:off x="3739571" y="4335504"/>
            <a:ext cx="1825308" cy="715581"/>
          </a:xfrm>
          <a:prstGeom prst="rect">
            <a:avLst/>
          </a:prstGeom>
          <a:noFill/>
        </p:spPr>
        <p:txBody>
          <a:bodyPr wrap="none" rtlCol="0">
            <a:spAutoFit/>
          </a:bodyPr>
          <a:lstStyle/>
          <a:p>
            <a:pPr algn="ctr"/>
            <a:r>
              <a:rPr lang="en-GB" sz="1350" dirty="0"/>
              <a:t>The Chestnuts’ Nursery</a:t>
            </a:r>
          </a:p>
          <a:p>
            <a:pPr algn="ctr"/>
            <a:r>
              <a:rPr lang="en-GB" sz="1350" dirty="0"/>
              <a:t>(2–4-year-olds)</a:t>
            </a:r>
          </a:p>
          <a:p>
            <a:pPr algn="ctr"/>
            <a:endParaRPr lang="en-GB" sz="1350" dirty="0"/>
          </a:p>
        </p:txBody>
      </p:sp>
      <p:pic>
        <p:nvPicPr>
          <p:cNvPr id="9" name="Picture 8" descr="A picture containing diagram&#10;&#10;Description automatically generated">
            <a:extLst>
              <a:ext uri="{FF2B5EF4-FFF2-40B4-BE49-F238E27FC236}">
                <a16:creationId xmlns:a16="http://schemas.microsoft.com/office/drawing/2014/main" id="{4100D0AE-0184-462B-906D-855DF54E1AFC}"/>
              </a:ext>
            </a:extLst>
          </p:cNvPr>
          <p:cNvPicPr>
            <a:picLocks noChangeAspect="1"/>
          </p:cNvPicPr>
          <p:nvPr/>
        </p:nvPicPr>
        <p:blipFill rotWithShape="1">
          <a:blip r:embed="rId8"/>
          <a:srcRect l="6318" t="9482" r="20728" b="13243"/>
          <a:stretch/>
        </p:blipFill>
        <p:spPr>
          <a:xfrm>
            <a:off x="3759994" y="3025965"/>
            <a:ext cx="1463564" cy="1388278"/>
          </a:xfrm>
          <a:prstGeom prst="rect">
            <a:avLst/>
          </a:prstGeom>
        </p:spPr>
      </p:pic>
      <p:sp>
        <p:nvSpPr>
          <p:cNvPr id="10" name="Arrow: Up 9">
            <a:extLst>
              <a:ext uri="{FF2B5EF4-FFF2-40B4-BE49-F238E27FC236}">
                <a16:creationId xmlns:a16="http://schemas.microsoft.com/office/drawing/2014/main" id="{00065FF4-3968-4E21-ABCD-977E4EC1A367}"/>
              </a:ext>
            </a:extLst>
          </p:cNvPr>
          <p:cNvSpPr/>
          <p:nvPr/>
        </p:nvSpPr>
        <p:spPr>
          <a:xfrm>
            <a:off x="4386692" y="2583567"/>
            <a:ext cx="363474" cy="4847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extBox 10">
            <a:extLst>
              <a:ext uri="{FF2B5EF4-FFF2-40B4-BE49-F238E27FC236}">
                <a16:creationId xmlns:a16="http://schemas.microsoft.com/office/drawing/2014/main" id="{4FFFBD74-2959-4246-A1C5-AD03A027E531}"/>
              </a:ext>
            </a:extLst>
          </p:cNvPr>
          <p:cNvSpPr txBox="1"/>
          <p:nvPr/>
        </p:nvSpPr>
        <p:spPr>
          <a:xfrm>
            <a:off x="6960980" y="957651"/>
            <a:ext cx="2117887" cy="784830"/>
          </a:xfrm>
          <a:prstGeom prst="rect">
            <a:avLst/>
          </a:prstGeom>
          <a:noFill/>
        </p:spPr>
        <p:txBody>
          <a:bodyPr wrap="none" rtlCol="0">
            <a:spAutoFit/>
          </a:bodyPr>
          <a:lstStyle/>
          <a:p>
            <a:r>
              <a:rPr lang="en-GB" sz="1050" i="1" dirty="0"/>
              <a:t>*Curriculum and assessment policy</a:t>
            </a:r>
            <a:r>
              <a:rPr lang="en-GB" sz="1050" dirty="0"/>
              <a:t> </a:t>
            </a:r>
          </a:p>
          <a:p>
            <a:r>
              <a:rPr lang="en-GB" sz="1050" dirty="0"/>
              <a:t>(Working draft, Autumn 2021) </a:t>
            </a:r>
          </a:p>
          <a:p>
            <a:r>
              <a:rPr lang="en-GB" sz="1050" dirty="0"/>
              <a:t>[Online] </a:t>
            </a:r>
          </a:p>
          <a:p>
            <a:endParaRPr lang="en-GB" sz="1350" dirty="0"/>
          </a:p>
        </p:txBody>
      </p:sp>
      <p:pic>
        <p:nvPicPr>
          <p:cNvPr id="17" name="Picture 16">
            <a:extLst>
              <a:ext uri="{FF2B5EF4-FFF2-40B4-BE49-F238E27FC236}">
                <a16:creationId xmlns:a16="http://schemas.microsoft.com/office/drawing/2014/main" id="{50802070-DF31-5463-38BE-3A547870F099}"/>
              </a:ext>
            </a:extLst>
          </p:cNvPr>
          <p:cNvPicPr>
            <a:picLocks noChangeAspect="1"/>
          </p:cNvPicPr>
          <p:nvPr/>
        </p:nvPicPr>
        <p:blipFill>
          <a:blip r:embed="rId9"/>
          <a:stretch>
            <a:fillRect/>
          </a:stretch>
        </p:blipFill>
        <p:spPr>
          <a:xfrm>
            <a:off x="334247" y="376604"/>
            <a:ext cx="1966826" cy="639562"/>
          </a:xfrm>
          <a:prstGeom prst="rect">
            <a:avLst/>
          </a:prstGeom>
        </p:spPr>
      </p:pic>
    </p:spTree>
    <p:extLst>
      <p:ext uri="{BB962C8B-B14F-4D97-AF65-F5344CB8AC3E}">
        <p14:creationId xmlns:p14="http://schemas.microsoft.com/office/powerpoint/2010/main" val="167642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23</a:t>
            </a:fld>
            <a:endParaRPr lang="en-US"/>
          </a:p>
        </p:txBody>
      </p:sp>
      <p:sp>
        <p:nvSpPr>
          <p:cNvPr id="5" name="Rectangle: Rounded Corners 4">
            <a:extLst>
              <a:ext uri="{FF2B5EF4-FFF2-40B4-BE49-F238E27FC236}">
                <a16:creationId xmlns:a16="http://schemas.microsoft.com/office/drawing/2014/main" id="{5DFCB945-D2E6-0ED9-7359-91B5E46136D7}"/>
              </a:ext>
            </a:extLst>
          </p:cNvPr>
          <p:cNvSpPr/>
          <p:nvPr/>
        </p:nvSpPr>
        <p:spPr>
          <a:xfrm>
            <a:off x="2654506" y="415991"/>
            <a:ext cx="3483512" cy="93604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4. Curricular goals</a:t>
            </a:r>
          </a:p>
        </p:txBody>
      </p:sp>
      <p:pic>
        <p:nvPicPr>
          <p:cNvPr id="6" name="Picture 5">
            <a:extLst>
              <a:ext uri="{FF2B5EF4-FFF2-40B4-BE49-F238E27FC236}">
                <a16:creationId xmlns:a16="http://schemas.microsoft.com/office/drawing/2014/main" id="{499DC6E3-268E-1032-233E-B3969388FF4B}"/>
              </a:ext>
            </a:extLst>
          </p:cNvPr>
          <p:cNvPicPr>
            <a:picLocks noChangeAspect="1"/>
          </p:cNvPicPr>
          <p:nvPr/>
        </p:nvPicPr>
        <p:blipFill>
          <a:blip r:embed="rId4"/>
          <a:stretch>
            <a:fillRect/>
          </a:stretch>
        </p:blipFill>
        <p:spPr>
          <a:xfrm>
            <a:off x="5404236" y="2173463"/>
            <a:ext cx="3483512" cy="2511072"/>
          </a:xfrm>
          <a:prstGeom prst="rect">
            <a:avLst/>
          </a:prstGeom>
          <a:ln>
            <a:solidFill>
              <a:schemeClr val="tx1"/>
            </a:solidFill>
          </a:ln>
        </p:spPr>
      </p:pic>
      <p:pic>
        <p:nvPicPr>
          <p:cNvPr id="8" name="Picture 7">
            <a:extLst>
              <a:ext uri="{FF2B5EF4-FFF2-40B4-BE49-F238E27FC236}">
                <a16:creationId xmlns:a16="http://schemas.microsoft.com/office/drawing/2014/main" id="{BB31C771-ED91-8657-258B-963AAAC51EB5}"/>
              </a:ext>
            </a:extLst>
          </p:cNvPr>
          <p:cNvPicPr>
            <a:picLocks noChangeAspect="1"/>
          </p:cNvPicPr>
          <p:nvPr/>
        </p:nvPicPr>
        <p:blipFill>
          <a:blip r:embed="rId5"/>
          <a:stretch>
            <a:fillRect/>
          </a:stretch>
        </p:blipFill>
        <p:spPr>
          <a:xfrm>
            <a:off x="913672" y="1723661"/>
            <a:ext cx="2774802" cy="3840983"/>
          </a:xfrm>
          <a:prstGeom prst="rect">
            <a:avLst/>
          </a:prstGeom>
          <a:ln>
            <a:solidFill>
              <a:schemeClr val="tx1"/>
            </a:solidFill>
          </a:ln>
        </p:spPr>
      </p:pic>
      <p:sp>
        <p:nvSpPr>
          <p:cNvPr id="9" name="Rectangle 8">
            <a:extLst>
              <a:ext uri="{FF2B5EF4-FFF2-40B4-BE49-F238E27FC236}">
                <a16:creationId xmlns:a16="http://schemas.microsoft.com/office/drawing/2014/main" id="{4197B441-241F-04BA-0200-E9228E66B536}"/>
              </a:ext>
            </a:extLst>
          </p:cNvPr>
          <p:cNvSpPr/>
          <p:nvPr/>
        </p:nvSpPr>
        <p:spPr>
          <a:xfrm>
            <a:off x="1963747" y="5784662"/>
            <a:ext cx="5216506" cy="786841"/>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Write down what is important to your setting.</a:t>
            </a:r>
          </a:p>
        </p:txBody>
      </p:sp>
    </p:spTree>
    <p:extLst>
      <p:ext uri="{BB962C8B-B14F-4D97-AF65-F5344CB8AC3E}">
        <p14:creationId xmlns:p14="http://schemas.microsoft.com/office/powerpoint/2010/main" val="310863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3CA7-6474-4003-7142-E3D90319861F}"/>
              </a:ext>
            </a:extLst>
          </p:cNvPr>
          <p:cNvSpPr>
            <a:spLocks noGrp="1"/>
          </p:cNvSpPr>
          <p:nvPr>
            <p:ph type="title"/>
          </p:nvPr>
        </p:nvSpPr>
        <p:spPr>
          <a:xfrm>
            <a:off x="869215" y="2713591"/>
            <a:ext cx="7886700" cy="715409"/>
          </a:xfrm>
        </p:spPr>
        <p:txBody>
          <a:bodyPr>
            <a:normAutofit fontScale="90000"/>
          </a:bodyPr>
          <a:lstStyle/>
          <a:p>
            <a:r>
              <a:rPr lang="en-GB" dirty="0">
                <a:hlinkClick r:id="rId3"/>
              </a:rPr>
              <a:t>Do I need a curriculum map? | Early years FAQs - YouTube</a:t>
            </a:r>
            <a:endParaRPr lang="en-GB" dirty="0"/>
          </a:p>
        </p:txBody>
      </p:sp>
      <p:pic>
        <p:nvPicPr>
          <p:cNvPr id="4" name="Picture 3">
            <a:extLst>
              <a:ext uri="{FF2B5EF4-FFF2-40B4-BE49-F238E27FC236}">
                <a16:creationId xmlns:a16="http://schemas.microsoft.com/office/drawing/2014/main" id="{2FE7688A-056E-7512-2E27-890FD0DF595A}"/>
              </a:ext>
            </a:extLst>
          </p:cNvPr>
          <p:cNvPicPr>
            <a:picLocks noChangeAspect="1"/>
          </p:cNvPicPr>
          <p:nvPr/>
        </p:nvPicPr>
        <p:blipFill>
          <a:blip r:embed="rId4"/>
          <a:stretch>
            <a:fillRect/>
          </a:stretch>
        </p:blipFill>
        <p:spPr>
          <a:xfrm>
            <a:off x="334247" y="376604"/>
            <a:ext cx="1966826" cy="639562"/>
          </a:xfrm>
          <a:prstGeom prst="rect">
            <a:avLst/>
          </a:prstGeom>
        </p:spPr>
      </p:pic>
    </p:spTree>
    <p:extLst>
      <p:ext uri="{BB962C8B-B14F-4D97-AF65-F5344CB8AC3E}">
        <p14:creationId xmlns:p14="http://schemas.microsoft.com/office/powerpoint/2010/main" val="2404024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5268-ECD4-79FD-8BB4-DB125F7D2D2B}"/>
              </a:ext>
            </a:extLst>
          </p:cNvPr>
          <p:cNvSpPr>
            <a:spLocks noGrp="1"/>
          </p:cNvSpPr>
          <p:nvPr>
            <p:ph type="title"/>
          </p:nvPr>
        </p:nvSpPr>
        <p:spPr>
          <a:xfrm>
            <a:off x="623888" y="1053689"/>
            <a:ext cx="7886700" cy="715409"/>
          </a:xfrm>
        </p:spPr>
        <p:txBody>
          <a:bodyPr>
            <a:normAutofit/>
          </a:bodyPr>
          <a:lstStyle/>
          <a:p>
            <a:pPr algn="ctr"/>
            <a:r>
              <a:rPr lang="en-GB" dirty="0"/>
              <a:t>The role of the adult:</a:t>
            </a:r>
          </a:p>
        </p:txBody>
      </p:sp>
      <p:sp>
        <p:nvSpPr>
          <p:cNvPr id="3" name="Text Placeholder 2">
            <a:extLst>
              <a:ext uri="{FF2B5EF4-FFF2-40B4-BE49-F238E27FC236}">
                <a16:creationId xmlns:a16="http://schemas.microsoft.com/office/drawing/2014/main" id="{1BDA8C13-2B7F-AAFF-EDFC-A474C9C23392}"/>
              </a:ext>
            </a:extLst>
          </p:cNvPr>
          <p:cNvSpPr>
            <a:spLocks noGrp="1"/>
          </p:cNvSpPr>
          <p:nvPr>
            <p:ph type="body" idx="1"/>
          </p:nvPr>
        </p:nvSpPr>
        <p:spPr>
          <a:xfrm>
            <a:off x="623888" y="1806621"/>
            <a:ext cx="7886700" cy="4283031"/>
          </a:xfrm>
        </p:spPr>
        <p:txBody>
          <a:bodyPr/>
          <a:lstStyle/>
          <a:p>
            <a:pPr algn="ctr"/>
            <a:r>
              <a:rPr lang="en-GB" dirty="0"/>
              <a:t>“The quality of the language which children hear and engage with matters more than the quantity … Children need to hear many different words and to hear unusual as well as everyday words.”</a:t>
            </a:r>
          </a:p>
          <a:p>
            <a:pPr algn="ctr"/>
            <a:endParaRPr lang="en-GB" dirty="0"/>
          </a:p>
          <a:p>
            <a:pPr algn="ctr"/>
            <a:r>
              <a:rPr lang="en-GB" dirty="0"/>
              <a:t>“Adult-child interactions are the ‘engine-room’ of language development. The physical environment and resources we provide are the fuel which lights the fire.”</a:t>
            </a:r>
          </a:p>
          <a:p>
            <a:pPr algn="ctr"/>
            <a:r>
              <a:rPr lang="en-GB" sz="1800" dirty="0" err="1"/>
              <a:t>Grenier</a:t>
            </a:r>
            <a:r>
              <a:rPr lang="en-GB" sz="1800" dirty="0"/>
              <a:t>, J. &amp; </a:t>
            </a:r>
            <a:r>
              <a:rPr lang="en-GB" sz="1800" dirty="0" err="1"/>
              <a:t>Vollans</a:t>
            </a:r>
            <a:r>
              <a:rPr lang="en-GB" sz="1800" dirty="0"/>
              <a:t>, C. (2023)</a:t>
            </a:r>
          </a:p>
          <a:p>
            <a:pPr algn="ctr"/>
            <a:r>
              <a:rPr lang="en-GB" sz="1800" i="1" dirty="0"/>
              <a:t>Putting the EYFS curriculum into practice</a:t>
            </a:r>
          </a:p>
        </p:txBody>
      </p:sp>
      <p:pic>
        <p:nvPicPr>
          <p:cNvPr id="4" name="Picture 3">
            <a:extLst>
              <a:ext uri="{FF2B5EF4-FFF2-40B4-BE49-F238E27FC236}">
                <a16:creationId xmlns:a16="http://schemas.microsoft.com/office/drawing/2014/main" id="{48A1AA6F-817A-16C4-01FA-CD1C5F76B696}"/>
              </a:ext>
            </a:extLst>
          </p:cNvPr>
          <p:cNvPicPr>
            <a:picLocks noChangeAspect="1"/>
          </p:cNvPicPr>
          <p:nvPr/>
        </p:nvPicPr>
        <p:blipFill>
          <a:blip r:embed="rId3"/>
          <a:stretch>
            <a:fillRect/>
          </a:stretch>
        </p:blipFill>
        <p:spPr>
          <a:xfrm>
            <a:off x="334247" y="376604"/>
            <a:ext cx="1966826" cy="639562"/>
          </a:xfrm>
          <a:prstGeom prst="rect">
            <a:avLst/>
          </a:prstGeom>
        </p:spPr>
      </p:pic>
    </p:spTree>
    <p:extLst>
      <p:ext uri="{BB962C8B-B14F-4D97-AF65-F5344CB8AC3E}">
        <p14:creationId xmlns:p14="http://schemas.microsoft.com/office/powerpoint/2010/main" val="2944724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1D377-71F6-C4AE-9F30-8A4919E55B12}"/>
              </a:ext>
            </a:extLst>
          </p:cNvPr>
          <p:cNvSpPr>
            <a:spLocks noGrp="1"/>
          </p:cNvSpPr>
          <p:nvPr>
            <p:ph type="title"/>
          </p:nvPr>
        </p:nvSpPr>
        <p:spPr>
          <a:xfrm>
            <a:off x="2169459" y="434106"/>
            <a:ext cx="4482353" cy="715409"/>
          </a:xfrm>
        </p:spPr>
        <p:txBody>
          <a:bodyPr/>
          <a:lstStyle/>
          <a:p>
            <a:pPr algn="ctr"/>
            <a:r>
              <a:rPr lang="en-GB" dirty="0"/>
              <a:t>Tools to help you:</a:t>
            </a:r>
          </a:p>
        </p:txBody>
      </p:sp>
      <p:sp>
        <p:nvSpPr>
          <p:cNvPr id="6" name="Text Placeholder 5">
            <a:extLst>
              <a:ext uri="{FF2B5EF4-FFF2-40B4-BE49-F238E27FC236}">
                <a16:creationId xmlns:a16="http://schemas.microsoft.com/office/drawing/2014/main" id="{03667548-DD7D-7701-F284-4E7F6E3A8F56}"/>
              </a:ext>
            </a:extLst>
          </p:cNvPr>
          <p:cNvSpPr>
            <a:spLocks noGrp="1"/>
          </p:cNvSpPr>
          <p:nvPr>
            <p:ph type="body" idx="1"/>
          </p:nvPr>
        </p:nvSpPr>
        <p:spPr/>
        <p:txBody>
          <a:bodyPr/>
          <a:lstStyle/>
          <a:p>
            <a:endParaRPr lang="en-GB" dirty="0"/>
          </a:p>
        </p:txBody>
      </p:sp>
      <p:sp>
        <p:nvSpPr>
          <p:cNvPr id="2" name="Footer Placeholder 1">
            <a:extLst>
              <a:ext uri="{FF2B5EF4-FFF2-40B4-BE49-F238E27FC236}">
                <a16:creationId xmlns:a16="http://schemas.microsoft.com/office/drawing/2014/main" id="{BC31C4D5-A7C4-441C-A706-B4D1DAF2210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26</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7" name="Picture 6">
            <a:extLst>
              <a:ext uri="{FF2B5EF4-FFF2-40B4-BE49-F238E27FC236}">
                <a16:creationId xmlns:a16="http://schemas.microsoft.com/office/drawing/2014/main" id="{5574CDAF-F938-96B4-22D8-B91492AD2FC4}"/>
              </a:ext>
            </a:extLst>
          </p:cNvPr>
          <p:cNvPicPr>
            <a:picLocks noChangeAspect="1"/>
          </p:cNvPicPr>
          <p:nvPr/>
        </p:nvPicPr>
        <p:blipFill>
          <a:blip r:embed="rId4"/>
          <a:stretch>
            <a:fillRect/>
          </a:stretch>
        </p:blipFill>
        <p:spPr>
          <a:xfrm>
            <a:off x="376214" y="1437968"/>
            <a:ext cx="3483512" cy="2511072"/>
          </a:xfrm>
          <a:prstGeom prst="rect">
            <a:avLst/>
          </a:prstGeom>
          <a:ln>
            <a:solidFill>
              <a:schemeClr val="tx1"/>
            </a:solidFill>
          </a:ln>
        </p:spPr>
      </p:pic>
      <p:pic>
        <p:nvPicPr>
          <p:cNvPr id="8" name="Picture 7">
            <a:extLst>
              <a:ext uri="{FF2B5EF4-FFF2-40B4-BE49-F238E27FC236}">
                <a16:creationId xmlns:a16="http://schemas.microsoft.com/office/drawing/2014/main" id="{E7040E03-9AEB-3178-355E-48FEB6BC129B}"/>
              </a:ext>
            </a:extLst>
          </p:cNvPr>
          <p:cNvPicPr>
            <a:picLocks noChangeAspect="1"/>
          </p:cNvPicPr>
          <p:nvPr/>
        </p:nvPicPr>
        <p:blipFill>
          <a:blip r:embed="rId5"/>
          <a:stretch>
            <a:fillRect/>
          </a:stretch>
        </p:blipFill>
        <p:spPr>
          <a:xfrm>
            <a:off x="1910300" y="4164495"/>
            <a:ext cx="3527611" cy="2511073"/>
          </a:xfrm>
          <a:prstGeom prst="rect">
            <a:avLst/>
          </a:prstGeom>
          <a:ln>
            <a:solidFill>
              <a:schemeClr val="tx1"/>
            </a:solidFill>
          </a:ln>
        </p:spPr>
      </p:pic>
      <p:pic>
        <p:nvPicPr>
          <p:cNvPr id="10" name="Picture 9">
            <a:extLst>
              <a:ext uri="{FF2B5EF4-FFF2-40B4-BE49-F238E27FC236}">
                <a16:creationId xmlns:a16="http://schemas.microsoft.com/office/drawing/2014/main" id="{E6160AFE-3B5A-E247-8C86-607ABCF2D28E}"/>
              </a:ext>
            </a:extLst>
          </p:cNvPr>
          <p:cNvPicPr>
            <a:picLocks noChangeAspect="1"/>
          </p:cNvPicPr>
          <p:nvPr/>
        </p:nvPicPr>
        <p:blipFill>
          <a:blip r:embed="rId6"/>
          <a:stretch>
            <a:fillRect/>
          </a:stretch>
        </p:blipFill>
        <p:spPr>
          <a:xfrm>
            <a:off x="4336633" y="1882589"/>
            <a:ext cx="4650114" cy="2636932"/>
          </a:xfrm>
          <a:prstGeom prst="rect">
            <a:avLst/>
          </a:prstGeom>
        </p:spPr>
      </p:pic>
      <p:sp>
        <p:nvSpPr>
          <p:cNvPr id="9" name="TextBox 8">
            <a:extLst>
              <a:ext uri="{FF2B5EF4-FFF2-40B4-BE49-F238E27FC236}">
                <a16:creationId xmlns:a16="http://schemas.microsoft.com/office/drawing/2014/main" id="{5C75EFCD-DD38-B5D4-AA0A-6594D6DDB67C}"/>
              </a:ext>
            </a:extLst>
          </p:cNvPr>
          <p:cNvSpPr txBox="1"/>
          <p:nvPr/>
        </p:nvSpPr>
        <p:spPr>
          <a:xfrm>
            <a:off x="5807242" y="4908884"/>
            <a:ext cx="2534653" cy="1200329"/>
          </a:xfrm>
          <a:prstGeom prst="rect">
            <a:avLst/>
          </a:prstGeom>
          <a:noFill/>
        </p:spPr>
        <p:txBody>
          <a:bodyPr wrap="square" rtlCol="0">
            <a:spAutoFit/>
          </a:bodyPr>
          <a:lstStyle/>
          <a:p>
            <a:r>
              <a:rPr lang="en-GB" dirty="0">
                <a:hlinkClick r:id="rId7"/>
              </a:rPr>
              <a:t>Curriculum planning - Help for early years providers - GOV.UK (education.gov.uk)</a:t>
            </a:r>
            <a:endParaRPr lang="en-GB" dirty="0"/>
          </a:p>
        </p:txBody>
      </p:sp>
    </p:spTree>
    <p:extLst>
      <p:ext uri="{BB962C8B-B14F-4D97-AF65-F5344CB8AC3E}">
        <p14:creationId xmlns:p14="http://schemas.microsoft.com/office/powerpoint/2010/main" val="182644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1745-E49C-364B-8FA1-641D238B2252}"/>
              </a:ext>
            </a:extLst>
          </p:cNvPr>
          <p:cNvSpPr>
            <a:spLocks noGrp="1"/>
          </p:cNvSpPr>
          <p:nvPr>
            <p:ph type="title"/>
          </p:nvPr>
        </p:nvSpPr>
        <p:spPr>
          <a:xfrm>
            <a:off x="628650" y="410643"/>
            <a:ext cx="7886700" cy="715409"/>
          </a:xfrm>
        </p:spPr>
        <p:txBody>
          <a:bodyPr/>
          <a:lstStyle/>
          <a:p>
            <a:pPr algn="ctr"/>
            <a:r>
              <a:rPr lang="en-US" dirty="0"/>
              <a:t>On reflection…</a:t>
            </a:r>
          </a:p>
        </p:txBody>
      </p:sp>
      <p:sp>
        <p:nvSpPr>
          <p:cNvPr id="3" name="Text Placeholder 2">
            <a:extLst>
              <a:ext uri="{FF2B5EF4-FFF2-40B4-BE49-F238E27FC236}">
                <a16:creationId xmlns:a16="http://schemas.microsoft.com/office/drawing/2014/main" id="{76C44CA0-F048-C048-96DE-FC370D22F205}"/>
              </a:ext>
            </a:extLst>
          </p:cNvPr>
          <p:cNvSpPr>
            <a:spLocks noGrp="1"/>
          </p:cNvSpPr>
          <p:nvPr>
            <p:ph type="body" idx="1"/>
          </p:nvPr>
        </p:nvSpPr>
        <p:spPr>
          <a:xfrm>
            <a:off x="623888" y="1730926"/>
            <a:ext cx="7886700" cy="3396148"/>
          </a:xfrm>
        </p:spPr>
        <p:txBody>
          <a:bodyPr/>
          <a:lstStyle/>
          <a:p>
            <a:pPr algn="ctr"/>
            <a:r>
              <a:rPr lang="en-GB" dirty="0">
                <a:ea typeface="Times New Roman" panose="02020603050405020304" pitchFamily="18" charset="0"/>
              </a:rPr>
              <a:t>You will b</a:t>
            </a:r>
            <a:r>
              <a:rPr lang="en-GB" dirty="0">
                <a:effectLst/>
                <a:ea typeface="Times New Roman" panose="02020603050405020304" pitchFamily="18" charset="0"/>
              </a:rPr>
              <a:t>e confident in developing and designing a curriculum that is fit for purpose.</a:t>
            </a:r>
          </a:p>
          <a:p>
            <a:endParaRPr lang="en-US" dirty="0"/>
          </a:p>
        </p:txBody>
      </p:sp>
      <p:sp>
        <p:nvSpPr>
          <p:cNvPr id="4" name="Footer Placeholder 3">
            <a:extLst>
              <a:ext uri="{FF2B5EF4-FFF2-40B4-BE49-F238E27FC236}">
                <a16:creationId xmlns:a16="http://schemas.microsoft.com/office/drawing/2014/main" id="{FE04C3B9-02AB-4439-906D-3BE0522A3985}"/>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C77C764B-D25D-4740-BA2F-A07928525A35}"/>
              </a:ext>
            </a:extLst>
          </p:cNvPr>
          <p:cNvPicPr>
            <a:picLocks noChangeAspect="1"/>
          </p:cNvPicPr>
          <p:nvPr/>
        </p:nvPicPr>
        <p:blipFill>
          <a:blip r:embed="rId3"/>
          <a:stretch>
            <a:fillRect/>
          </a:stretch>
        </p:blipFill>
        <p:spPr>
          <a:xfrm>
            <a:off x="334247" y="376604"/>
            <a:ext cx="1966826" cy="639562"/>
          </a:xfrm>
          <a:prstGeom prst="rect">
            <a:avLst/>
          </a:prstGeom>
        </p:spPr>
      </p:pic>
      <p:sp>
        <p:nvSpPr>
          <p:cNvPr id="5" name="Slide Number Placeholder 4">
            <a:extLst>
              <a:ext uri="{FF2B5EF4-FFF2-40B4-BE49-F238E27FC236}">
                <a16:creationId xmlns:a16="http://schemas.microsoft.com/office/drawing/2014/main" id="{ADC372D0-2F46-4A47-A8FB-DE98A25FB1A6}"/>
              </a:ext>
            </a:extLst>
          </p:cNvPr>
          <p:cNvSpPr>
            <a:spLocks noGrp="1"/>
          </p:cNvSpPr>
          <p:nvPr>
            <p:ph type="sldNum" sz="quarter" idx="12"/>
          </p:nvPr>
        </p:nvSpPr>
        <p:spPr/>
        <p:txBody>
          <a:bodyPr/>
          <a:lstStyle/>
          <a:p>
            <a:fld id="{D4E53CE5-F605-EF47-AC07-5BCA96F31111}" type="slidenum">
              <a:rPr lang="en-US" sz="2000" b="1" smtClean="0"/>
              <a:t>27</a:t>
            </a:fld>
            <a:endParaRPr lang="en-US" sz="2000" b="1" dirty="0"/>
          </a:p>
        </p:txBody>
      </p:sp>
      <p:pic>
        <p:nvPicPr>
          <p:cNvPr id="7" name="Picture 2">
            <a:extLst>
              <a:ext uri="{FF2B5EF4-FFF2-40B4-BE49-F238E27FC236}">
                <a16:creationId xmlns:a16="http://schemas.microsoft.com/office/drawing/2014/main" id="{3FB4EC9F-7FDD-83F7-165E-D9438E85AB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234"/>
          <a:stretch/>
        </p:blipFill>
        <p:spPr bwMode="auto">
          <a:xfrm>
            <a:off x="633412" y="2764263"/>
            <a:ext cx="4421146" cy="2967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6CAFB2-95D4-83C0-C59A-96554E0B456D}"/>
              </a:ext>
            </a:extLst>
          </p:cNvPr>
          <p:cNvPicPr>
            <a:picLocks noChangeAspect="1"/>
          </p:cNvPicPr>
          <p:nvPr/>
        </p:nvPicPr>
        <p:blipFill>
          <a:blip r:embed="rId5"/>
          <a:stretch>
            <a:fillRect/>
          </a:stretch>
        </p:blipFill>
        <p:spPr>
          <a:xfrm>
            <a:off x="5237851" y="2617887"/>
            <a:ext cx="3089444" cy="3260436"/>
          </a:xfrm>
          <a:prstGeom prst="rect">
            <a:avLst/>
          </a:prstGeom>
        </p:spPr>
      </p:pic>
    </p:spTree>
    <p:extLst>
      <p:ext uri="{BB962C8B-B14F-4D97-AF65-F5344CB8AC3E}">
        <p14:creationId xmlns:p14="http://schemas.microsoft.com/office/powerpoint/2010/main" val="2711212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2F53607-EC2A-8289-55EA-BAB3791EE4A9}"/>
              </a:ext>
            </a:extLst>
          </p:cNvPr>
          <p:cNvSpPr>
            <a:spLocks noGrp="1"/>
          </p:cNvSpPr>
          <p:nvPr>
            <p:ph type="title"/>
          </p:nvPr>
        </p:nvSpPr>
        <p:spPr>
          <a:xfrm>
            <a:off x="4150270" y="5059192"/>
            <a:ext cx="4393638" cy="1160633"/>
          </a:xfrm>
        </p:spPr>
        <p:txBody>
          <a:bodyPr vert="horz" lIns="91440" tIns="45720" rIns="91440" bIns="45720" rtlCol="0" anchor="t">
            <a:normAutofit/>
          </a:bodyPr>
          <a:lstStyle/>
          <a:p>
            <a:pPr algn="r"/>
            <a:endParaRPr lang="en-US" sz="3500" kern="1200" dirty="0">
              <a:solidFill>
                <a:schemeClr val="tx2"/>
              </a:solidFill>
              <a:latin typeface="+mj-lt"/>
              <a:ea typeface="+mj-ea"/>
              <a:cs typeface="+mj-cs"/>
            </a:endParaRPr>
          </a:p>
        </p:txBody>
      </p:sp>
      <p:sp>
        <p:nvSpPr>
          <p:cNvPr id="6" name="Text Placeholder 5">
            <a:extLst>
              <a:ext uri="{FF2B5EF4-FFF2-40B4-BE49-F238E27FC236}">
                <a16:creationId xmlns:a16="http://schemas.microsoft.com/office/drawing/2014/main" id="{200DEC43-6990-C888-7098-60B3C6F16C27}"/>
              </a:ext>
            </a:extLst>
          </p:cNvPr>
          <p:cNvSpPr>
            <a:spLocks noGrp="1"/>
          </p:cNvSpPr>
          <p:nvPr>
            <p:ph type="body" idx="1"/>
          </p:nvPr>
        </p:nvSpPr>
        <p:spPr>
          <a:xfrm>
            <a:off x="3961642" y="4232273"/>
            <a:ext cx="5182129" cy="3071690"/>
          </a:xfrm>
          <a:solidFill>
            <a:schemeClr val="bg1"/>
          </a:solidFill>
        </p:spPr>
        <p:txBody>
          <a:bodyPr vert="horz" lIns="91440" tIns="45720" rIns="91440" bIns="45720" rtlCol="0" anchor="b">
            <a:normAutofit/>
          </a:bodyPr>
          <a:lstStyle/>
          <a:p>
            <a:pPr algn="ctr"/>
            <a:r>
              <a:rPr lang="en-US" sz="2000" dirty="0">
                <a:solidFill>
                  <a:schemeClr val="tx2"/>
                </a:solidFill>
              </a:rPr>
              <a:t>“Every child needs a well-planned, high-quality early education which provides them with the knowledge, vocabulary and skills they need for a successful future in school. This is important to all children and especially so for those children growing up in disadvantaged circumstances.”</a:t>
            </a:r>
          </a:p>
          <a:p>
            <a:pPr algn="ctr"/>
            <a:r>
              <a:rPr lang="en-US" sz="1800" kern="1200" dirty="0" err="1">
                <a:latin typeface="+mn-lt"/>
                <a:ea typeface="+mn-ea"/>
                <a:cs typeface="+mn-cs"/>
              </a:rPr>
              <a:t>Grenier</a:t>
            </a:r>
            <a:r>
              <a:rPr lang="en-US" sz="1800" kern="1200" dirty="0">
                <a:latin typeface="+mn-lt"/>
                <a:ea typeface="+mn-ea"/>
                <a:cs typeface="+mn-cs"/>
              </a:rPr>
              <a:t>, J. &amp; </a:t>
            </a:r>
            <a:r>
              <a:rPr lang="en-US" sz="1800" kern="1200" dirty="0" err="1">
                <a:latin typeface="+mn-lt"/>
                <a:ea typeface="+mn-ea"/>
                <a:cs typeface="+mn-cs"/>
              </a:rPr>
              <a:t>Vollans</a:t>
            </a:r>
            <a:r>
              <a:rPr lang="en-US" sz="1800" kern="1200" dirty="0">
                <a:latin typeface="+mn-lt"/>
                <a:ea typeface="+mn-ea"/>
                <a:cs typeface="+mn-cs"/>
              </a:rPr>
              <a:t>, C.</a:t>
            </a:r>
          </a:p>
          <a:p>
            <a:pPr algn="ctr"/>
            <a:r>
              <a:rPr lang="en-US" sz="1800" i="1" dirty="0"/>
              <a:t>Putting the EYFS curriculum into practice</a:t>
            </a:r>
          </a:p>
          <a:p>
            <a:pPr algn="ctr"/>
            <a:r>
              <a:rPr lang="en-US" sz="1800" kern="1200" dirty="0">
                <a:latin typeface="+mn-lt"/>
                <a:ea typeface="+mn-ea"/>
                <a:cs typeface="+mn-cs"/>
              </a:rPr>
              <a:t>(2023:p.7-8)</a:t>
            </a:r>
          </a:p>
        </p:txBody>
      </p:sp>
      <p:pic>
        <p:nvPicPr>
          <p:cNvPr id="8" name="Picture 7" descr="A baby walking on a path&#10;&#10;Description automatically generated">
            <a:extLst>
              <a:ext uri="{FF2B5EF4-FFF2-40B4-BE49-F238E27FC236}">
                <a16:creationId xmlns:a16="http://schemas.microsoft.com/office/drawing/2014/main" id="{15884C69-F7C6-FBE2-BE74-0B9A4541276C}"/>
              </a:ext>
            </a:extLst>
          </p:cNvPr>
          <p:cNvPicPr>
            <a:picLocks noChangeAspect="1"/>
          </p:cNvPicPr>
          <p:nvPr/>
        </p:nvPicPr>
        <p:blipFill rotWithShape="1">
          <a:blip r:embed="rId3">
            <a:alphaModFix/>
          </a:blip>
          <a:srcRect l="20783" r="32405"/>
          <a:stretch/>
        </p:blipFill>
        <p:spPr>
          <a:xfrm>
            <a:off x="137152" y="1447088"/>
            <a:ext cx="3893056"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15" name="Group 14">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6559"/>
            <a:ext cx="4096706" cy="5561548"/>
            <a:chOff x="1" y="1301814"/>
            <a:chExt cx="5462274" cy="5561548"/>
          </a:xfrm>
        </p:grpSpPr>
        <p:sp useBgFill="1">
          <p:nvSpPr>
            <p:cNvPr id="16" name="Freeform: Shape 15">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Content Placeholder 3" descr="A person and a child planting plants&#10;&#10;Description automatically generated">
            <a:extLst>
              <a:ext uri="{FF2B5EF4-FFF2-40B4-BE49-F238E27FC236}">
                <a16:creationId xmlns:a16="http://schemas.microsoft.com/office/drawing/2014/main" id="{56C65FD0-847A-28F9-EDF3-6CD5182851DE}"/>
              </a:ext>
            </a:extLst>
          </p:cNvPr>
          <p:cNvPicPr>
            <a:picLocks noChangeAspect="1"/>
          </p:cNvPicPr>
          <p:nvPr/>
        </p:nvPicPr>
        <p:blipFill rotWithShape="1">
          <a:blip r:embed="rId4">
            <a:alphaModFix/>
          </a:blip>
          <a:srcRect l="9075" r="3117" b="-4"/>
          <a:stretch/>
        </p:blipFill>
        <p:spPr>
          <a:xfrm>
            <a:off x="3163823" y="1"/>
            <a:ext cx="2981584"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21" name="Group 20">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23288" y="0"/>
            <a:ext cx="3135802" cy="3274319"/>
            <a:chOff x="3901945" y="8190"/>
            <a:chExt cx="4337554" cy="3396866"/>
          </a:xfrm>
        </p:grpSpPr>
        <p:sp>
          <p:nvSpPr>
            <p:cNvPr id="22" name="Freeform: Shape 21">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9574" y="1"/>
            <a:ext cx="3054198" cy="4166243"/>
            <a:chOff x="8119432" y="8192"/>
            <a:chExt cx="4072265" cy="4166243"/>
          </a:xfrm>
        </p:grpSpPr>
        <p:sp>
          <p:nvSpPr>
            <p:cNvPr id="28" name="Freeform: Shape 27">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4E53CE5-F605-EF47-AC07-5BCA96F31111}" type="slidenum">
              <a:rPr lang="en-US" sz="1200" smtClean="0"/>
              <a:pPr defTabSz="914400">
                <a:spcAft>
                  <a:spcPts val="600"/>
                </a:spcAft>
              </a:pPr>
              <a:t>28</a:t>
            </a:fld>
            <a:endParaRPr lang="en-US" sz="1200"/>
          </a:p>
        </p:txBody>
      </p:sp>
      <p:sp>
        <p:nvSpPr>
          <p:cNvPr id="9" name="TextBox 8">
            <a:extLst>
              <a:ext uri="{FF2B5EF4-FFF2-40B4-BE49-F238E27FC236}">
                <a16:creationId xmlns:a16="http://schemas.microsoft.com/office/drawing/2014/main" id="{7E3A0F21-8AD3-CE55-3659-0C468FF65383}"/>
              </a:ext>
            </a:extLst>
          </p:cNvPr>
          <p:cNvSpPr txBox="1"/>
          <p:nvPr/>
        </p:nvSpPr>
        <p:spPr>
          <a:xfrm>
            <a:off x="5885944" y="1637159"/>
            <a:ext cx="3213236" cy="769441"/>
          </a:xfrm>
          <a:prstGeom prst="rect">
            <a:avLst/>
          </a:prstGeom>
          <a:noFill/>
        </p:spPr>
        <p:txBody>
          <a:bodyPr wrap="square">
            <a:spAutoFit/>
          </a:bodyPr>
          <a:lstStyle/>
          <a:p>
            <a:r>
              <a:rPr lang="en-US" sz="4400" kern="1200" dirty="0">
                <a:latin typeface="+mj-lt"/>
                <a:ea typeface="+mj-ea"/>
                <a:cs typeface="+mj-cs"/>
              </a:rPr>
              <a:t>And finally …</a:t>
            </a:r>
            <a:endParaRPr lang="en-GB" sz="4400" dirty="0">
              <a:latin typeface="+mj-lt"/>
            </a:endParaRPr>
          </a:p>
        </p:txBody>
      </p:sp>
    </p:spTree>
    <p:extLst>
      <p:ext uri="{BB962C8B-B14F-4D97-AF65-F5344CB8AC3E}">
        <p14:creationId xmlns:p14="http://schemas.microsoft.com/office/powerpoint/2010/main" val="339831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95F4C0-D9DB-FAEE-9594-C2DBD23AC5F9}"/>
              </a:ext>
            </a:extLst>
          </p:cNvPr>
          <p:cNvSpPr>
            <a:spLocks noGrp="1"/>
          </p:cNvSpPr>
          <p:nvPr>
            <p:ph type="title"/>
          </p:nvPr>
        </p:nvSpPr>
        <p:spPr>
          <a:xfrm>
            <a:off x="615976" y="440526"/>
            <a:ext cx="7890656" cy="715409"/>
          </a:xfrm>
        </p:spPr>
        <p:txBody>
          <a:bodyPr/>
          <a:lstStyle/>
          <a:p>
            <a:pPr algn="ctr"/>
            <a:r>
              <a:rPr lang="en-GB" dirty="0"/>
              <a:t>The curriculum:</a:t>
            </a:r>
          </a:p>
        </p:txBody>
      </p:sp>
      <p:sp>
        <p:nvSpPr>
          <p:cNvPr id="6" name="Text Placeholder 5">
            <a:extLst>
              <a:ext uri="{FF2B5EF4-FFF2-40B4-BE49-F238E27FC236}">
                <a16:creationId xmlns:a16="http://schemas.microsoft.com/office/drawing/2014/main" id="{129EE51A-333E-2755-EA76-23948EA7F987}"/>
              </a:ext>
            </a:extLst>
          </p:cNvPr>
          <p:cNvSpPr>
            <a:spLocks noGrp="1"/>
          </p:cNvSpPr>
          <p:nvPr>
            <p:ph type="body" idx="1"/>
          </p:nvPr>
        </p:nvSpPr>
        <p:spPr>
          <a:xfrm>
            <a:off x="619932" y="2788012"/>
            <a:ext cx="7886700" cy="4825949"/>
          </a:xfrm>
        </p:spPr>
        <p:txBody>
          <a:bodyPr>
            <a:normAutofit/>
          </a:bodyPr>
          <a:lstStyle/>
          <a:p>
            <a:pPr algn="ctr"/>
            <a:r>
              <a:rPr lang="en-GB" dirty="0"/>
              <a:t>“This definition uses the concepts of ‘intent’, ‘implementation’ and ‘impact’ to recognise that the curriculum passes through different states: it is conceived, taught and experienced. Leaders and teachers design, structure and sequence a curriculum, which is then implemented through classroom teaching. The end result of a good, well-taught curriculum is that pupils know more and are able to do more.” </a:t>
            </a:r>
          </a:p>
          <a:p>
            <a:endParaRPr lang="en-GB" dirty="0"/>
          </a:p>
          <a:p>
            <a:pPr algn="ctr"/>
            <a:r>
              <a:rPr lang="en-GB" sz="1800" dirty="0">
                <a:hlinkClick r:id="rId3"/>
              </a:rPr>
              <a:t>Inspecting the curriculum (publishing.service.gov.uk)</a:t>
            </a:r>
            <a:endParaRPr lang="en-GB" sz="1800" dirty="0"/>
          </a:p>
          <a:p>
            <a:pPr algn="ctr"/>
            <a:r>
              <a:rPr lang="en-GB" sz="1800" dirty="0"/>
              <a:t>(2019:p.3)</a:t>
            </a:r>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3</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4"/>
          <a:stretch>
            <a:fillRect/>
          </a:stretch>
        </p:blipFill>
        <p:spPr>
          <a:xfrm>
            <a:off x="334247" y="376604"/>
            <a:ext cx="1966826" cy="639562"/>
          </a:xfrm>
          <a:prstGeom prst="rect">
            <a:avLst/>
          </a:prstGeom>
        </p:spPr>
      </p:pic>
      <p:sp>
        <p:nvSpPr>
          <p:cNvPr id="2" name="TextBox 1">
            <a:extLst>
              <a:ext uri="{FF2B5EF4-FFF2-40B4-BE49-F238E27FC236}">
                <a16:creationId xmlns:a16="http://schemas.microsoft.com/office/drawing/2014/main" id="{A244ACD4-07A0-AF07-6190-169A41B30920}"/>
              </a:ext>
            </a:extLst>
          </p:cNvPr>
          <p:cNvSpPr txBox="1"/>
          <p:nvPr/>
        </p:nvSpPr>
        <p:spPr>
          <a:xfrm>
            <a:off x="778042" y="1219857"/>
            <a:ext cx="7587916" cy="1384995"/>
          </a:xfrm>
          <a:prstGeom prst="rect">
            <a:avLst/>
          </a:prstGeom>
          <a:noFill/>
        </p:spPr>
        <p:txBody>
          <a:bodyPr wrap="square" rtlCol="0">
            <a:spAutoFit/>
          </a:bodyPr>
          <a:lstStyle/>
          <a:p>
            <a:pPr algn="ctr"/>
            <a:r>
              <a:rPr lang="en-GB" sz="2400" b="0" i="0" dirty="0">
                <a:solidFill>
                  <a:srgbClr val="0B0C0C"/>
                </a:solidFill>
                <a:effectLst/>
              </a:rPr>
              <a:t>“A curriculum is what you want the children to learn in the time they are with you.”</a:t>
            </a:r>
          </a:p>
          <a:p>
            <a:pPr algn="ctr"/>
            <a:r>
              <a:rPr lang="en-GB" dirty="0">
                <a:hlinkClick r:id="rId5"/>
              </a:rPr>
              <a:t>Curriculum planning - Help for early years providers - GOV.UK (education.gov.uk)</a:t>
            </a:r>
            <a:endParaRPr lang="en-GB" dirty="0"/>
          </a:p>
        </p:txBody>
      </p:sp>
    </p:spTree>
    <p:extLst>
      <p:ext uri="{BB962C8B-B14F-4D97-AF65-F5344CB8AC3E}">
        <p14:creationId xmlns:p14="http://schemas.microsoft.com/office/powerpoint/2010/main" val="26448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1488C3-A463-CB53-79FA-C33DFF794FCD}"/>
              </a:ext>
            </a:extLst>
          </p:cNvPr>
          <p:cNvSpPr>
            <a:spLocks noGrp="1"/>
          </p:cNvSpPr>
          <p:nvPr>
            <p:ph type="title"/>
          </p:nvPr>
        </p:nvSpPr>
        <p:spPr/>
        <p:txBody>
          <a:bodyPr/>
          <a:lstStyle/>
          <a:p>
            <a:r>
              <a:rPr lang="en-GB" dirty="0"/>
              <a:t>Sticky-knowledge</a:t>
            </a:r>
          </a:p>
        </p:txBody>
      </p:sp>
      <p:sp>
        <p:nvSpPr>
          <p:cNvPr id="6" name="Text Placeholder 5">
            <a:extLst>
              <a:ext uri="{FF2B5EF4-FFF2-40B4-BE49-F238E27FC236}">
                <a16:creationId xmlns:a16="http://schemas.microsoft.com/office/drawing/2014/main" id="{1AA4D826-9385-D1B9-43B4-04CB58C09A0E}"/>
              </a:ext>
            </a:extLst>
          </p:cNvPr>
          <p:cNvSpPr>
            <a:spLocks noGrp="1"/>
          </p:cNvSpPr>
          <p:nvPr>
            <p:ph type="body" idx="1"/>
          </p:nvPr>
        </p:nvSpPr>
        <p:spPr/>
        <p:txBody>
          <a:bodyPr/>
          <a:lstStyle/>
          <a:p>
            <a:endParaRPr lang="en-GB" dirty="0"/>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4</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8" name="Picture 7">
            <a:extLst>
              <a:ext uri="{FF2B5EF4-FFF2-40B4-BE49-F238E27FC236}">
                <a16:creationId xmlns:a16="http://schemas.microsoft.com/office/drawing/2014/main" id="{D39F7D6F-80F6-E3E2-9A8B-F54F30CB9EFF}"/>
              </a:ext>
            </a:extLst>
          </p:cNvPr>
          <p:cNvPicPr>
            <a:picLocks noChangeAspect="1"/>
          </p:cNvPicPr>
          <p:nvPr/>
        </p:nvPicPr>
        <p:blipFill>
          <a:blip r:embed="rId4"/>
          <a:stretch>
            <a:fillRect/>
          </a:stretch>
        </p:blipFill>
        <p:spPr>
          <a:xfrm>
            <a:off x="0" y="1195387"/>
            <a:ext cx="9143999" cy="5160964"/>
          </a:xfrm>
          <a:prstGeom prst="rect">
            <a:avLst/>
          </a:prstGeom>
        </p:spPr>
      </p:pic>
      <p:sp>
        <p:nvSpPr>
          <p:cNvPr id="9" name="TextBox 8">
            <a:extLst>
              <a:ext uri="{FF2B5EF4-FFF2-40B4-BE49-F238E27FC236}">
                <a16:creationId xmlns:a16="http://schemas.microsoft.com/office/drawing/2014/main" id="{1964F289-44C7-97DC-6A71-4BDE9D2ED41A}"/>
              </a:ext>
            </a:extLst>
          </p:cNvPr>
          <p:cNvSpPr txBox="1"/>
          <p:nvPr/>
        </p:nvSpPr>
        <p:spPr>
          <a:xfrm>
            <a:off x="1664496" y="5953247"/>
            <a:ext cx="5842497" cy="369332"/>
          </a:xfrm>
          <a:prstGeom prst="rect">
            <a:avLst/>
          </a:prstGeom>
          <a:noFill/>
        </p:spPr>
        <p:txBody>
          <a:bodyPr wrap="none" rtlCol="0">
            <a:spAutoFit/>
          </a:bodyPr>
          <a:lstStyle/>
          <a:p>
            <a:r>
              <a:rPr lang="en-GB" dirty="0">
                <a:hlinkClick r:id="rId5"/>
              </a:rPr>
              <a:t>PowerPoint Presentation (christchurchprimarynewark.co.uk)</a:t>
            </a:r>
            <a:endParaRPr lang="en-GB" dirty="0"/>
          </a:p>
        </p:txBody>
      </p:sp>
    </p:spTree>
    <p:extLst>
      <p:ext uri="{BB962C8B-B14F-4D97-AF65-F5344CB8AC3E}">
        <p14:creationId xmlns:p14="http://schemas.microsoft.com/office/powerpoint/2010/main" val="202331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A8A7BF-2BB2-D291-2299-CDFCF6E685B9}"/>
              </a:ext>
            </a:extLst>
          </p:cNvPr>
          <p:cNvSpPr>
            <a:spLocks noGrp="1"/>
          </p:cNvSpPr>
          <p:nvPr>
            <p:ph type="title"/>
          </p:nvPr>
        </p:nvSpPr>
        <p:spPr>
          <a:xfrm>
            <a:off x="623888" y="797129"/>
            <a:ext cx="7886700" cy="715409"/>
          </a:xfrm>
        </p:spPr>
        <p:txBody>
          <a:bodyPr>
            <a:normAutofit/>
          </a:bodyPr>
          <a:lstStyle/>
          <a:p>
            <a:pPr algn="ctr"/>
            <a:r>
              <a:rPr lang="en-GB" sz="3600" dirty="0"/>
              <a:t>Recommendations in Shropshire (2023):</a:t>
            </a:r>
          </a:p>
        </p:txBody>
      </p:sp>
      <p:sp>
        <p:nvSpPr>
          <p:cNvPr id="6" name="Text Placeholder 5">
            <a:extLst>
              <a:ext uri="{FF2B5EF4-FFF2-40B4-BE49-F238E27FC236}">
                <a16:creationId xmlns:a16="http://schemas.microsoft.com/office/drawing/2014/main" id="{574225D2-E773-A8B2-B622-03FB99CEA83E}"/>
              </a:ext>
            </a:extLst>
          </p:cNvPr>
          <p:cNvSpPr>
            <a:spLocks noGrp="1"/>
          </p:cNvSpPr>
          <p:nvPr>
            <p:ph type="body" idx="1"/>
          </p:nvPr>
        </p:nvSpPr>
        <p:spPr>
          <a:xfrm>
            <a:off x="623888" y="1512538"/>
            <a:ext cx="7886700" cy="5054517"/>
          </a:xfrm>
        </p:spPr>
        <p:txBody>
          <a:bodyPr>
            <a:normAutofit fontScale="92500" lnSpcReduction="10000"/>
          </a:bodyPr>
          <a:lstStyle/>
          <a:p>
            <a:pPr marL="342900" indent="-342900">
              <a:buFont typeface="Arial" panose="020B0604020202020204" pitchFamily="34" charset="0"/>
              <a:buChar char="•"/>
            </a:pPr>
            <a:r>
              <a:rPr lang="en-GB" dirty="0"/>
              <a:t>“Implement a well-planned curriculum to ensure that activities are developmentally appropriate and build on what children already know and can do, to help them make the best possible progress from their individual starting points</a:t>
            </a:r>
          </a:p>
          <a:p>
            <a:pPr marL="342900" indent="-342900">
              <a:buFont typeface="Arial" panose="020B0604020202020204" pitchFamily="34" charset="0"/>
              <a:buChar char="•"/>
            </a:pPr>
            <a:r>
              <a:rPr lang="en-GB" dirty="0"/>
              <a:t>Ensure all staff have a clear understanding of the curriculum and children's next steps for learning, so that their teaching is consistently focused on what children need to learn to prepare them for the next stage in their education.”</a:t>
            </a:r>
          </a:p>
          <a:p>
            <a:pPr marL="342900" indent="-342900">
              <a:buFont typeface="Arial" panose="020B0604020202020204" pitchFamily="34" charset="0"/>
              <a:buChar char="•"/>
            </a:pPr>
            <a:r>
              <a:rPr lang="en-GB" dirty="0"/>
              <a:t>“The early years curriculum does not clearly set out the knowledge, skills and vocabulary that children will learn in and across the Nursery and Reception classes. Consequently, learning activities do not fit into a well-ordered sequence of learning. The school should sequentially map out the knowledge, skills vocabulary that children will learn in and across the Nursery and Reception classes.”</a:t>
            </a:r>
          </a:p>
          <a:p>
            <a:pPr algn="ctr"/>
            <a:r>
              <a:rPr lang="en-GB" sz="1800" dirty="0">
                <a:hlinkClick r:id="rId3"/>
              </a:rPr>
              <a:t>Find an Ofsted inspection report</a:t>
            </a:r>
            <a:endParaRPr lang="en-GB" sz="1800" dirty="0"/>
          </a:p>
        </p:txBody>
      </p:sp>
      <p:sp>
        <p:nvSpPr>
          <p:cNvPr id="2" name="Footer Placeholder 1">
            <a:extLst>
              <a:ext uri="{FF2B5EF4-FFF2-40B4-BE49-F238E27FC236}">
                <a16:creationId xmlns:a16="http://schemas.microsoft.com/office/drawing/2014/main" id="{BC31C4D5-A7C4-441C-A706-B4D1DAF22101}"/>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5</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4"/>
          <a:stretch>
            <a:fillRect/>
          </a:stretch>
        </p:blipFill>
        <p:spPr>
          <a:xfrm>
            <a:off x="334247" y="376604"/>
            <a:ext cx="1966826" cy="639562"/>
          </a:xfrm>
          <a:prstGeom prst="rect">
            <a:avLst/>
          </a:prstGeom>
        </p:spPr>
      </p:pic>
    </p:spTree>
    <p:extLst>
      <p:ext uri="{BB962C8B-B14F-4D97-AF65-F5344CB8AC3E}">
        <p14:creationId xmlns:p14="http://schemas.microsoft.com/office/powerpoint/2010/main" val="147538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8F289-1D05-E064-D61D-6061CFF43718}"/>
              </a:ext>
            </a:extLst>
          </p:cNvPr>
          <p:cNvSpPr>
            <a:spLocks noGrp="1"/>
          </p:cNvSpPr>
          <p:nvPr>
            <p:ph type="title"/>
          </p:nvPr>
        </p:nvSpPr>
        <p:spPr/>
        <p:txBody>
          <a:bodyPr/>
          <a:lstStyle/>
          <a:p>
            <a:endParaRPr lang="en-GB" dirty="0"/>
          </a:p>
        </p:txBody>
      </p:sp>
      <p:sp>
        <p:nvSpPr>
          <p:cNvPr id="6" name="Text Placeholder 5">
            <a:extLst>
              <a:ext uri="{FF2B5EF4-FFF2-40B4-BE49-F238E27FC236}">
                <a16:creationId xmlns:a16="http://schemas.microsoft.com/office/drawing/2014/main" id="{87AA6B6F-95BE-6691-C000-DEFEB611A5F9}"/>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3F4E0503-FA0C-41F8-BD7C-7BCEED552415}"/>
              </a:ext>
            </a:extLst>
          </p:cNvPr>
          <p:cNvSpPr>
            <a:spLocks noGrp="1"/>
          </p:cNvSpPr>
          <p:nvPr>
            <p:ph type="sldNum" sz="quarter" idx="12"/>
          </p:nvPr>
        </p:nvSpPr>
        <p:spPr/>
        <p:txBody>
          <a:bodyPr/>
          <a:lstStyle/>
          <a:p>
            <a:fld id="{D4E53CE5-F605-EF47-AC07-5BCA96F31111}" type="slidenum">
              <a:rPr lang="en-US" smtClean="0"/>
              <a:t>6</a:t>
            </a:fld>
            <a:endParaRPr lang="en-US"/>
          </a:p>
        </p:txBody>
      </p:sp>
      <p:pic>
        <p:nvPicPr>
          <p:cNvPr id="4" name="Picture 3">
            <a:extLst>
              <a:ext uri="{FF2B5EF4-FFF2-40B4-BE49-F238E27FC236}">
                <a16:creationId xmlns:a16="http://schemas.microsoft.com/office/drawing/2014/main" id="{C26C1C5A-E0B2-A840-A353-1CF49822465B}"/>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8" name="Picture 7">
            <a:extLst>
              <a:ext uri="{FF2B5EF4-FFF2-40B4-BE49-F238E27FC236}">
                <a16:creationId xmlns:a16="http://schemas.microsoft.com/office/drawing/2014/main" id="{54203470-41E1-4875-0178-899678133095}"/>
              </a:ext>
            </a:extLst>
          </p:cNvPr>
          <p:cNvPicPr>
            <a:picLocks noChangeAspect="1"/>
          </p:cNvPicPr>
          <p:nvPr/>
        </p:nvPicPr>
        <p:blipFill>
          <a:blip r:embed="rId4"/>
          <a:stretch>
            <a:fillRect/>
          </a:stretch>
        </p:blipFill>
        <p:spPr>
          <a:xfrm>
            <a:off x="376238" y="1282864"/>
            <a:ext cx="8134350" cy="4806787"/>
          </a:xfrm>
          <a:prstGeom prst="rect">
            <a:avLst/>
          </a:prstGeom>
        </p:spPr>
      </p:pic>
      <p:sp>
        <p:nvSpPr>
          <p:cNvPr id="9" name="TextBox 8">
            <a:extLst>
              <a:ext uri="{FF2B5EF4-FFF2-40B4-BE49-F238E27FC236}">
                <a16:creationId xmlns:a16="http://schemas.microsoft.com/office/drawing/2014/main" id="{3091C0F8-46A0-E9E4-F475-1B7882220108}"/>
              </a:ext>
            </a:extLst>
          </p:cNvPr>
          <p:cNvSpPr txBox="1"/>
          <p:nvPr/>
        </p:nvSpPr>
        <p:spPr>
          <a:xfrm>
            <a:off x="140279" y="6159196"/>
            <a:ext cx="8606267" cy="307777"/>
          </a:xfrm>
          <a:prstGeom prst="rect">
            <a:avLst/>
          </a:prstGeom>
          <a:noFill/>
        </p:spPr>
        <p:txBody>
          <a:bodyPr wrap="none" rtlCol="0">
            <a:spAutoFit/>
          </a:bodyPr>
          <a:lstStyle/>
          <a:p>
            <a:r>
              <a:rPr lang="en-GB" sz="1400" dirty="0">
                <a:hlinkClick r:id="rId5"/>
              </a:rPr>
              <a:t>Putting the EYFS Curriculum into Practice: Julian </a:t>
            </a:r>
            <a:r>
              <a:rPr lang="en-GB" sz="1400" dirty="0" err="1">
                <a:hlinkClick r:id="rId5"/>
              </a:rPr>
              <a:t>Grenier's</a:t>
            </a:r>
            <a:r>
              <a:rPr lang="en-GB" sz="1400" dirty="0">
                <a:hlinkClick r:id="rId5"/>
              </a:rPr>
              <a:t> 2023 keynote at Newham's EY Conference (youtube.com)</a:t>
            </a:r>
            <a:endParaRPr lang="en-GB" sz="1400" dirty="0"/>
          </a:p>
        </p:txBody>
      </p:sp>
    </p:spTree>
    <p:extLst>
      <p:ext uri="{BB962C8B-B14F-4D97-AF65-F5344CB8AC3E}">
        <p14:creationId xmlns:p14="http://schemas.microsoft.com/office/powerpoint/2010/main" val="61192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45E1-3A2E-62A6-3CE6-8FF037466FE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4EE215B-6E68-9FEC-5693-4186282C4CC3}"/>
              </a:ext>
            </a:extLst>
          </p:cNvPr>
          <p:cNvSpPr>
            <a:spLocks noGrp="1"/>
          </p:cNvSpPr>
          <p:nvPr>
            <p:ph type="body" idx="1"/>
          </p:nvPr>
        </p:nvSpPr>
        <p:spPr/>
        <p:txBody>
          <a:bodyPr/>
          <a:lstStyle/>
          <a:p>
            <a:endParaRPr lang="en-GB"/>
          </a:p>
        </p:txBody>
      </p:sp>
      <p:pic>
        <p:nvPicPr>
          <p:cNvPr id="1026" name="Picture 1">
            <a:extLst>
              <a:ext uri="{FF2B5EF4-FFF2-40B4-BE49-F238E27FC236}">
                <a16:creationId xmlns:a16="http://schemas.microsoft.com/office/drawing/2014/main" id="{DAA12AFA-8BC3-5EF5-966E-38DF3DC64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 y="0"/>
            <a:ext cx="91404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49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0462-4321-D45D-A385-ED752E1A8AA1}"/>
              </a:ext>
            </a:extLst>
          </p:cNvPr>
          <p:cNvSpPr>
            <a:spLocks noGrp="1"/>
          </p:cNvSpPr>
          <p:nvPr>
            <p:ph type="title"/>
          </p:nvPr>
        </p:nvSpPr>
        <p:spPr>
          <a:xfrm>
            <a:off x="623888" y="2067443"/>
            <a:ext cx="7886700" cy="715409"/>
          </a:xfrm>
        </p:spPr>
        <p:txBody>
          <a:bodyPr>
            <a:normAutofit/>
          </a:bodyPr>
          <a:lstStyle/>
          <a:p>
            <a:endParaRPr lang="en-GB" dirty="0"/>
          </a:p>
        </p:txBody>
      </p:sp>
      <p:sp>
        <p:nvSpPr>
          <p:cNvPr id="3" name="Text Placeholder 2">
            <a:extLst>
              <a:ext uri="{FF2B5EF4-FFF2-40B4-BE49-F238E27FC236}">
                <a16:creationId xmlns:a16="http://schemas.microsoft.com/office/drawing/2014/main" id="{0FFB25D5-0C50-EEF2-C577-C6E14DA35C62}"/>
              </a:ext>
            </a:extLst>
          </p:cNvPr>
          <p:cNvSpPr>
            <a:spLocks noGrp="1"/>
          </p:cNvSpPr>
          <p:nvPr>
            <p:ph type="body" idx="1"/>
          </p:nvPr>
        </p:nvSpPr>
        <p:spPr>
          <a:xfrm>
            <a:off x="633412" y="3210339"/>
            <a:ext cx="7886700" cy="3396148"/>
          </a:xfrm>
        </p:spPr>
        <p:txBody>
          <a:bodyPr/>
          <a:lstStyle/>
          <a:p>
            <a:endParaRPr lang="en-GB" dirty="0"/>
          </a:p>
        </p:txBody>
      </p:sp>
      <p:pic>
        <p:nvPicPr>
          <p:cNvPr id="4" name="Picture 3">
            <a:extLst>
              <a:ext uri="{FF2B5EF4-FFF2-40B4-BE49-F238E27FC236}">
                <a16:creationId xmlns:a16="http://schemas.microsoft.com/office/drawing/2014/main" id="{AC54EAAA-CB14-E638-4514-86C59E1D1D9C}"/>
              </a:ext>
            </a:extLst>
          </p:cNvPr>
          <p:cNvPicPr>
            <a:picLocks noChangeAspect="1"/>
          </p:cNvPicPr>
          <p:nvPr/>
        </p:nvPicPr>
        <p:blipFill>
          <a:blip r:embed="rId3"/>
          <a:stretch>
            <a:fillRect/>
          </a:stretch>
        </p:blipFill>
        <p:spPr>
          <a:xfrm>
            <a:off x="334247" y="376604"/>
            <a:ext cx="1966826" cy="639562"/>
          </a:xfrm>
          <a:prstGeom prst="rect">
            <a:avLst/>
          </a:prstGeom>
        </p:spPr>
      </p:pic>
      <p:pic>
        <p:nvPicPr>
          <p:cNvPr id="6" name="Picture 5">
            <a:extLst>
              <a:ext uri="{FF2B5EF4-FFF2-40B4-BE49-F238E27FC236}">
                <a16:creationId xmlns:a16="http://schemas.microsoft.com/office/drawing/2014/main" id="{B5D3E5AF-C1CD-2CCA-E998-C80368EFC675}"/>
              </a:ext>
            </a:extLst>
          </p:cNvPr>
          <p:cNvPicPr>
            <a:picLocks noChangeAspect="1"/>
          </p:cNvPicPr>
          <p:nvPr/>
        </p:nvPicPr>
        <p:blipFill>
          <a:blip r:embed="rId4"/>
          <a:stretch>
            <a:fillRect/>
          </a:stretch>
        </p:blipFill>
        <p:spPr>
          <a:xfrm>
            <a:off x="62927" y="0"/>
            <a:ext cx="8924956" cy="6858000"/>
          </a:xfrm>
          <a:prstGeom prst="rect">
            <a:avLst/>
          </a:prstGeom>
        </p:spPr>
      </p:pic>
    </p:spTree>
    <p:extLst>
      <p:ext uri="{BB962C8B-B14F-4D97-AF65-F5344CB8AC3E}">
        <p14:creationId xmlns:p14="http://schemas.microsoft.com/office/powerpoint/2010/main" val="1535015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8204-6EC6-D84C-F22E-EFC4CCE73119}"/>
              </a:ext>
            </a:extLst>
          </p:cNvPr>
          <p:cNvSpPr>
            <a:spLocks noGrp="1"/>
          </p:cNvSpPr>
          <p:nvPr>
            <p:ph type="title"/>
          </p:nvPr>
        </p:nvSpPr>
        <p:spPr/>
        <p:txBody>
          <a:bodyPr>
            <a:normAutofit/>
          </a:bodyPr>
          <a:lstStyle/>
          <a:p>
            <a:pPr algn="ctr"/>
            <a:r>
              <a:rPr lang="en-GB" dirty="0"/>
              <a:t>Child development:</a:t>
            </a:r>
          </a:p>
        </p:txBody>
      </p:sp>
      <p:sp>
        <p:nvSpPr>
          <p:cNvPr id="3" name="Text Placeholder 2">
            <a:extLst>
              <a:ext uri="{FF2B5EF4-FFF2-40B4-BE49-F238E27FC236}">
                <a16:creationId xmlns:a16="http://schemas.microsoft.com/office/drawing/2014/main" id="{C772F42D-4171-4877-3789-FFBACC0D751C}"/>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r>
              <a:rPr lang="en-GB" dirty="0"/>
              <a:t>We have an overall picture of where we are heading, but we can’t just observe and make an instant judgement and find the next step on the tracker or drop-down menu.</a:t>
            </a:r>
          </a:p>
          <a:p>
            <a:pPr marL="342900" indent="-342900">
              <a:buFont typeface="Arial" panose="020B0604020202020204" pitchFamily="34" charset="0"/>
              <a:buChar char="•"/>
            </a:pPr>
            <a:r>
              <a:rPr lang="en-GB" dirty="0"/>
              <a:t>Children’s learning and development </a:t>
            </a:r>
            <a:r>
              <a:rPr lang="en-GB" b="1" dirty="0"/>
              <a:t>doesn’t</a:t>
            </a:r>
            <a:r>
              <a:rPr lang="en-GB" dirty="0"/>
              <a:t> just develop and ‘unfold’ with us tracking and celebrating each stage.</a:t>
            </a:r>
          </a:p>
          <a:p>
            <a:pPr marL="342900" indent="-342900">
              <a:buFont typeface="Arial" panose="020B0604020202020204" pitchFamily="34" charset="0"/>
              <a:buChar char="•"/>
            </a:pPr>
            <a:r>
              <a:rPr lang="en-GB" dirty="0"/>
              <a:t>The adults are really important in supporting the conversations and play.</a:t>
            </a:r>
          </a:p>
          <a:p>
            <a:pPr marL="342900" indent="-342900">
              <a:buFont typeface="Arial" panose="020B0604020202020204" pitchFamily="34" charset="0"/>
              <a:buChar char="•"/>
            </a:pPr>
            <a:r>
              <a:rPr lang="en-GB" dirty="0"/>
              <a:t>We need a mixed approach to early years education: a ‘Mongrel curriculum’.</a:t>
            </a:r>
          </a:p>
        </p:txBody>
      </p:sp>
      <p:pic>
        <p:nvPicPr>
          <p:cNvPr id="4" name="Picture 3">
            <a:extLst>
              <a:ext uri="{FF2B5EF4-FFF2-40B4-BE49-F238E27FC236}">
                <a16:creationId xmlns:a16="http://schemas.microsoft.com/office/drawing/2014/main" id="{B4680BBE-8E10-3B30-1F07-69A0DDC06802}"/>
              </a:ext>
            </a:extLst>
          </p:cNvPr>
          <p:cNvPicPr>
            <a:picLocks noChangeAspect="1"/>
          </p:cNvPicPr>
          <p:nvPr/>
        </p:nvPicPr>
        <p:blipFill>
          <a:blip r:embed="rId3"/>
          <a:stretch>
            <a:fillRect/>
          </a:stretch>
        </p:blipFill>
        <p:spPr>
          <a:xfrm>
            <a:off x="334247" y="376604"/>
            <a:ext cx="1966826" cy="639562"/>
          </a:xfrm>
          <a:prstGeom prst="rect">
            <a:avLst/>
          </a:prstGeom>
        </p:spPr>
      </p:pic>
      <p:sp>
        <p:nvSpPr>
          <p:cNvPr id="5" name="TextBox 4">
            <a:extLst>
              <a:ext uri="{FF2B5EF4-FFF2-40B4-BE49-F238E27FC236}">
                <a16:creationId xmlns:a16="http://schemas.microsoft.com/office/drawing/2014/main" id="{2B538954-1EC3-5CFE-49AD-548CC389FF57}"/>
              </a:ext>
            </a:extLst>
          </p:cNvPr>
          <p:cNvSpPr txBox="1"/>
          <p:nvPr/>
        </p:nvSpPr>
        <p:spPr>
          <a:xfrm>
            <a:off x="128337" y="6336632"/>
            <a:ext cx="9015663" cy="584775"/>
          </a:xfrm>
          <a:prstGeom prst="rect">
            <a:avLst/>
          </a:prstGeom>
          <a:noFill/>
        </p:spPr>
        <p:txBody>
          <a:bodyPr wrap="square" rtlCol="0">
            <a:spAutoFit/>
          </a:bodyPr>
          <a:lstStyle/>
          <a:p>
            <a:pPr algn="ctr"/>
            <a:r>
              <a:rPr lang="en-GB" sz="1400" dirty="0">
                <a:hlinkClick r:id="rId4"/>
              </a:rPr>
              <a:t>Putting the EYFS Curriculum into Practice: Julian </a:t>
            </a:r>
            <a:r>
              <a:rPr lang="en-GB" sz="1400" dirty="0" err="1">
                <a:hlinkClick r:id="rId4"/>
              </a:rPr>
              <a:t>Grenier's</a:t>
            </a:r>
            <a:r>
              <a:rPr lang="en-GB" sz="1400" dirty="0">
                <a:hlinkClick r:id="rId4"/>
              </a:rPr>
              <a:t> 2023 keynote at Newham's EY Conference (youtube.com)</a:t>
            </a:r>
            <a:endParaRPr lang="en-GB" sz="1400" dirty="0"/>
          </a:p>
          <a:p>
            <a:pPr algn="ctr"/>
            <a:endParaRPr lang="en-GB" dirty="0"/>
          </a:p>
        </p:txBody>
      </p:sp>
    </p:spTree>
    <p:extLst>
      <p:ext uri="{BB962C8B-B14F-4D97-AF65-F5344CB8AC3E}">
        <p14:creationId xmlns:p14="http://schemas.microsoft.com/office/powerpoint/2010/main" val="8065546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1604</TotalTime>
  <Words>1874</Words>
  <Application>Microsoft Office PowerPoint</Application>
  <PresentationFormat>On-screen Show (4:3)</PresentationFormat>
  <Paragraphs>234</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Objective:</vt:lpstr>
      <vt:lpstr>The curriculum:</vt:lpstr>
      <vt:lpstr>Sticky-knowledge</vt:lpstr>
      <vt:lpstr>Recommendations in Shropshire (2023):</vt:lpstr>
      <vt:lpstr>PowerPoint Presentation</vt:lpstr>
      <vt:lpstr>PowerPoint Presentation</vt:lpstr>
      <vt:lpstr>PowerPoint Presentation</vt:lpstr>
      <vt:lpstr>Child development:</vt:lpstr>
      <vt:lpstr>Mongrel mixed curriculum: </vt:lpstr>
      <vt:lpstr>A continuum of approaches: </vt:lpstr>
      <vt:lpstr>Where to start?</vt:lpstr>
      <vt:lpstr>Knowing your children and their  families: </vt:lpstr>
      <vt:lpstr>Curriculum planning:</vt:lpstr>
      <vt:lpstr>Your curriculum overview:</vt:lpstr>
      <vt:lpstr>PowerPoint Presentation</vt:lpstr>
      <vt:lpstr>Planning cycle example:</vt:lpstr>
      <vt:lpstr>PowerPoint Presentation</vt:lpstr>
      <vt:lpstr>To support you …</vt:lpstr>
      <vt:lpstr>PowerPoint Presentation</vt:lpstr>
      <vt:lpstr>Your curriculum overview:</vt:lpstr>
      <vt:lpstr>*An example of a curricular overview:</vt:lpstr>
      <vt:lpstr>PowerPoint Presentation</vt:lpstr>
      <vt:lpstr>Do I need a curriculum map? | Early years FAQs - YouTube</vt:lpstr>
      <vt:lpstr>The role of the adult:</vt:lpstr>
      <vt:lpstr>Tools to help you:</vt:lpstr>
      <vt:lpstr>On 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Bennion</dc:creator>
  <cp:lastModifiedBy>Beverley Jones</cp:lastModifiedBy>
  <cp:revision>18</cp:revision>
  <dcterms:created xsi:type="dcterms:W3CDTF">2019-10-11T11:11:55Z</dcterms:created>
  <dcterms:modified xsi:type="dcterms:W3CDTF">2024-05-15T10:26:35Z</dcterms:modified>
</cp:coreProperties>
</file>