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3" r:id="rId6"/>
    <p:sldId id="261" r:id="rId7"/>
    <p:sldId id="262" r:id="rId8"/>
    <p:sldId id="275" r:id="rId9"/>
    <p:sldId id="265" r:id="rId10"/>
    <p:sldId id="264" r:id="rId11"/>
    <p:sldId id="267" r:id="rId12"/>
    <p:sldId id="266" r:id="rId13"/>
    <p:sldId id="268" r:id="rId14"/>
    <p:sldId id="276" r:id="rId15"/>
    <p:sldId id="277" r:id="rId16"/>
    <p:sldId id="278" r:id="rId17"/>
    <p:sldId id="279" r:id="rId18"/>
    <p:sldId id="281" r:id="rId19"/>
    <p:sldId id="283" r:id="rId20"/>
    <p:sldId id="269" r:id="rId21"/>
    <p:sldId id="284" r:id="rId22"/>
    <p:sldId id="282" r:id="rId23"/>
    <p:sldId id="285" r:id="rId24"/>
    <p:sldId id="270" r:id="rId25"/>
    <p:sldId id="286" r:id="rId26"/>
    <p:sldId id="287" r:id="rId27"/>
    <p:sldId id="288" r:id="rId28"/>
    <p:sldId id="289" r:id="rId29"/>
    <p:sldId id="271" r:id="rId30"/>
    <p:sldId id="272" r:id="rId31"/>
    <p:sldId id="273"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2A3C8-5015-4DF4-A44F-6351B8EBB9C6}" v="22" dt="2025-08-13T10:58:36.815"/>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Jones" userId="902ebd1c-631c-4f88-908a-acb65098e710" providerId="ADAL" clId="{8302A3C8-5015-4DF4-A44F-6351B8EBB9C6}"/>
    <pc:docChg chg="custSel modSld">
      <pc:chgData name="Beverley Jones" userId="902ebd1c-631c-4f88-908a-acb65098e710" providerId="ADAL" clId="{8302A3C8-5015-4DF4-A44F-6351B8EBB9C6}" dt="2025-08-13T11:02:07.087" v="583" actId="113"/>
      <pc:docMkLst>
        <pc:docMk/>
      </pc:docMkLst>
      <pc:sldChg chg="modSp mod">
        <pc:chgData name="Beverley Jones" userId="902ebd1c-631c-4f88-908a-acb65098e710" providerId="ADAL" clId="{8302A3C8-5015-4DF4-A44F-6351B8EBB9C6}" dt="2025-08-13T10:46:03.513" v="280" actId="20577"/>
        <pc:sldMkLst>
          <pc:docMk/>
          <pc:sldMk cId="0" sldId="257"/>
        </pc:sldMkLst>
        <pc:graphicFrameChg chg="modGraphic">
          <ac:chgData name="Beverley Jones" userId="902ebd1c-631c-4f88-908a-acb65098e710" providerId="ADAL" clId="{8302A3C8-5015-4DF4-A44F-6351B8EBB9C6}" dt="2025-08-13T10:46:03.513" v="280" actId="20577"/>
          <ac:graphicFrameMkLst>
            <pc:docMk/>
            <pc:sldMk cId="0" sldId="257"/>
            <ac:graphicFrameMk id="4" creationId="{34DC98B6-BD75-7C8B-FBC5-2B51067357D1}"/>
          </ac:graphicFrameMkLst>
        </pc:graphicFrameChg>
      </pc:sldChg>
      <pc:sldChg chg="modSp mod">
        <pc:chgData name="Beverley Jones" userId="902ebd1c-631c-4f88-908a-acb65098e710" providerId="ADAL" clId="{8302A3C8-5015-4DF4-A44F-6351B8EBB9C6}" dt="2025-08-13T10:32:07.004" v="0" actId="20577"/>
        <pc:sldMkLst>
          <pc:docMk/>
          <pc:sldMk cId="0" sldId="263"/>
        </pc:sldMkLst>
        <pc:spChg chg="mod">
          <ac:chgData name="Beverley Jones" userId="902ebd1c-631c-4f88-908a-acb65098e710" providerId="ADAL" clId="{8302A3C8-5015-4DF4-A44F-6351B8EBB9C6}" dt="2025-08-13T10:32:07.004" v="0" actId="20577"/>
          <ac:spMkLst>
            <pc:docMk/>
            <pc:sldMk cId="0" sldId="263"/>
            <ac:spMk id="20" creationId="{A5577A0C-4FDD-69B4-27C2-8EF7E59AACA9}"/>
          </ac:spMkLst>
        </pc:spChg>
      </pc:sldChg>
      <pc:sldChg chg="modSp mod">
        <pc:chgData name="Beverley Jones" userId="902ebd1c-631c-4f88-908a-acb65098e710" providerId="ADAL" clId="{8302A3C8-5015-4DF4-A44F-6351B8EBB9C6}" dt="2025-08-13T10:33:23.093" v="43" actId="20577"/>
        <pc:sldMkLst>
          <pc:docMk/>
          <pc:sldMk cId="0" sldId="265"/>
        </pc:sldMkLst>
        <pc:spChg chg="mod">
          <ac:chgData name="Beverley Jones" userId="902ebd1c-631c-4f88-908a-acb65098e710" providerId="ADAL" clId="{8302A3C8-5015-4DF4-A44F-6351B8EBB9C6}" dt="2025-08-13T10:33:23.093" v="43" actId="20577"/>
          <ac:spMkLst>
            <pc:docMk/>
            <pc:sldMk cId="0" sldId="265"/>
            <ac:spMk id="2" creationId="{980FC2A0-2713-A658-4D8D-0C1BB0C215D4}"/>
          </ac:spMkLst>
        </pc:spChg>
      </pc:sldChg>
      <pc:sldChg chg="modSp mod">
        <pc:chgData name="Beverley Jones" userId="902ebd1c-631c-4f88-908a-acb65098e710" providerId="ADAL" clId="{8302A3C8-5015-4DF4-A44F-6351B8EBB9C6}" dt="2025-08-13T10:40:26.330" v="256" actId="20577"/>
        <pc:sldMkLst>
          <pc:docMk/>
          <pc:sldMk cId="0" sldId="273"/>
        </pc:sldMkLst>
        <pc:spChg chg="mod">
          <ac:chgData name="Beverley Jones" userId="902ebd1c-631c-4f88-908a-acb65098e710" providerId="ADAL" clId="{8302A3C8-5015-4DF4-A44F-6351B8EBB9C6}" dt="2025-08-13T10:40:26.330" v="256" actId="20577"/>
          <ac:spMkLst>
            <pc:docMk/>
            <pc:sldMk cId="0" sldId="273"/>
            <ac:spMk id="3" creationId="{DECC45F0-8336-BD45-C2D1-7747D7DF9304}"/>
          </ac:spMkLst>
        </pc:spChg>
      </pc:sldChg>
      <pc:sldChg chg="delSp mod">
        <pc:chgData name="Beverley Jones" userId="902ebd1c-631c-4f88-908a-acb65098e710" providerId="ADAL" clId="{8302A3C8-5015-4DF4-A44F-6351B8EBB9C6}" dt="2025-08-13T10:51:38.862" v="281" actId="478"/>
        <pc:sldMkLst>
          <pc:docMk/>
          <pc:sldMk cId="0" sldId="279"/>
        </pc:sldMkLst>
        <pc:picChg chg="del">
          <ac:chgData name="Beverley Jones" userId="902ebd1c-631c-4f88-908a-acb65098e710" providerId="ADAL" clId="{8302A3C8-5015-4DF4-A44F-6351B8EBB9C6}" dt="2025-08-13T10:51:38.862" v="281" actId="478"/>
          <ac:picMkLst>
            <pc:docMk/>
            <pc:sldMk cId="0" sldId="279"/>
            <ac:picMk id="6" creationId="{E06A1974-5307-B20A-F19B-3DDED34C961C}"/>
          </ac:picMkLst>
        </pc:picChg>
      </pc:sldChg>
      <pc:sldChg chg="addSp delSp modSp mod">
        <pc:chgData name="Beverley Jones" userId="902ebd1c-631c-4f88-908a-acb65098e710" providerId="ADAL" clId="{8302A3C8-5015-4DF4-A44F-6351B8EBB9C6}" dt="2025-08-13T11:00:41.711" v="582" actId="1076"/>
        <pc:sldMkLst>
          <pc:docMk/>
          <pc:sldMk cId="0" sldId="287"/>
        </pc:sldMkLst>
        <pc:spChg chg="mod">
          <ac:chgData name="Beverley Jones" userId="902ebd1c-631c-4f88-908a-acb65098e710" providerId="ADAL" clId="{8302A3C8-5015-4DF4-A44F-6351B8EBB9C6}" dt="2025-08-13T10:56:59.229" v="568"/>
          <ac:spMkLst>
            <pc:docMk/>
            <pc:sldMk cId="0" sldId="287"/>
            <ac:spMk id="4" creationId="{418868B2-81F1-1345-8CCE-3BD198BD105C}"/>
          </ac:spMkLst>
        </pc:spChg>
        <pc:grpChg chg="del">
          <ac:chgData name="Beverley Jones" userId="902ebd1c-631c-4f88-908a-acb65098e710" providerId="ADAL" clId="{8302A3C8-5015-4DF4-A44F-6351B8EBB9C6}" dt="2025-08-13T10:58:21.197" v="569" actId="478"/>
          <ac:grpSpMkLst>
            <pc:docMk/>
            <pc:sldMk cId="0" sldId="287"/>
            <ac:grpSpMk id="5" creationId="{B4F95D33-DA63-461C-A122-EC7C05D1DB06}"/>
          </ac:grpSpMkLst>
        </pc:grpChg>
        <pc:picChg chg="add del mod">
          <ac:chgData name="Beverley Jones" userId="902ebd1c-631c-4f88-908a-acb65098e710" providerId="ADAL" clId="{8302A3C8-5015-4DF4-A44F-6351B8EBB9C6}" dt="2025-08-13T10:59:53.533" v="575" actId="478"/>
          <ac:picMkLst>
            <pc:docMk/>
            <pc:sldMk cId="0" sldId="287"/>
            <ac:picMk id="10" creationId="{77FF9DDE-00E6-8B47-409C-4FAF127A0650}"/>
          </ac:picMkLst>
        </pc:picChg>
        <pc:picChg chg="add mod">
          <ac:chgData name="Beverley Jones" userId="902ebd1c-631c-4f88-908a-acb65098e710" providerId="ADAL" clId="{8302A3C8-5015-4DF4-A44F-6351B8EBB9C6}" dt="2025-08-13T11:00:02.945" v="577" actId="1076"/>
          <ac:picMkLst>
            <pc:docMk/>
            <pc:sldMk cId="0" sldId="287"/>
            <ac:picMk id="12" creationId="{06543F0C-D270-BF9B-0E8F-E2DACFE0FCCE}"/>
          </ac:picMkLst>
        </pc:picChg>
        <pc:picChg chg="add mod">
          <ac:chgData name="Beverley Jones" userId="902ebd1c-631c-4f88-908a-acb65098e710" providerId="ADAL" clId="{8302A3C8-5015-4DF4-A44F-6351B8EBB9C6}" dt="2025-08-13T11:00:41.711" v="582" actId="1076"/>
          <ac:picMkLst>
            <pc:docMk/>
            <pc:sldMk cId="0" sldId="287"/>
            <ac:picMk id="14" creationId="{8E3750CC-FF8B-D016-5092-CCFD71D0488E}"/>
          </ac:picMkLst>
        </pc:picChg>
      </pc:sldChg>
      <pc:sldChg chg="modSp mod">
        <pc:chgData name="Beverley Jones" userId="902ebd1c-631c-4f88-908a-acb65098e710" providerId="ADAL" clId="{8302A3C8-5015-4DF4-A44F-6351B8EBB9C6}" dt="2025-08-13T11:02:07.087" v="583" actId="113"/>
        <pc:sldMkLst>
          <pc:docMk/>
          <pc:sldMk cId="0" sldId="289"/>
        </pc:sldMkLst>
        <pc:spChg chg="mod">
          <ac:chgData name="Beverley Jones" userId="902ebd1c-631c-4f88-908a-acb65098e710" providerId="ADAL" clId="{8302A3C8-5015-4DF4-A44F-6351B8EBB9C6}" dt="2025-08-13T11:02:07.087" v="583" actId="113"/>
          <ac:spMkLst>
            <pc:docMk/>
            <pc:sldMk cId="0" sldId="289"/>
            <ac:spMk id="4" creationId="{87A562F0-CBC2-85BE-F188-9955188DB320}"/>
          </ac:spMkLst>
        </pc:spChg>
      </pc:sldChg>
      <pc:sldChg chg="modSp mod">
        <pc:chgData name="Beverley Jones" userId="902ebd1c-631c-4f88-908a-acb65098e710" providerId="ADAL" clId="{8302A3C8-5015-4DF4-A44F-6351B8EBB9C6}" dt="2025-08-13T10:38:36.286" v="191" actId="27636"/>
        <pc:sldMkLst>
          <pc:docMk/>
          <pc:sldMk cId="0" sldId="290"/>
        </pc:sldMkLst>
        <pc:spChg chg="mod">
          <ac:chgData name="Beverley Jones" userId="902ebd1c-631c-4f88-908a-acb65098e710" providerId="ADAL" clId="{8302A3C8-5015-4DF4-A44F-6351B8EBB9C6}" dt="2025-08-13T10:38:36.286" v="191" actId="27636"/>
          <ac:spMkLst>
            <pc:docMk/>
            <pc:sldMk cId="0" sldId="290"/>
            <ac:spMk id="3" creationId="{11F1D261-3288-E15D-6F75-F8BF9A6836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65649-8846-BD51-C0AE-3701ECDDA69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3" name="Date Placeholder 2">
            <a:extLst>
              <a:ext uri="{FF2B5EF4-FFF2-40B4-BE49-F238E27FC236}">
                <a16:creationId xmlns:a16="http://schemas.microsoft.com/office/drawing/2014/main" id="{0D70244A-B079-E672-9F02-54376538E2F2}"/>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99F38B39-826D-4D5C-B2EF-CD40F92C2B69}" type="datetime1">
              <a:rPr lang="en-GB"/>
              <a:pPr lvl="0"/>
              <a:t>13/08/2025</a:t>
            </a:fld>
            <a:endParaRPr lang="en-GB"/>
          </a:p>
        </p:txBody>
      </p:sp>
      <p:sp>
        <p:nvSpPr>
          <p:cNvPr id="4" name="Slide Image Placeholder 3">
            <a:extLst>
              <a:ext uri="{FF2B5EF4-FFF2-40B4-BE49-F238E27FC236}">
                <a16:creationId xmlns:a16="http://schemas.microsoft.com/office/drawing/2014/main" id="{C9F88574-FF59-515A-B88C-3251D5BC24A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62BE47A-B334-6932-363A-88FEBCC23AE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8E9C2F0-CB3E-6974-3CB6-0339B7044E4A}"/>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0AF3E5FC-4AE3-DECC-929F-2B5C04DC904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99D875C0-04CA-4DC7-93E6-05FBDA97AB93}" type="slidenum">
              <a:t>‹#›</a:t>
            </a:fld>
            <a:endParaRPr lang="en-GB"/>
          </a:p>
        </p:txBody>
      </p:sp>
    </p:spTree>
    <p:extLst>
      <p:ext uri="{BB962C8B-B14F-4D97-AF65-F5344CB8AC3E}">
        <p14:creationId xmlns:p14="http://schemas.microsoft.com/office/powerpoint/2010/main" val="5014417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07A74-E6EA-3D14-E14E-78020DF4AF2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1F84220-CC3D-A2C1-F61F-E84E62B85AF8}"/>
              </a:ext>
            </a:extLst>
          </p:cNvPr>
          <p:cNvSpPr txBox="1">
            <a:spLocks noGrp="1"/>
          </p:cNvSpPr>
          <p:nvPr>
            <p:ph type="body" sz="quarter" idx="1"/>
          </p:nvPr>
        </p:nvSpPr>
        <p:spPr/>
        <p:txBody>
          <a:bodyPr/>
          <a:lstStyle/>
          <a:p>
            <a:pPr lvl="0"/>
            <a:r>
              <a:rPr lang="en-GB"/>
              <a:t>Do both indoor and outdoor spaces reflect all areas of the curriculum? How free is the access to outdoor play? </a:t>
            </a:r>
          </a:p>
          <a:p>
            <a:pPr lvl="0"/>
            <a:endParaRPr lang="en-GB"/>
          </a:p>
        </p:txBody>
      </p:sp>
      <p:sp>
        <p:nvSpPr>
          <p:cNvPr id="4" name="Slide Number Placeholder 3">
            <a:extLst>
              <a:ext uri="{FF2B5EF4-FFF2-40B4-BE49-F238E27FC236}">
                <a16:creationId xmlns:a16="http://schemas.microsoft.com/office/drawing/2014/main" id="{614DC501-01E7-B2AE-0E63-DFB6C0B0FC0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1C0A25-398D-4B9D-B523-67907935DFA0}" type="slidenum">
              <a:t>5</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C7D24-1D0F-7A9A-F439-471FBAECA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1BA58-53CD-A9F3-7E5C-76168EF851FC}"/>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D8BF212-5139-188F-CD00-CBB82D17284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6ED276-0ED5-458E-9806-8BF1A30C4419}" type="slidenum">
              <a:t>30</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99D875C0-04CA-4DC7-93E6-05FBDA97AB93}" type="slidenum">
              <a:rPr lang="en-GB" smtClean="0"/>
              <a:t>7</a:t>
            </a:fld>
            <a:endParaRPr lang="en-GB"/>
          </a:p>
        </p:txBody>
      </p:sp>
    </p:spTree>
    <p:extLst>
      <p:ext uri="{BB962C8B-B14F-4D97-AF65-F5344CB8AC3E}">
        <p14:creationId xmlns:p14="http://schemas.microsoft.com/office/powerpoint/2010/main" val="177567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97808-C040-6DBA-B271-C854826E8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6D104-4F2A-DECA-DC05-E5337DB0A69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4F4B5C0-EA83-BD0A-26AE-CD59F9F1FE4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4E1C7A-EB38-4540-BBBF-6C699E992737}" type="slidenum">
              <a:t>15</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B5628-E470-9DA9-9A0B-9E3C6C3DE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03BD0-8961-89C7-4A43-CE879AF6D12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5502A33-94F7-A837-C8BC-08515A35860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0367DE-CE39-4A11-A614-791CF8982B6F}" type="slidenum">
              <a:t>16</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E1108-26C4-E86C-9C31-EA035A91B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B91B4-D5AE-A897-8A92-15C77892215F}"/>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2AA6471-BAA0-5304-1363-4A515D24DAF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1D525E-9E39-46B6-AABB-DB505120C2A8}" type="slidenum">
              <a:t>18</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DFE5B-AEF2-D4F2-C9DF-9FDA8BBEC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07480-3FA4-A4CE-AA08-0DE3D5E1E4C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59515F06-302B-F18A-5981-D76BE137E51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E70996-E8C6-4571-9D85-97EC99B71A98}" type="slidenum">
              <a:t>19</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C2282-1954-A27E-3E92-FD9EC1B5C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6C8B0-C103-FA52-8281-25CE9821BA84}"/>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71BB6595-FDDF-34B3-C8FC-699CBDF3D7F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100CFA-77EB-4EE9-9C39-A809D688C924}" type="slidenum">
              <a:t>21</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F9DE1-B340-6FBD-19CA-F5EA32DFE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CD8CE-33F4-48C9-3A5F-722B1A03894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CC908A37-C2A3-CC2D-0E42-DE763C1A39C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487214-E112-46DB-9EEF-BA69146F5776}" type="slidenum">
              <a:t>22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BDDCC-3DA9-51A0-A79B-925069381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2FAD5-6FF4-3BEB-3238-E1598063F5D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7F00D1-E4A6-66C2-5D8C-B27E24E1955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DC5362-70A5-48BE-AB79-3880CD8B2091}" type="slidenum">
              <a:t>23</a:t>
            </a:fld>
            <a:endParaRPr lang="en-GB"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2214-BECD-E6DC-8826-A2B20349F5B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C951E501-3189-7A70-1171-F80008296E5C}"/>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3A67E3EB-9CAF-6AAE-541F-715FDE51C2A8}"/>
              </a:ext>
            </a:extLst>
          </p:cNvPr>
          <p:cNvSpPr txBox="1">
            <a:spLocks noGrp="1"/>
          </p:cNvSpPr>
          <p:nvPr>
            <p:ph type="dt" sz="half" idx="7"/>
          </p:nvPr>
        </p:nvSpPr>
        <p:spPr/>
        <p:txBody>
          <a:bodyPr/>
          <a:lstStyle>
            <a:lvl1pPr>
              <a:defRPr/>
            </a:lvl1pPr>
          </a:lstStyle>
          <a:p>
            <a:pPr lvl="0"/>
            <a:r>
              <a:rPr lang="en-US"/>
              <a:t>11/08/2025</a:t>
            </a:r>
            <a:endParaRPr lang="en-GB"/>
          </a:p>
        </p:txBody>
      </p:sp>
      <p:sp>
        <p:nvSpPr>
          <p:cNvPr id="5" name="Footer Placeholder 4">
            <a:extLst>
              <a:ext uri="{FF2B5EF4-FFF2-40B4-BE49-F238E27FC236}">
                <a16:creationId xmlns:a16="http://schemas.microsoft.com/office/drawing/2014/main" id="{E418511B-BF37-6A29-F379-9A97186DFA1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0EFC363-C228-1042-C1B0-D3ACEEE9143E}"/>
              </a:ext>
            </a:extLst>
          </p:cNvPr>
          <p:cNvSpPr txBox="1">
            <a:spLocks noGrp="1"/>
          </p:cNvSpPr>
          <p:nvPr>
            <p:ph type="sldNum" sz="quarter" idx="8"/>
          </p:nvPr>
        </p:nvSpPr>
        <p:spPr/>
        <p:txBody>
          <a:bodyPr/>
          <a:lstStyle>
            <a:lvl1pPr>
              <a:defRPr/>
            </a:lvl1pPr>
          </a:lstStyle>
          <a:p>
            <a:pPr lvl="0"/>
            <a:fld id="{7DB74966-7955-47B9-B962-D1C6847E7F1B}" type="slidenum">
              <a:t>‹#›</a:t>
            </a:fld>
            <a:endParaRPr lang="en-GB"/>
          </a:p>
        </p:txBody>
      </p:sp>
    </p:spTree>
    <p:extLst>
      <p:ext uri="{BB962C8B-B14F-4D97-AF65-F5344CB8AC3E}">
        <p14:creationId xmlns:p14="http://schemas.microsoft.com/office/powerpoint/2010/main" val="383525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E351-57B8-AD62-4C19-DC141EB5619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1AD2648-672D-78FC-B007-4678DB0CA1C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30836-6762-5DC0-53E4-F622601B395E}"/>
              </a:ext>
            </a:extLst>
          </p:cNvPr>
          <p:cNvSpPr txBox="1">
            <a:spLocks noGrp="1"/>
          </p:cNvSpPr>
          <p:nvPr>
            <p:ph type="dt" sz="half" idx="7"/>
          </p:nvPr>
        </p:nvSpPr>
        <p:spPr/>
        <p:txBody>
          <a:bodyPr/>
          <a:lstStyle>
            <a:lvl1pPr>
              <a:defRPr/>
            </a:lvl1pPr>
          </a:lstStyle>
          <a:p>
            <a:pPr lvl="0"/>
            <a:r>
              <a:rPr lang="en-US"/>
              <a:t>11/08/2025</a:t>
            </a:r>
            <a:endParaRPr lang="en-GB"/>
          </a:p>
        </p:txBody>
      </p:sp>
      <p:sp>
        <p:nvSpPr>
          <p:cNvPr id="5" name="Footer Placeholder 4">
            <a:extLst>
              <a:ext uri="{FF2B5EF4-FFF2-40B4-BE49-F238E27FC236}">
                <a16:creationId xmlns:a16="http://schemas.microsoft.com/office/drawing/2014/main" id="{3A4E9A83-9E9C-8582-BFAE-20F37FA3ED1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A3EFC48-345C-0B5F-D48D-2335B302AED8}"/>
              </a:ext>
            </a:extLst>
          </p:cNvPr>
          <p:cNvSpPr txBox="1">
            <a:spLocks noGrp="1"/>
          </p:cNvSpPr>
          <p:nvPr>
            <p:ph type="sldNum" sz="quarter" idx="8"/>
          </p:nvPr>
        </p:nvSpPr>
        <p:spPr/>
        <p:txBody>
          <a:bodyPr/>
          <a:lstStyle>
            <a:lvl1pPr>
              <a:defRPr/>
            </a:lvl1pPr>
          </a:lstStyle>
          <a:p>
            <a:pPr lvl="0"/>
            <a:fld id="{C38EB979-E550-4534-A2C8-DC287E95D38D}" type="slidenum">
              <a:t>‹#›</a:t>
            </a:fld>
            <a:endParaRPr lang="en-GB"/>
          </a:p>
        </p:txBody>
      </p:sp>
    </p:spTree>
    <p:extLst>
      <p:ext uri="{BB962C8B-B14F-4D97-AF65-F5344CB8AC3E}">
        <p14:creationId xmlns:p14="http://schemas.microsoft.com/office/powerpoint/2010/main" val="71434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3205B1-7654-DBE0-F085-2EEFAAD0C51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FDAC6A50-FF4B-04FA-448A-209D8A1DBC4A}"/>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4E1125-D21C-EEEB-6918-F6345204D41D}"/>
              </a:ext>
            </a:extLst>
          </p:cNvPr>
          <p:cNvSpPr txBox="1">
            <a:spLocks noGrp="1"/>
          </p:cNvSpPr>
          <p:nvPr>
            <p:ph type="dt" sz="half" idx="7"/>
          </p:nvPr>
        </p:nvSpPr>
        <p:spPr/>
        <p:txBody>
          <a:bodyPr/>
          <a:lstStyle>
            <a:lvl1pPr>
              <a:defRPr/>
            </a:lvl1pPr>
          </a:lstStyle>
          <a:p>
            <a:pPr lvl="0"/>
            <a:r>
              <a:rPr lang="en-US"/>
              <a:t>11/08/2025</a:t>
            </a:r>
            <a:endParaRPr lang="en-GB"/>
          </a:p>
        </p:txBody>
      </p:sp>
      <p:sp>
        <p:nvSpPr>
          <p:cNvPr id="5" name="Footer Placeholder 4">
            <a:extLst>
              <a:ext uri="{FF2B5EF4-FFF2-40B4-BE49-F238E27FC236}">
                <a16:creationId xmlns:a16="http://schemas.microsoft.com/office/drawing/2014/main" id="{50D8B354-9469-AF14-907F-A2BDF545559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A131537-179A-B786-8D51-D1ADEB74981A}"/>
              </a:ext>
            </a:extLst>
          </p:cNvPr>
          <p:cNvSpPr txBox="1">
            <a:spLocks noGrp="1"/>
          </p:cNvSpPr>
          <p:nvPr>
            <p:ph type="sldNum" sz="quarter" idx="8"/>
          </p:nvPr>
        </p:nvSpPr>
        <p:spPr/>
        <p:txBody>
          <a:bodyPr/>
          <a:lstStyle>
            <a:lvl1pPr>
              <a:defRPr/>
            </a:lvl1pPr>
          </a:lstStyle>
          <a:p>
            <a:pPr lvl="0"/>
            <a:fld id="{C87606AE-D449-4D87-BB06-C5022E752DDE}" type="slidenum">
              <a:t>‹#›</a:t>
            </a:fld>
            <a:endParaRPr lang="en-GB"/>
          </a:p>
        </p:txBody>
      </p:sp>
    </p:spTree>
    <p:extLst>
      <p:ext uri="{BB962C8B-B14F-4D97-AF65-F5344CB8AC3E}">
        <p14:creationId xmlns:p14="http://schemas.microsoft.com/office/powerpoint/2010/main" val="317871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3A17-17A9-96D1-36D6-BF8CC264EBB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0D71BDC-1625-4AC1-CFA2-BF5002B115B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07E3EB-F951-1855-4890-4E7A56498515}"/>
              </a:ext>
            </a:extLst>
          </p:cNvPr>
          <p:cNvSpPr txBox="1">
            <a:spLocks noGrp="1"/>
          </p:cNvSpPr>
          <p:nvPr>
            <p:ph type="dt" sz="half" idx="7"/>
          </p:nvPr>
        </p:nvSpPr>
        <p:spPr/>
        <p:txBody>
          <a:bodyPr/>
          <a:lstStyle>
            <a:lvl1pPr>
              <a:defRPr/>
            </a:lvl1pPr>
          </a:lstStyle>
          <a:p>
            <a:pPr lvl="0"/>
            <a:r>
              <a:rPr lang="en-US"/>
              <a:t>11/08/2025</a:t>
            </a:r>
            <a:endParaRPr lang="en-GB"/>
          </a:p>
        </p:txBody>
      </p:sp>
      <p:sp>
        <p:nvSpPr>
          <p:cNvPr id="5" name="Footer Placeholder 4">
            <a:extLst>
              <a:ext uri="{FF2B5EF4-FFF2-40B4-BE49-F238E27FC236}">
                <a16:creationId xmlns:a16="http://schemas.microsoft.com/office/drawing/2014/main" id="{D9F752FC-0E1F-6792-A584-B25A5BDB5D0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61759DC-6629-2732-37A3-F61CFD6EB4FD}"/>
              </a:ext>
            </a:extLst>
          </p:cNvPr>
          <p:cNvSpPr txBox="1">
            <a:spLocks noGrp="1"/>
          </p:cNvSpPr>
          <p:nvPr>
            <p:ph type="sldNum" sz="quarter" idx="8"/>
          </p:nvPr>
        </p:nvSpPr>
        <p:spPr/>
        <p:txBody>
          <a:bodyPr/>
          <a:lstStyle>
            <a:lvl1pPr>
              <a:defRPr/>
            </a:lvl1pPr>
          </a:lstStyle>
          <a:p>
            <a:pPr lvl="0"/>
            <a:fld id="{B065AA91-637E-48CC-B413-937776515358}" type="slidenum">
              <a:t>‹#›</a:t>
            </a:fld>
            <a:endParaRPr lang="en-GB"/>
          </a:p>
        </p:txBody>
      </p:sp>
    </p:spTree>
    <p:extLst>
      <p:ext uri="{BB962C8B-B14F-4D97-AF65-F5344CB8AC3E}">
        <p14:creationId xmlns:p14="http://schemas.microsoft.com/office/powerpoint/2010/main" val="37884279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7DF1-8172-63BC-427D-838A03DEB23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A20C4EA-9F48-27D3-2B42-A0B549CDB636}"/>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A15911C-F95A-A6FD-D031-FC01E6015B35}"/>
              </a:ext>
            </a:extLst>
          </p:cNvPr>
          <p:cNvSpPr txBox="1">
            <a:spLocks noGrp="1"/>
          </p:cNvSpPr>
          <p:nvPr>
            <p:ph type="dt" sz="half" idx="7"/>
          </p:nvPr>
        </p:nvSpPr>
        <p:spPr/>
        <p:txBody>
          <a:bodyPr/>
          <a:lstStyle>
            <a:lvl1pPr>
              <a:defRPr/>
            </a:lvl1pPr>
          </a:lstStyle>
          <a:p>
            <a:pPr lvl="0"/>
            <a:r>
              <a:rPr lang="en-US"/>
              <a:t>11/08/2025</a:t>
            </a:r>
            <a:endParaRPr lang="en-GB"/>
          </a:p>
        </p:txBody>
      </p:sp>
      <p:sp>
        <p:nvSpPr>
          <p:cNvPr id="5" name="Footer Placeholder 4">
            <a:extLst>
              <a:ext uri="{FF2B5EF4-FFF2-40B4-BE49-F238E27FC236}">
                <a16:creationId xmlns:a16="http://schemas.microsoft.com/office/drawing/2014/main" id="{62380D60-6154-FE2F-974E-0A8B35F3D67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EB046A0-9198-AE92-8AB1-16C213BE5DF8}"/>
              </a:ext>
            </a:extLst>
          </p:cNvPr>
          <p:cNvSpPr txBox="1">
            <a:spLocks noGrp="1"/>
          </p:cNvSpPr>
          <p:nvPr>
            <p:ph type="sldNum" sz="quarter" idx="8"/>
          </p:nvPr>
        </p:nvSpPr>
        <p:spPr/>
        <p:txBody>
          <a:bodyPr/>
          <a:lstStyle>
            <a:lvl1pPr>
              <a:defRPr/>
            </a:lvl1pPr>
          </a:lstStyle>
          <a:p>
            <a:pPr lvl="0"/>
            <a:fld id="{68C4CB6A-4F4F-48F7-972A-A7CAE5967EDC}" type="slidenum">
              <a:t>‹#›</a:t>
            </a:fld>
            <a:endParaRPr lang="en-GB"/>
          </a:p>
        </p:txBody>
      </p:sp>
    </p:spTree>
    <p:extLst>
      <p:ext uri="{BB962C8B-B14F-4D97-AF65-F5344CB8AC3E}">
        <p14:creationId xmlns:p14="http://schemas.microsoft.com/office/powerpoint/2010/main" val="8222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9F26-56EA-172B-DDCF-6FE9EDB39E3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26CFFDF-32BB-AB8C-3198-A7F793C3926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5A4D08-56AA-E6D1-9911-F56F7A1BCDF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70FDC1-357B-60E4-A8C7-F292BA516A18}"/>
              </a:ext>
            </a:extLst>
          </p:cNvPr>
          <p:cNvSpPr txBox="1">
            <a:spLocks noGrp="1"/>
          </p:cNvSpPr>
          <p:nvPr>
            <p:ph type="dt" sz="half" idx="7"/>
          </p:nvPr>
        </p:nvSpPr>
        <p:spPr/>
        <p:txBody>
          <a:bodyPr/>
          <a:lstStyle>
            <a:lvl1pPr>
              <a:defRPr/>
            </a:lvl1pPr>
          </a:lstStyle>
          <a:p>
            <a:pPr lvl="0"/>
            <a:r>
              <a:rPr lang="en-US"/>
              <a:t>11/08/2025</a:t>
            </a:r>
            <a:endParaRPr lang="en-GB"/>
          </a:p>
        </p:txBody>
      </p:sp>
      <p:sp>
        <p:nvSpPr>
          <p:cNvPr id="6" name="Footer Placeholder 5">
            <a:extLst>
              <a:ext uri="{FF2B5EF4-FFF2-40B4-BE49-F238E27FC236}">
                <a16:creationId xmlns:a16="http://schemas.microsoft.com/office/drawing/2014/main" id="{4A9680B1-D39B-11D4-0AF1-1A9116A2FA9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353D3CD-EF30-4E97-D118-5EB65D587CCD}"/>
              </a:ext>
            </a:extLst>
          </p:cNvPr>
          <p:cNvSpPr txBox="1">
            <a:spLocks noGrp="1"/>
          </p:cNvSpPr>
          <p:nvPr>
            <p:ph type="sldNum" sz="quarter" idx="8"/>
          </p:nvPr>
        </p:nvSpPr>
        <p:spPr/>
        <p:txBody>
          <a:bodyPr/>
          <a:lstStyle>
            <a:lvl1pPr>
              <a:defRPr/>
            </a:lvl1pPr>
          </a:lstStyle>
          <a:p>
            <a:pPr lvl="0"/>
            <a:fld id="{C5F34F03-F846-440D-B806-E8B106615E0D}" type="slidenum">
              <a:t>‹#›</a:t>
            </a:fld>
            <a:endParaRPr lang="en-GB"/>
          </a:p>
        </p:txBody>
      </p:sp>
    </p:spTree>
    <p:extLst>
      <p:ext uri="{BB962C8B-B14F-4D97-AF65-F5344CB8AC3E}">
        <p14:creationId xmlns:p14="http://schemas.microsoft.com/office/powerpoint/2010/main" val="365500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3E36-0A13-9C20-5AF2-3DB3AD29106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DF62CC1-33D5-2177-75EF-6379960A583F}"/>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2975F995-D0EC-BD5A-0BCF-2ECA4BB5E23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E75B35-013A-AC92-82A4-43C3BBCCAC2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E9ACA53-2117-B5BF-98B0-E1EEDD8BEAC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4D7987-E5F5-99ED-C8D8-D4DC40B81727}"/>
              </a:ext>
            </a:extLst>
          </p:cNvPr>
          <p:cNvSpPr txBox="1">
            <a:spLocks noGrp="1"/>
          </p:cNvSpPr>
          <p:nvPr>
            <p:ph type="dt" sz="half" idx="7"/>
          </p:nvPr>
        </p:nvSpPr>
        <p:spPr/>
        <p:txBody>
          <a:bodyPr/>
          <a:lstStyle>
            <a:lvl1pPr>
              <a:defRPr/>
            </a:lvl1pPr>
          </a:lstStyle>
          <a:p>
            <a:pPr lvl="0"/>
            <a:r>
              <a:rPr lang="en-US"/>
              <a:t>11/08/2025</a:t>
            </a:r>
            <a:endParaRPr lang="en-GB"/>
          </a:p>
        </p:txBody>
      </p:sp>
      <p:sp>
        <p:nvSpPr>
          <p:cNvPr id="8" name="Footer Placeholder 7">
            <a:extLst>
              <a:ext uri="{FF2B5EF4-FFF2-40B4-BE49-F238E27FC236}">
                <a16:creationId xmlns:a16="http://schemas.microsoft.com/office/drawing/2014/main" id="{BDF46C8B-3447-531E-6468-6BACB4DF5EB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1D5830D9-C24D-8F7F-AB70-113A098504E6}"/>
              </a:ext>
            </a:extLst>
          </p:cNvPr>
          <p:cNvSpPr txBox="1">
            <a:spLocks noGrp="1"/>
          </p:cNvSpPr>
          <p:nvPr>
            <p:ph type="sldNum" sz="quarter" idx="8"/>
          </p:nvPr>
        </p:nvSpPr>
        <p:spPr/>
        <p:txBody>
          <a:bodyPr/>
          <a:lstStyle>
            <a:lvl1pPr>
              <a:defRPr/>
            </a:lvl1pPr>
          </a:lstStyle>
          <a:p>
            <a:pPr lvl="0"/>
            <a:fld id="{9ED2F47F-B899-401E-B5D7-5D2BC03B52A3}" type="slidenum">
              <a:t>‹#›</a:t>
            </a:fld>
            <a:endParaRPr lang="en-GB"/>
          </a:p>
        </p:txBody>
      </p:sp>
    </p:spTree>
    <p:extLst>
      <p:ext uri="{BB962C8B-B14F-4D97-AF65-F5344CB8AC3E}">
        <p14:creationId xmlns:p14="http://schemas.microsoft.com/office/powerpoint/2010/main" val="82763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77CD-35FA-84BB-E53B-65CCCA1EDFE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DCB97509-935B-EA57-8FEB-EED6A2233AB8}"/>
              </a:ext>
            </a:extLst>
          </p:cNvPr>
          <p:cNvSpPr txBox="1">
            <a:spLocks noGrp="1"/>
          </p:cNvSpPr>
          <p:nvPr>
            <p:ph type="dt" sz="half" idx="7"/>
          </p:nvPr>
        </p:nvSpPr>
        <p:spPr/>
        <p:txBody>
          <a:bodyPr/>
          <a:lstStyle>
            <a:lvl1pPr>
              <a:defRPr/>
            </a:lvl1pPr>
          </a:lstStyle>
          <a:p>
            <a:pPr lvl="0"/>
            <a:r>
              <a:rPr lang="en-US"/>
              <a:t>11/08/2025</a:t>
            </a:r>
            <a:endParaRPr lang="en-GB"/>
          </a:p>
        </p:txBody>
      </p:sp>
      <p:sp>
        <p:nvSpPr>
          <p:cNvPr id="4" name="Footer Placeholder 3">
            <a:extLst>
              <a:ext uri="{FF2B5EF4-FFF2-40B4-BE49-F238E27FC236}">
                <a16:creationId xmlns:a16="http://schemas.microsoft.com/office/drawing/2014/main" id="{4440BE67-36FC-69D5-D79A-BBBA2F5EB68B}"/>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D8E3E503-B977-A039-4C12-97C41EF9B05B}"/>
              </a:ext>
            </a:extLst>
          </p:cNvPr>
          <p:cNvSpPr txBox="1">
            <a:spLocks noGrp="1"/>
          </p:cNvSpPr>
          <p:nvPr>
            <p:ph type="sldNum" sz="quarter" idx="8"/>
          </p:nvPr>
        </p:nvSpPr>
        <p:spPr/>
        <p:txBody>
          <a:bodyPr/>
          <a:lstStyle>
            <a:lvl1pPr>
              <a:defRPr/>
            </a:lvl1pPr>
          </a:lstStyle>
          <a:p>
            <a:pPr lvl="0"/>
            <a:fld id="{FEA138F9-5DD1-4037-8EAE-FE65D02353F9}" type="slidenum">
              <a:t>‹#›</a:t>
            </a:fld>
            <a:endParaRPr lang="en-GB"/>
          </a:p>
        </p:txBody>
      </p:sp>
    </p:spTree>
    <p:extLst>
      <p:ext uri="{BB962C8B-B14F-4D97-AF65-F5344CB8AC3E}">
        <p14:creationId xmlns:p14="http://schemas.microsoft.com/office/powerpoint/2010/main" val="327523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5AF2EC-D7F7-EED9-FE3C-1DDFC3F487B3}"/>
              </a:ext>
            </a:extLst>
          </p:cNvPr>
          <p:cNvSpPr txBox="1">
            <a:spLocks noGrp="1"/>
          </p:cNvSpPr>
          <p:nvPr>
            <p:ph type="dt" sz="half" idx="7"/>
          </p:nvPr>
        </p:nvSpPr>
        <p:spPr/>
        <p:txBody>
          <a:bodyPr/>
          <a:lstStyle>
            <a:lvl1pPr>
              <a:defRPr/>
            </a:lvl1pPr>
          </a:lstStyle>
          <a:p>
            <a:pPr lvl="0"/>
            <a:r>
              <a:rPr lang="en-US"/>
              <a:t>11/08/2025</a:t>
            </a:r>
            <a:endParaRPr lang="en-GB"/>
          </a:p>
        </p:txBody>
      </p:sp>
      <p:sp>
        <p:nvSpPr>
          <p:cNvPr id="3" name="Footer Placeholder 2">
            <a:extLst>
              <a:ext uri="{FF2B5EF4-FFF2-40B4-BE49-F238E27FC236}">
                <a16:creationId xmlns:a16="http://schemas.microsoft.com/office/drawing/2014/main" id="{EFDA6120-5787-F707-08DE-F523968249E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ED233377-C81A-0E76-5056-E17325E7BEAE}"/>
              </a:ext>
            </a:extLst>
          </p:cNvPr>
          <p:cNvSpPr txBox="1">
            <a:spLocks noGrp="1"/>
          </p:cNvSpPr>
          <p:nvPr>
            <p:ph type="sldNum" sz="quarter" idx="8"/>
          </p:nvPr>
        </p:nvSpPr>
        <p:spPr/>
        <p:txBody>
          <a:bodyPr/>
          <a:lstStyle>
            <a:lvl1pPr>
              <a:defRPr/>
            </a:lvl1pPr>
          </a:lstStyle>
          <a:p>
            <a:pPr lvl="0"/>
            <a:fld id="{34021715-E35E-470C-A2CD-636F3250DC61}" type="slidenum">
              <a:t>‹#›</a:t>
            </a:fld>
            <a:endParaRPr lang="en-GB"/>
          </a:p>
        </p:txBody>
      </p:sp>
    </p:spTree>
    <p:extLst>
      <p:ext uri="{BB962C8B-B14F-4D97-AF65-F5344CB8AC3E}">
        <p14:creationId xmlns:p14="http://schemas.microsoft.com/office/powerpoint/2010/main" val="194581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1612-E7F4-B305-5E17-BC0028ADB72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8016D1C-310B-86CB-D665-86788946FF2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2FC58D-CA4E-FC0D-A1BE-5198ADD3772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D100861-9F0F-BAE6-14A9-2F6CC90CD210}"/>
              </a:ext>
            </a:extLst>
          </p:cNvPr>
          <p:cNvSpPr txBox="1">
            <a:spLocks noGrp="1"/>
          </p:cNvSpPr>
          <p:nvPr>
            <p:ph type="dt" sz="half" idx="7"/>
          </p:nvPr>
        </p:nvSpPr>
        <p:spPr/>
        <p:txBody>
          <a:bodyPr/>
          <a:lstStyle>
            <a:lvl1pPr>
              <a:defRPr/>
            </a:lvl1pPr>
          </a:lstStyle>
          <a:p>
            <a:pPr lvl="0"/>
            <a:r>
              <a:rPr lang="en-US"/>
              <a:t>11/08/2025</a:t>
            </a:r>
            <a:endParaRPr lang="en-GB"/>
          </a:p>
        </p:txBody>
      </p:sp>
      <p:sp>
        <p:nvSpPr>
          <p:cNvPr id="6" name="Footer Placeholder 5">
            <a:extLst>
              <a:ext uri="{FF2B5EF4-FFF2-40B4-BE49-F238E27FC236}">
                <a16:creationId xmlns:a16="http://schemas.microsoft.com/office/drawing/2014/main" id="{5778B5D0-A52E-2C8F-3C76-49B89E78CB1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6129606-D1C7-214B-6016-9EF0841C4B1D}"/>
              </a:ext>
            </a:extLst>
          </p:cNvPr>
          <p:cNvSpPr txBox="1">
            <a:spLocks noGrp="1"/>
          </p:cNvSpPr>
          <p:nvPr>
            <p:ph type="sldNum" sz="quarter" idx="8"/>
          </p:nvPr>
        </p:nvSpPr>
        <p:spPr/>
        <p:txBody>
          <a:bodyPr/>
          <a:lstStyle>
            <a:lvl1pPr>
              <a:defRPr/>
            </a:lvl1pPr>
          </a:lstStyle>
          <a:p>
            <a:pPr lvl="0"/>
            <a:fld id="{8DA1ABBF-F3AE-4983-B675-536DB207D622}" type="slidenum">
              <a:t>‹#›</a:t>
            </a:fld>
            <a:endParaRPr lang="en-GB"/>
          </a:p>
        </p:txBody>
      </p:sp>
    </p:spTree>
    <p:extLst>
      <p:ext uri="{BB962C8B-B14F-4D97-AF65-F5344CB8AC3E}">
        <p14:creationId xmlns:p14="http://schemas.microsoft.com/office/powerpoint/2010/main" val="74271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6C04-FEFF-B190-78BB-ECE3777713F1}"/>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CB763CFB-46C4-348A-7ABF-88C155D96C5B}"/>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370F397A-784B-F69A-5B1E-98AF3B77851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9F55C93-E233-35A5-2383-DD0AE5B2CD8A}"/>
              </a:ext>
            </a:extLst>
          </p:cNvPr>
          <p:cNvSpPr txBox="1">
            <a:spLocks noGrp="1"/>
          </p:cNvSpPr>
          <p:nvPr>
            <p:ph type="dt" sz="half" idx="7"/>
          </p:nvPr>
        </p:nvSpPr>
        <p:spPr/>
        <p:txBody>
          <a:bodyPr/>
          <a:lstStyle>
            <a:lvl1pPr>
              <a:defRPr/>
            </a:lvl1pPr>
          </a:lstStyle>
          <a:p>
            <a:pPr lvl="0"/>
            <a:r>
              <a:rPr lang="en-US"/>
              <a:t>11/08/2025</a:t>
            </a:r>
            <a:endParaRPr lang="en-GB"/>
          </a:p>
        </p:txBody>
      </p:sp>
      <p:sp>
        <p:nvSpPr>
          <p:cNvPr id="6" name="Footer Placeholder 5">
            <a:extLst>
              <a:ext uri="{FF2B5EF4-FFF2-40B4-BE49-F238E27FC236}">
                <a16:creationId xmlns:a16="http://schemas.microsoft.com/office/drawing/2014/main" id="{9C87B0BD-B358-818F-4AAF-B404DC7FA56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228628E-4EF2-1C41-7006-CF28E52ECDA5}"/>
              </a:ext>
            </a:extLst>
          </p:cNvPr>
          <p:cNvSpPr txBox="1">
            <a:spLocks noGrp="1"/>
          </p:cNvSpPr>
          <p:nvPr>
            <p:ph type="sldNum" sz="quarter" idx="8"/>
          </p:nvPr>
        </p:nvSpPr>
        <p:spPr/>
        <p:txBody>
          <a:bodyPr/>
          <a:lstStyle>
            <a:lvl1pPr>
              <a:defRPr/>
            </a:lvl1pPr>
          </a:lstStyle>
          <a:p>
            <a:pPr lvl="0"/>
            <a:fld id="{4B5832AE-F5D9-4CAD-83DE-6D9582863CE1}" type="slidenum">
              <a:t>‹#›</a:t>
            </a:fld>
            <a:endParaRPr lang="en-GB"/>
          </a:p>
        </p:txBody>
      </p:sp>
    </p:spTree>
    <p:extLst>
      <p:ext uri="{BB962C8B-B14F-4D97-AF65-F5344CB8AC3E}">
        <p14:creationId xmlns:p14="http://schemas.microsoft.com/office/powerpoint/2010/main" val="7668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4C1A6-ABC0-4FC7-60BE-EDD22877082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6E7A1DD-C1AE-C9FB-A3F1-496A894F8E2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0F574-0A24-05B6-F581-98D29F370FF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767676"/>
                </a:solidFill>
                <a:uFillTx/>
                <a:latin typeface="Aptos"/>
              </a:defRPr>
            </a:lvl1pPr>
          </a:lstStyle>
          <a:p>
            <a:pPr lvl="0"/>
            <a:r>
              <a:rPr lang="en-US"/>
              <a:t>11/08/2025</a:t>
            </a:r>
            <a:endParaRPr lang="en-GB"/>
          </a:p>
        </p:txBody>
      </p:sp>
      <p:sp>
        <p:nvSpPr>
          <p:cNvPr id="5" name="Footer Placeholder 4">
            <a:extLst>
              <a:ext uri="{FF2B5EF4-FFF2-40B4-BE49-F238E27FC236}">
                <a16:creationId xmlns:a16="http://schemas.microsoft.com/office/drawing/2014/main" id="{DA632A01-8E18-B000-26FC-8B243D546CA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82A81D31-CC06-282B-115A-D232F7D2000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4A216952-187B-417D-821D-E518661FD205}"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6.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24.xml"/><Relationship Id="rId17" Type="http://schemas.openxmlformats.org/officeDocument/2006/relationships/slide" Target="slide31.xml"/><Relationship Id="rId2" Type="http://schemas.openxmlformats.org/officeDocument/2006/relationships/image" Target="../media/image1.png"/><Relationship Id="rId16"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5" Type="http://schemas.openxmlformats.org/officeDocument/2006/relationships/slide" Target="slide28.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s.glowscotland.org.uk/fa/public/epservice/uploads/sites/2863/2019/07/16133152/2yo_toolki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media/65aa5e42ed27ca001327b2c7/EYFS_statutory_framework_for_group_and_school_based_providers.pdf" TargetMode="External"/><Relationship Id="rId2" Type="http://schemas.openxmlformats.org/officeDocument/2006/relationships/hyperlink" Target="https://assets.publishing.service.gov.uk/media/65aa5e29ed27ca001327b2c6/EYFS_statutory_framework_for_childminders.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uk/government/publications/early-years-foundation-stage-framework--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sets.publishing.service.gov.uk/government/uploads/system/uploads/attachment_data/file/1180056/DfE_Development_Matters_Report_Sep202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sets.publishing.service.gov.uk/government/uploads/system/uploads/attachment_data/file/1180056/DfE_Development_Matters_Report_Sep2023.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uk/government/publications/early-years-foundation-stage-framework--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communityplaythings.co.uk/pdfviewer?url=%2f-%2fmedia%2ffiles%2flearning-library-files%2ftraining-resource%2fa-good-place-to-be-two.ashx%3frev%3d325ec64c52be4ea9affbb97d2f48f7d4%26sc_lang%3den%26hash%3dC1DEB2241443EEBB336E554C04DA436B&amp;title=A%20good%20place%20to%20be%20Two"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blogs.glowscotland.org.uk/fa/public/epservice/uploads/sites/2863/2019/07/16133152/2yo_toolki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uk/government/publications/early-years-foundation-stage-framework--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0056/DfE_Development_Matters_Report_Sep202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sets.publishing.service.gov.uk/government/uploads/system/uploads/attachment_data/file/1180056/DfE_Development_Matters_Report_Sep2023.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sets.publishing.service.gov.uk/government/uploads/system/uploads/attachment_data/file/1180056/DfE_Development_Matters_Report_Sep2023.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hropshirelg.net/early-years-information/early-years-cpd/cpd-schedule-and-booking-details/" TargetMode="External"/><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shropshirelg.net/early-years-information/eyfs-documentation-and-links/" TargetMode="External"/><Relationship Id="rId4" Type="http://schemas.openxmlformats.org/officeDocument/2006/relationships/hyperlink" Target="https://www.shropscommunityhealth.nhs.uk/childrenspeechlanguagetherap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shropshirelg.net/media/ma3f01yc/seld-with-logo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ssets.publishing.service.gov.uk/media/6284c0a2e90e071f61322177/Progress_check_at_age_two_non-statutory_guidance_for_the_early_years_foundation_stage_.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media/6874e14383d39f474eb7d373/Early_years_foundation_stage_statutory_framework_for_childminders_.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ssets.publishing.service.gov.uk/media/687105a381dd8f70f5de3ea9/EYFS_framework_for_group_and_school_based_providers_.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arrow.gov.uk/downloads/file/23719/tuning-in-to-two-year-olds-booklet#:~:text=8%20%7C%20Tuning%20in%20to%20Two%20Year%20Olds&amp;text=The%20relationship%20which%20develops%20between,safe%20haven%20to%20return%20to." TargetMode="External"/><Relationship Id="rId2" Type="http://schemas.openxmlformats.org/officeDocument/2006/relationships/hyperlink" Target="https://blogs.glowscotland.org.uk/fa/public/epservice/uploads/sites/2863/2019/07/16133152/2yo_toolkit.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shropshirelg.net/early-years-information/eyfs-document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hyperlink" Target="https://earlyexcellence.com/get-equipped/our-free-audits-and-guides/" TargetMode="External"/><Relationship Id="rId3" Type="http://schemas.openxmlformats.org/officeDocument/2006/relationships/hyperlink" Target="https://www.booktrust.org.uk/booklists/b/best-books-for-2-year-olds/" TargetMode="External"/><Relationship Id="rId7" Type="http://schemas.openxmlformats.org/officeDocument/2006/relationships/hyperlink" Target="https://child-development-training.education.gov.uk/?utm_source=hfeyp&amp;utm_medium=referral&amp;utm_campaign=link" TargetMode="External"/><Relationship Id="rId2" Type="http://schemas.openxmlformats.org/officeDocument/2006/relationships/hyperlink" Target="https://www.communityplaythings.co.uk/learning-library/training-resources/a-good-place-to-be-two"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development-matters--2" TargetMode="External"/><Relationship Id="rId11" Type="http://schemas.openxmlformats.org/officeDocument/2006/relationships/image" Target="../media/image1.png"/><Relationship Id="rId5" Type="http://schemas.openxmlformats.org/officeDocument/2006/relationships/hyperlink" Target="https://www.bbc.co.uk/tiny-happy-people" TargetMode="External"/><Relationship Id="rId10" Type="http://schemas.openxmlformats.org/officeDocument/2006/relationships/hyperlink" Target="https://help-for-early-years-providers.education.gov.uk/areas-of-learning/physical-development" TargetMode="External"/><Relationship Id="rId4" Type="http://schemas.openxmlformats.org/officeDocument/2006/relationships/hyperlink" Target="https://birthto5matters.org.uk/wp-content/uploads/2021/03/Birthto5Matters-download.pdf" TargetMode="External"/><Relationship Id="rId9" Type="http://schemas.openxmlformats.org/officeDocument/2006/relationships/hyperlink" Target="https://www.froebel.org.uk/uploads/documents/Froebel-Trust-PDF-Research-Highlight-Book-One.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oundationyears.org.uk/files/2021/09/What-to-expect-in-the-EYFS-complete-FINAL-16.09-compressed.pdf" TargetMode="External"/><Relationship Id="rId3" Type="http://schemas.openxmlformats.org/officeDocument/2006/relationships/hyperlink" Target="https://www.famly.co/blog/play-schemas-and-why-they-matter" TargetMode="External"/><Relationship Id="rId7" Type="http://schemas.openxmlformats.org/officeDocument/2006/relationships/hyperlink" Target="https://abcdoes.com/abc-does-a-blog/2012/05/02/two-year-olds-in-a-mixed-age-group-by-kathy-brodie/" TargetMode="External"/><Relationship Id="rId2" Type="http://schemas.openxmlformats.org/officeDocument/2006/relationships/hyperlink" Target="https://educationendowmentfoundation.org.uk/education-evidence/early-years-toolkit/parental-engagement" TargetMode="External"/><Relationship Id="rId1" Type="http://schemas.openxmlformats.org/officeDocument/2006/relationships/slideLayout" Target="../slideLayouts/slideLayout2.xml"/><Relationship Id="rId6" Type="http://schemas.openxmlformats.org/officeDocument/2006/relationships/hyperlink" Target="https://mailchi.mp/leyf.org.uk/twoness-of-twos" TargetMode="External"/><Relationship Id="rId5" Type="http://schemas.openxmlformats.org/officeDocument/2006/relationships/hyperlink" Target="https://elizabethjarman.com/wp-content/uploads/2018/04/the-cfs-approach-and-targeted-use-of-colour.pdf" TargetMode="External"/><Relationship Id="rId4" Type="http://schemas.openxmlformats.org/officeDocument/2006/relationships/hyperlink" Target="https://early-education.org.uk/physical-development-early-childhood/" TargetMode="Externa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s.glowscotland.org.uk/fa/public/epservice/uploads/sites/2863/2019/07/16133152/2yo_toolki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communityplaythings.co.uk/pdfviewer?url=%2f-%2fmedia%2ffiles%2flearning-library-files%2ftraining-resource%2fa-good-place-to-be-two.ashx%3frev%3d325ec64c52be4ea9affbb97d2f48f7d4%26sc_lang%3den%26hash%3dC1DEB2241443EEBB336E554C04DA436B&amp;title=A%20good%20place%20to%20be%20Two"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s.glowscotland.org.uk/fa/public/epservice/uploads/sites/2863/2019/07/16133152/2yo_toolki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communityplaythings.co.uk/pdfviewer?url=%2f-%2fmedia%2ffiles%2flearning-library-files%2ftraining-resource%2fa-good-place-to-be-two.ashx%3frev%3d325ec64c52be4ea9affbb97d2f48f7d4%26sc_lang%3den%26hash%3dC1DEB2241443EEBB336E554C04DA436B&amp;title=A%20good%20place%20to%20be%20Tw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s.glowscotland.org.uk/fa/public/epservice/uploads/sites/2863/2019/07/16133152/2yo_toolkit.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communityplaythings.co.uk/pdfviewer?url=%2f-%2fmedia%2ffiles%2flearning-library-files%2ftraining-resource%2fa-good-place-to-be-two.ashx%3frev%3d325ec64c52be4ea9affbb97d2f48f7d4%26sc_lang%3den%26hash%3dC1DEB2241443EEBB336E554C04DA436B&amp;title=A%20good%20place%20to%20be%20Tw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E785-3156-CE9A-FE0C-F5FA4AD834E2}"/>
              </a:ext>
            </a:extLst>
          </p:cNvPr>
          <p:cNvSpPr txBox="1">
            <a:spLocks noGrp="1"/>
          </p:cNvSpPr>
          <p:nvPr>
            <p:ph type="title"/>
          </p:nvPr>
        </p:nvSpPr>
        <p:spPr>
          <a:xfrm>
            <a:off x="917335" y="51499"/>
            <a:ext cx="10515600" cy="1325559"/>
          </a:xfrm>
        </p:spPr>
        <p:txBody>
          <a:bodyPr anchorCtr="1"/>
          <a:lstStyle/>
          <a:p>
            <a:pPr lvl="0" algn="ctr"/>
            <a:r>
              <a:rPr lang="en-GB" sz="2600"/>
              <a:t>A Know How Guide: working with 2-year-olds</a:t>
            </a:r>
            <a:br>
              <a:rPr lang="en-GB" sz="2600"/>
            </a:br>
            <a:r>
              <a:rPr lang="en-GB" sz="2600"/>
              <a:t>(September 2025) </a:t>
            </a:r>
            <a:br>
              <a:rPr lang="en-GB" sz="3200"/>
            </a:br>
            <a:endParaRPr lang="en-GB" sz="3200"/>
          </a:p>
        </p:txBody>
      </p:sp>
      <p:pic>
        <p:nvPicPr>
          <p:cNvPr id="3" name="Picture 4" descr="A blue and white logo&#10;&#10;AI-generated content may be incorrect.">
            <a:extLst>
              <a:ext uri="{FF2B5EF4-FFF2-40B4-BE49-F238E27FC236}">
                <a16:creationId xmlns:a16="http://schemas.microsoft.com/office/drawing/2014/main" id="{E55FF0A8-CED5-F9FC-56CD-78E5FFA0AC28}"/>
              </a:ext>
            </a:extLst>
          </p:cNvPr>
          <p:cNvPicPr>
            <a:picLocks noChangeAspect="1"/>
          </p:cNvPicPr>
          <p:nvPr/>
        </p:nvPicPr>
        <p:blipFill>
          <a:blip r:embed="rId2"/>
          <a:stretch>
            <a:fillRect/>
          </a:stretch>
        </p:blipFill>
        <p:spPr>
          <a:xfrm>
            <a:off x="0" y="0"/>
            <a:ext cx="1962915" cy="637035"/>
          </a:xfrm>
          <a:prstGeom prst="rect">
            <a:avLst/>
          </a:prstGeom>
          <a:noFill/>
          <a:ln cap="flat">
            <a:noFill/>
          </a:ln>
        </p:spPr>
      </p:pic>
      <p:sp>
        <p:nvSpPr>
          <p:cNvPr id="5" name="Slide Number Placeholder 6">
            <a:extLst>
              <a:ext uri="{FF2B5EF4-FFF2-40B4-BE49-F238E27FC236}">
                <a16:creationId xmlns:a16="http://schemas.microsoft.com/office/drawing/2014/main" id="{614A6EF9-BF29-11FC-DED2-4A376BE04FD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16B955-71E1-429D-A2B9-D2B08D5B96D2}" type="slidenum">
              <a:rPr lang="en-GB" sz="1200" b="0" i="0" u="none" strike="noStrike" kern="1200" cap="none" spc="0" baseline="0">
                <a:solidFill>
                  <a:srgbClr val="767676"/>
                </a:solidFill>
                <a:uFillTx/>
                <a:latin typeface="Aptos"/>
              </a:rPr>
              <a:t>1</a:t>
            </a:fld>
            <a:endParaRPr lang="en-GB" sz="1200" b="0" i="0" u="none" strike="noStrike" kern="1200" cap="none" spc="0" baseline="0">
              <a:solidFill>
                <a:srgbClr val="767676"/>
              </a:solidFill>
              <a:uFillTx/>
              <a:latin typeface="Aptos"/>
            </a:endParaRPr>
          </a:p>
        </p:txBody>
      </p:sp>
      <p:graphicFrame>
        <p:nvGraphicFramePr>
          <p:cNvPr id="4" name="Content Placeholder 4">
            <a:extLst>
              <a:ext uri="{FF2B5EF4-FFF2-40B4-BE49-F238E27FC236}">
                <a16:creationId xmlns:a16="http://schemas.microsoft.com/office/drawing/2014/main" id="{34DC98B6-BD75-7C8B-FBC5-2B51067357D1}"/>
              </a:ext>
            </a:extLst>
          </p:cNvPr>
          <p:cNvGraphicFramePr>
            <a:graphicFrameLocks noGrp="1"/>
          </p:cNvGraphicFramePr>
          <p:nvPr>
            <p:ph idx="1"/>
            <p:extLst>
              <p:ext uri="{D42A27DB-BD31-4B8C-83A1-F6EECF244321}">
                <p14:modId xmlns:p14="http://schemas.microsoft.com/office/powerpoint/2010/main" val="4036052294"/>
              </p:ext>
            </p:extLst>
          </p:nvPr>
        </p:nvGraphicFramePr>
        <p:xfrm>
          <a:off x="1258956" y="869320"/>
          <a:ext cx="9273201" cy="5852160"/>
        </p:xfrm>
        <a:graphic>
          <a:graphicData uri="http://schemas.openxmlformats.org/drawingml/2006/table">
            <a:tbl>
              <a:tblPr firstRow="1" bandRow="1">
                <a:effectLst/>
                <a:tableStyleId>{5C22544A-7EE6-4342-B048-85BDC9FD1C3A}</a:tableStyleId>
              </a:tblPr>
              <a:tblGrid>
                <a:gridCol w="6458390">
                  <a:extLst>
                    <a:ext uri="{9D8B030D-6E8A-4147-A177-3AD203B41FA5}">
                      <a16:colId xmlns:a16="http://schemas.microsoft.com/office/drawing/2014/main" val="3160994407"/>
                    </a:ext>
                  </a:extLst>
                </a:gridCol>
                <a:gridCol w="2814811">
                  <a:extLst>
                    <a:ext uri="{9D8B030D-6E8A-4147-A177-3AD203B41FA5}">
                      <a16:colId xmlns:a16="http://schemas.microsoft.com/office/drawing/2014/main" val="1561788115"/>
                    </a:ext>
                  </a:extLst>
                </a:gridCol>
              </a:tblGrid>
              <a:tr h="315248">
                <a:tc>
                  <a:txBody>
                    <a:bodyPr/>
                    <a:lstStyle/>
                    <a:p>
                      <a:pPr lvl="0"/>
                      <a:r>
                        <a:rPr lang="en-GB"/>
                        <a:t>Section</a:t>
                      </a:r>
                    </a:p>
                  </a:txBody>
                  <a:tcPr/>
                </a:tc>
                <a:tc>
                  <a:txBody>
                    <a:bodyPr/>
                    <a:lstStyle/>
                    <a:p>
                      <a:pPr lvl="0"/>
                      <a:r>
                        <a:rPr lang="en-GB"/>
                        <a:t>Page(s)</a:t>
                      </a:r>
                    </a:p>
                  </a:txBody>
                  <a:tcPr/>
                </a:tc>
                <a:extLst>
                  <a:ext uri="{0D108BD9-81ED-4DB2-BD59-A6C34878D82A}">
                    <a16:rowId xmlns:a16="http://schemas.microsoft.com/office/drawing/2014/main" val="3369379141"/>
                  </a:ext>
                </a:extLst>
              </a:tr>
              <a:tr h="315248">
                <a:tc>
                  <a:txBody>
                    <a:bodyPr/>
                    <a:lstStyle/>
                    <a:p>
                      <a:pPr lvl="0"/>
                      <a:r>
                        <a:rPr lang="en-GB" dirty="0">
                          <a:hlinkClick r:id="rId3" action="ppaction://hlinksldjump"/>
                        </a:rPr>
                        <a:t>Introduction</a:t>
                      </a:r>
                      <a:endParaRPr lang="en-GB" dirty="0"/>
                    </a:p>
                  </a:txBody>
                  <a:tcPr/>
                </a:tc>
                <a:tc>
                  <a:txBody>
                    <a:bodyPr/>
                    <a:lstStyle/>
                    <a:p>
                      <a:pPr lvl="0"/>
                      <a:r>
                        <a:rPr lang="en-GB"/>
                        <a:t>2</a:t>
                      </a:r>
                    </a:p>
                  </a:txBody>
                  <a:tcPr/>
                </a:tc>
                <a:extLst>
                  <a:ext uri="{0D108BD9-81ED-4DB2-BD59-A6C34878D82A}">
                    <a16:rowId xmlns:a16="http://schemas.microsoft.com/office/drawing/2014/main" val="2341500995"/>
                  </a:ext>
                </a:extLst>
              </a:tr>
              <a:tr h="315248">
                <a:tc>
                  <a:txBody>
                    <a:bodyPr/>
                    <a:lstStyle/>
                    <a:p>
                      <a:pPr lvl="0"/>
                      <a:r>
                        <a:rPr lang="en-GB" dirty="0">
                          <a:hlinkClick r:id="rId4" action="ppaction://hlinksldjump"/>
                        </a:rPr>
                        <a:t>The emotional environment and the key person</a:t>
                      </a:r>
                      <a:endParaRPr lang="en-GB" dirty="0"/>
                    </a:p>
                  </a:txBody>
                  <a:tcPr/>
                </a:tc>
                <a:tc>
                  <a:txBody>
                    <a:bodyPr/>
                    <a:lstStyle/>
                    <a:p>
                      <a:pPr lvl="0"/>
                      <a:r>
                        <a:rPr lang="en-GB"/>
                        <a:t>3 - 5</a:t>
                      </a:r>
                    </a:p>
                  </a:txBody>
                  <a:tcPr/>
                </a:tc>
                <a:extLst>
                  <a:ext uri="{0D108BD9-81ED-4DB2-BD59-A6C34878D82A}">
                    <a16:rowId xmlns:a16="http://schemas.microsoft.com/office/drawing/2014/main" val="1205656021"/>
                  </a:ext>
                </a:extLst>
              </a:tr>
              <a:tr h="315248">
                <a:tc>
                  <a:txBody>
                    <a:bodyPr/>
                    <a:lstStyle/>
                    <a:p>
                      <a:pPr lvl="0"/>
                      <a:r>
                        <a:rPr lang="en-GB" dirty="0">
                          <a:hlinkClick r:id="rId5" action="ppaction://hlinksldjump"/>
                        </a:rPr>
                        <a:t>The indoor environment</a:t>
                      </a:r>
                      <a:endParaRPr lang="en-GB" dirty="0"/>
                    </a:p>
                  </a:txBody>
                  <a:tcPr/>
                </a:tc>
                <a:tc>
                  <a:txBody>
                    <a:bodyPr/>
                    <a:lstStyle/>
                    <a:p>
                      <a:pPr lvl="0"/>
                      <a:r>
                        <a:rPr lang="en-GB"/>
                        <a:t>6 - 7</a:t>
                      </a:r>
                    </a:p>
                  </a:txBody>
                  <a:tcPr/>
                </a:tc>
                <a:extLst>
                  <a:ext uri="{0D108BD9-81ED-4DB2-BD59-A6C34878D82A}">
                    <a16:rowId xmlns:a16="http://schemas.microsoft.com/office/drawing/2014/main" val="1423036892"/>
                  </a:ext>
                </a:extLst>
              </a:tr>
              <a:tr h="315248">
                <a:tc>
                  <a:txBody>
                    <a:bodyPr/>
                    <a:lstStyle/>
                    <a:p>
                      <a:pPr lvl="0"/>
                      <a:r>
                        <a:rPr lang="en-GB" dirty="0">
                          <a:hlinkClick r:id="rId6" action="ppaction://hlinksldjump"/>
                        </a:rPr>
                        <a:t>The outdoor environment</a:t>
                      </a:r>
                      <a:endParaRPr lang="en-GB" dirty="0"/>
                    </a:p>
                  </a:txBody>
                  <a:tcPr/>
                </a:tc>
                <a:tc>
                  <a:txBody>
                    <a:bodyPr/>
                    <a:lstStyle/>
                    <a:p>
                      <a:pPr lvl="0"/>
                      <a:r>
                        <a:rPr lang="en-GB"/>
                        <a:t>8 - 9</a:t>
                      </a:r>
                    </a:p>
                  </a:txBody>
                  <a:tcPr/>
                </a:tc>
                <a:extLst>
                  <a:ext uri="{0D108BD9-81ED-4DB2-BD59-A6C34878D82A}">
                    <a16:rowId xmlns:a16="http://schemas.microsoft.com/office/drawing/2014/main" val="2854222560"/>
                  </a:ext>
                </a:extLst>
              </a:tr>
              <a:tr h="315248">
                <a:tc>
                  <a:txBody>
                    <a:bodyPr/>
                    <a:lstStyle/>
                    <a:p>
                      <a:pPr lvl="0"/>
                      <a:r>
                        <a:rPr lang="en-GB" dirty="0">
                          <a:hlinkClick r:id="rId7" action="ppaction://hlinksldjump"/>
                        </a:rPr>
                        <a:t>The characteristics of effective learning</a:t>
                      </a:r>
                      <a:endParaRPr lang="en-GB" dirty="0"/>
                    </a:p>
                  </a:txBody>
                  <a:tcPr/>
                </a:tc>
                <a:tc>
                  <a:txBody>
                    <a:bodyPr/>
                    <a:lstStyle/>
                    <a:p>
                      <a:pPr lvl="0"/>
                      <a:r>
                        <a:rPr lang="en-GB"/>
                        <a:t>10</a:t>
                      </a:r>
                    </a:p>
                  </a:txBody>
                  <a:tcPr/>
                </a:tc>
                <a:extLst>
                  <a:ext uri="{0D108BD9-81ED-4DB2-BD59-A6C34878D82A}">
                    <a16:rowId xmlns:a16="http://schemas.microsoft.com/office/drawing/2014/main" val="3202084381"/>
                  </a:ext>
                </a:extLst>
              </a:tr>
              <a:tr h="315248">
                <a:tc>
                  <a:txBody>
                    <a:bodyPr/>
                    <a:lstStyle/>
                    <a:p>
                      <a:pPr lvl="0"/>
                      <a:r>
                        <a:rPr lang="en-GB" dirty="0">
                          <a:hlinkClick r:id="rId8" action="ppaction://hlinksldjump"/>
                        </a:rPr>
                        <a:t>The areas of learning &amp; development</a:t>
                      </a:r>
                      <a:endParaRPr lang="en-GB" dirty="0"/>
                    </a:p>
                  </a:txBody>
                  <a:tcPr/>
                </a:tc>
                <a:tc>
                  <a:txBody>
                    <a:bodyPr/>
                    <a:lstStyle/>
                    <a:p>
                      <a:pPr lvl="0"/>
                      <a:r>
                        <a:rPr lang="en-GB"/>
                        <a:t>11</a:t>
                      </a:r>
                    </a:p>
                  </a:txBody>
                  <a:tcPr/>
                </a:tc>
                <a:extLst>
                  <a:ext uri="{0D108BD9-81ED-4DB2-BD59-A6C34878D82A}">
                    <a16:rowId xmlns:a16="http://schemas.microsoft.com/office/drawing/2014/main" val="767933080"/>
                  </a:ext>
                </a:extLst>
              </a:tr>
              <a:tr h="315248">
                <a:tc>
                  <a:txBody>
                    <a:bodyPr/>
                    <a:lstStyle/>
                    <a:p>
                      <a:pPr lvl="0"/>
                      <a:r>
                        <a:rPr lang="en-GB" dirty="0">
                          <a:hlinkClick r:id="rId9" action="ppaction://hlinksldjump"/>
                        </a:rPr>
                        <a:t>The prime areas - personal, social and emotional development</a:t>
                      </a:r>
                      <a:endParaRPr lang="en-GB" dirty="0"/>
                    </a:p>
                  </a:txBody>
                  <a:tcPr/>
                </a:tc>
                <a:tc>
                  <a:txBody>
                    <a:bodyPr/>
                    <a:lstStyle/>
                    <a:p>
                      <a:pPr lvl="0"/>
                      <a:r>
                        <a:rPr lang="en-GB"/>
                        <a:t>12 - 16</a:t>
                      </a:r>
                    </a:p>
                  </a:txBody>
                  <a:tcPr/>
                </a:tc>
                <a:extLst>
                  <a:ext uri="{0D108BD9-81ED-4DB2-BD59-A6C34878D82A}">
                    <a16:rowId xmlns:a16="http://schemas.microsoft.com/office/drawing/2014/main" val="744762112"/>
                  </a:ext>
                </a:extLst>
              </a:tr>
              <a:tr h="315248">
                <a:tc>
                  <a:txBody>
                    <a:bodyPr/>
                    <a:lstStyle/>
                    <a:p>
                      <a:pPr lvl="0"/>
                      <a:r>
                        <a:rPr lang="en-GB" dirty="0"/>
                        <a:t>                                   - </a:t>
                      </a:r>
                      <a:r>
                        <a:rPr lang="en-GB" dirty="0">
                          <a:hlinkClick r:id="rId10" action="ppaction://hlinksldjump"/>
                        </a:rPr>
                        <a:t>communication and language</a:t>
                      </a:r>
                      <a:endParaRPr lang="en-GB" dirty="0"/>
                    </a:p>
                  </a:txBody>
                  <a:tcPr/>
                </a:tc>
                <a:tc>
                  <a:txBody>
                    <a:bodyPr/>
                    <a:lstStyle/>
                    <a:p>
                      <a:pPr lvl="0"/>
                      <a:r>
                        <a:rPr lang="en-GB"/>
                        <a:t>17 - 19</a:t>
                      </a:r>
                    </a:p>
                  </a:txBody>
                  <a:tcPr/>
                </a:tc>
                <a:extLst>
                  <a:ext uri="{0D108BD9-81ED-4DB2-BD59-A6C34878D82A}">
                    <a16:rowId xmlns:a16="http://schemas.microsoft.com/office/drawing/2014/main" val="1909543899"/>
                  </a:ext>
                </a:extLst>
              </a:tr>
              <a:tr h="315248">
                <a:tc>
                  <a:txBody>
                    <a:bodyPr/>
                    <a:lstStyle/>
                    <a:p>
                      <a:pPr lvl="0"/>
                      <a:r>
                        <a:rPr lang="en-GB" dirty="0"/>
                        <a:t>                                   - </a:t>
                      </a:r>
                      <a:r>
                        <a:rPr lang="en-GB" dirty="0">
                          <a:hlinkClick r:id="rId11" action="ppaction://hlinksldjump"/>
                        </a:rPr>
                        <a:t>physical development</a:t>
                      </a:r>
                      <a:endParaRPr lang="en-GB" dirty="0"/>
                    </a:p>
                  </a:txBody>
                  <a:tcPr/>
                </a:tc>
                <a:tc>
                  <a:txBody>
                    <a:bodyPr/>
                    <a:lstStyle/>
                    <a:p>
                      <a:pPr lvl="0"/>
                      <a:r>
                        <a:rPr lang="en-GB"/>
                        <a:t>20 - 23</a:t>
                      </a:r>
                    </a:p>
                  </a:txBody>
                  <a:tcPr/>
                </a:tc>
                <a:extLst>
                  <a:ext uri="{0D108BD9-81ED-4DB2-BD59-A6C34878D82A}">
                    <a16:rowId xmlns:a16="http://schemas.microsoft.com/office/drawing/2014/main" val="4201700408"/>
                  </a:ext>
                </a:extLst>
              </a:tr>
              <a:tr h="315248">
                <a:tc>
                  <a:txBody>
                    <a:bodyPr/>
                    <a:lstStyle/>
                    <a:p>
                      <a:pPr lvl="0"/>
                      <a:r>
                        <a:rPr lang="en-GB" dirty="0">
                          <a:hlinkClick r:id="rId12" action="ppaction://hlinksldjump"/>
                        </a:rPr>
                        <a:t>Assessment - observational checkpoints</a:t>
                      </a:r>
                      <a:endParaRPr lang="en-GB" dirty="0"/>
                    </a:p>
                  </a:txBody>
                  <a:tcPr/>
                </a:tc>
                <a:tc>
                  <a:txBody>
                    <a:bodyPr/>
                    <a:lstStyle/>
                    <a:p>
                      <a:pPr lvl="0"/>
                      <a:r>
                        <a:rPr lang="en-GB"/>
                        <a:t>24 - 25</a:t>
                      </a:r>
                    </a:p>
                  </a:txBody>
                  <a:tcPr/>
                </a:tc>
                <a:extLst>
                  <a:ext uri="{0D108BD9-81ED-4DB2-BD59-A6C34878D82A}">
                    <a16:rowId xmlns:a16="http://schemas.microsoft.com/office/drawing/2014/main" val="482181522"/>
                  </a:ext>
                </a:extLst>
              </a:tr>
              <a:tr h="315248">
                <a:tc>
                  <a:txBody>
                    <a:bodyPr/>
                    <a:lstStyle/>
                    <a:p>
                      <a:pPr lvl="0"/>
                      <a:r>
                        <a:rPr lang="en-GB" dirty="0"/>
                        <a:t>                           - </a:t>
                      </a:r>
                      <a:r>
                        <a:rPr lang="en-GB" dirty="0">
                          <a:hlinkClick r:id="rId13" action="ppaction://hlinksldjump"/>
                        </a:rPr>
                        <a:t>Early communication screening tool</a:t>
                      </a:r>
                      <a:endParaRPr lang="en-GB" dirty="0"/>
                    </a:p>
                  </a:txBody>
                  <a:tcPr/>
                </a:tc>
                <a:tc>
                  <a:txBody>
                    <a:bodyPr/>
                    <a:lstStyle/>
                    <a:p>
                      <a:pPr lvl="0"/>
                      <a:r>
                        <a:rPr lang="en-GB"/>
                        <a:t>26</a:t>
                      </a:r>
                    </a:p>
                  </a:txBody>
                  <a:tcPr/>
                </a:tc>
                <a:extLst>
                  <a:ext uri="{0D108BD9-81ED-4DB2-BD59-A6C34878D82A}">
                    <a16:rowId xmlns:a16="http://schemas.microsoft.com/office/drawing/2014/main" val="2346773073"/>
                  </a:ext>
                </a:extLst>
              </a:tr>
              <a:tr h="315248">
                <a:tc>
                  <a:txBody>
                    <a:bodyPr/>
                    <a:lstStyle/>
                    <a:p>
                      <a:pPr lvl="0"/>
                      <a:r>
                        <a:rPr lang="en-GB" dirty="0"/>
                        <a:t>                           - </a:t>
                      </a:r>
                      <a:r>
                        <a:rPr lang="en-GB" dirty="0">
                          <a:hlinkClick r:id="rId14" action="ppaction://hlinksldjump"/>
                        </a:rPr>
                        <a:t>Early speech and language development chart</a:t>
                      </a:r>
                      <a:endParaRPr lang="en-GB" dirty="0"/>
                    </a:p>
                  </a:txBody>
                  <a:tcPr/>
                </a:tc>
                <a:tc>
                  <a:txBody>
                    <a:bodyPr/>
                    <a:lstStyle/>
                    <a:p>
                      <a:pPr lvl="0"/>
                      <a:r>
                        <a:rPr lang="en-GB"/>
                        <a:t>27</a:t>
                      </a:r>
                    </a:p>
                  </a:txBody>
                  <a:tcPr/>
                </a:tc>
                <a:extLst>
                  <a:ext uri="{0D108BD9-81ED-4DB2-BD59-A6C34878D82A}">
                    <a16:rowId xmlns:a16="http://schemas.microsoft.com/office/drawing/2014/main" val="4251180285"/>
                  </a:ext>
                </a:extLst>
              </a:tr>
              <a:tr h="315248">
                <a:tc>
                  <a:txBody>
                    <a:bodyPr/>
                    <a:lstStyle/>
                    <a:p>
                      <a:pPr lvl="0"/>
                      <a:r>
                        <a:rPr lang="en-GB" dirty="0"/>
                        <a:t>                           - </a:t>
                      </a:r>
                      <a:r>
                        <a:rPr lang="en-GB" dirty="0">
                          <a:hlinkClick r:id="rId15" action="ppaction://hlinksldjump"/>
                        </a:rPr>
                        <a:t>Progress check at 2</a:t>
                      </a:r>
                      <a:endParaRPr lang="en-GB" dirty="0"/>
                    </a:p>
                  </a:txBody>
                  <a:tcPr/>
                </a:tc>
                <a:tc>
                  <a:txBody>
                    <a:bodyPr/>
                    <a:lstStyle/>
                    <a:p>
                      <a:pPr lvl="0"/>
                      <a:r>
                        <a:rPr lang="en-GB"/>
                        <a:t>28</a:t>
                      </a:r>
                    </a:p>
                  </a:txBody>
                  <a:tcPr/>
                </a:tc>
                <a:extLst>
                  <a:ext uri="{0D108BD9-81ED-4DB2-BD59-A6C34878D82A}">
                    <a16:rowId xmlns:a16="http://schemas.microsoft.com/office/drawing/2014/main" val="746038441"/>
                  </a:ext>
                </a:extLst>
              </a:tr>
              <a:tr h="315248">
                <a:tc>
                  <a:txBody>
                    <a:bodyPr/>
                    <a:lstStyle/>
                    <a:p>
                      <a:pPr lvl="0"/>
                      <a:r>
                        <a:rPr lang="en-GB" dirty="0">
                          <a:hlinkClick r:id="rId16" action="ppaction://hlinksldjump"/>
                        </a:rPr>
                        <a:t>Safeguarding and welfare requirements </a:t>
                      </a:r>
                      <a:endParaRPr lang="en-GB" dirty="0"/>
                    </a:p>
                  </a:txBody>
                  <a:tcPr/>
                </a:tc>
                <a:tc>
                  <a:txBody>
                    <a:bodyPr/>
                    <a:lstStyle/>
                    <a:p>
                      <a:pPr lvl="0"/>
                      <a:r>
                        <a:rPr lang="en-GB" dirty="0"/>
                        <a:t>29 - 30</a:t>
                      </a:r>
                    </a:p>
                  </a:txBody>
                  <a:tcPr/>
                </a:tc>
                <a:extLst>
                  <a:ext uri="{0D108BD9-81ED-4DB2-BD59-A6C34878D82A}">
                    <a16:rowId xmlns:a16="http://schemas.microsoft.com/office/drawing/2014/main" val="2254484240"/>
                  </a:ext>
                </a:extLst>
              </a:tr>
              <a:tr h="315248">
                <a:tc>
                  <a:txBody>
                    <a:bodyPr/>
                    <a:lstStyle/>
                    <a:p>
                      <a:pPr lvl="0"/>
                      <a:r>
                        <a:rPr lang="en-GB" dirty="0">
                          <a:hlinkClick r:id="rId17" action="ppaction://hlinksldjump"/>
                        </a:rPr>
                        <a:t>References and further reading</a:t>
                      </a:r>
                      <a:endParaRPr lang="en-GB" dirty="0"/>
                    </a:p>
                  </a:txBody>
                  <a:tcPr/>
                </a:tc>
                <a:tc>
                  <a:txBody>
                    <a:bodyPr/>
                    <a:lstStyle/>
                    <a:p>
                      <a:pPr lvl="0"/>
                      <a:r>
                        <a:rPr lang="en-GB" dirty="0"/>
                        <a:t>31 - 32</a:t>
                      </a:r>
                    </a:p>
                  </a:txBody>
                  <a:tcPr/>
                </a:tc>
                <a:extLst>
                  <a:ext uri="{0D108BD9-81ED-4DB2-BD59-A6C34878D82A}">
                    <a16:rowId xmlns:a16="http://schemas.microsoft.com/office/drawing/2014/main" val="375298723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DC64-A3EB-8DAA-BC39-E2142D06E23F}"/>
              </a:ext>
            </a:extLst>
          </p:cNvPr>
          <p:cNvSpPr txBox="1">
            <a:spLocks noGrp="1"/>
          </p:cNvSpPr>
          <p:nvPr>
            <p:ph type="title"/>
          </p:nvPr>
        </p:nvSpPr>
        <p:spPr>
          <a:xfrm>
            <a:off x="1802291" y="-79269"/>
            <a:ext cx="9429576" cy="1325559"/>
          </a:xfrm>
        </p:spPr>
        <p:txBody>
          <a:bodyPr/>
          <a:lstStyle/>
          <a:p>
            <a:pPr lvl="0"/>
            <a:r>
              <a:rPr lang="en-GB"/>
              <a:t>The characteristics of effective learning:</a:t>
            </a:r>
          </a:p>
        </p:txBody>
      </p:sp>
      <p:graphicFrame>
        <p:nvGraphicFramePr>
          <p:cNvPr id="3" name="Content Placeholder 4">
            <a:extLst>
              <a:ext uri="{FF2B5EF4-FFF2-40B4-BE49-F238E27FC236}">
                <a16:creationId xmlns:a16="http://schemas.microsoft.com/office/drawing/2014/main" id="{ED5D5E08-9C97-ACCD-F1E8-519E74F535D1}"/>
              </a:ext>
            </a:extLst>
          </p:cNvPr>
          <p:cNvGraphicFramePr>
            <a:graphicFrameLocks noGrp="1"/>
          </p:cNvGraphicFramePr>
          <p:nvPr>
            <p:ph idx="1"/>
          </p:nvPr>
        </p:nvGraphicFramePr>
        <p:xfrm>
          <a:off x="838203" y="900857"/>
          <a:ext cx="10515598" cy="6004560"/>
        </p:xfrm>
        <a:graphic>
          <a:graphicData uri="http://schemas.openxmlformats.org/drawingml/2006/table">
            <a:tbl>
              <a:tblPr firstRow="1" bandRow="1">
                <a:effectLst/>
                <a:tableStyleId>{5C22544A-7EE6-4342-B048-85BDC9FD1C3A}</a:tableStyleId>
              </a:tblPr>
              <a:tblGrid>
                <a:gridCol w="2704255">
                  <a:extLst>
                    <a:ext uri="{9D8B030D-6E8A-4147-A177-3AD203B41FA5}">
                      <a16:colId xmlns:a16="http://schemas.microsoft.com/office/drawing/2014/main" val="3328273101"/>
                    </a:ext>
                  </a:extLst>
                </a:gridCol>
                <a:gridCol w="4306147">
                  <a:extLst>
                    <a:ext uri="{9D8B030D-6E8A-4147-A177-3AD203B41FA5}">
                      <a16:colId xmlns:a16="http://schemas.microsoft.com/office/drawing/2014/main" val="2135214252"/>
                    </a:ext>
                  </a:extLst>
                </a:gridCol>
                <a:gridCol w="3505196">
                  <a:extLst>
                    <a:ext uri="{9D8B030D-6E8A-4147-A177-3AD203B41FA5}">
                      <a16:colId xmlns:a16="http://schemas.microsoft.com/office/drawing/2014/main" val="935793178"/>
                    </a:ext>
                  </a:extLst>
                </a:gridCol>
              </a:tblGrid>
              <a:tr h="322463">
                <a:tc>
                  <a:txBody>
                    <a:bodyPr/>
                    <a:lstStyle/>
                    <a:p>
                      <a:pPr lvl="0" algn="ctr"/>
                      <a:r>
                        <a:rPr lang="en-GB" sz="1600">
                          <a:solidFill>
                            <a:srgbClr val="FFFFFF"/>
                          </a:solidFill>
                        </a:rPr>
                        <a:t>Area to reflect upon</a:t>
                      </a:r>
                    </a:p>
                  </a:txBody>
                  <a:tcPr/>
                </a:tc>
                <a:tc>
                  <a:txBody>
                    <a:bodyPr/>
                    <a:lstStyle/>
                    <a:p>
                      <a:pPr lvl="0" algn="ctr"/>
                      <a:r>
                        <a:rPr lang="en-GB" sz="1600"/>
                        <a:t>What would it look like?</a:t>
                      </a:r>
                    </a:p>
                  </a:txBody>
                  <a:tcPr/>
                </a:tc>
                <a:tc>
                  <a:txBody>
                    <a:bodyPr/>
                    <a:lstStyle/>
                    <a:p>
                      <a:pPr lvl="0" algn="ctr"/>
                      <a:r>
                        <a:rPr lang="en-GB" sz="1600"/>
                        <a:t>Pause for thought</a:t>
                      </a:r>
                    </a:p>
                  </a:txBody>
                  <a:tcPr/>
                </a:tc>
                <a:extLst>
                  <a:ext uri="{0D108BD9-81ED-4DB2-BD59-A6C34878D82A}">
                    <a16:rowId xmlns:a16="http://schemas.microsoft.com/office/drawing/2014/main" val="1874326738"/>
                  </a:ext>
                </a:extLst>
              </a:tr>
              <a:tr h="1729551">
                <a:tc>
                  <a:txBody>
                    <a:bodyPr/>
                    <a:lstStyle/>
                    <a:p>
                      <a:pPr lvl="0"/>
                      <a:r>
                        <a:rPr lang="en-GB" sz="1400" b="1" kern="1200">
                          <a:solidFill>
                            <a:srgbClr val="000000"/>
                          </a:solidFill>
                          <a:latin typeface="Aptos"/>
                        </a:rPr>
                        <a:t>Playing and exploring  </a:t>
                      </a:r>
                    </a:p>
                    <a:p>
                      <a:pPr lvl="0"/>
                      <a:r>
                        <a:rPr lang="en-GB" sz="1400" kern="1200">
                          <a:solidFill>
                            <a:srgbClr val="000000"/>
                          </a:solidFill>
                          <a:latin typeface="Aptos"/>
                        </a:rPr>
                        <a:t>Finding out and exploring  </a:t>
                      </a:r>
                    </a:p>
                    <a:p>
                      <a:pPr lvl="0"/>
                      <a:r>
                        <a:rPr lang="en-GB" sz="1400" kern="1200">
                          <a:solidFill>
                            <a:srgbClr val="000000"/>
                          </a:solidFill>
                          <a:latin typeface="Aptos"/>
                        </a:rPr>
                        <a:t> </a:t>
                      </a:r>
                    </a:p>
                    <a:p>
                      <a:pPr lvl="0"/>
                      <a:r>
                        <a:rPr lang="en-GB" sz="1400" kern="1200">
                          <a:solidFill>
                            <a:srgbClr val="000000"/>
                          </a:solidFill>
                          <a:latin typeface="Aptos"/>
                        </a:rPr>
                        <a:t>Willing to have a go  </a:t>
                      </a:r>
                    </a:p>
                    <a:p>
                      <a:pPr lvl="0"/>
                      <a:r>
                        <a:rPr lang="en-GB" sz="1400" kern="1200">
                          <a:solidFill>
                            <a:srgbClr val="000000"/>
                          </a:solidFill>
                          <a:latin typeface="Aptos"/>
                        </a:rPr>
                        <a:t> </a:t>
                      </a:r>
                    </a:p>
                    <a:p>
                      <a:pPr lvl="0"/>
                      <a:r>
                        <a:rPr lang="en-GB" sz="1400" kern="1200">
                          <a:solidFill>
                            <a:srgbClr val="000000"/>
                          </a:solidFill>
                          <a:latin typeface="Aptos"/>
                        </a:rPr>
                        <a:t>Playing with known </a:t>
                      </a:r>
                    </a:p>
                    <a:p>
                      <a:pPr lvl="0"/>
                      <a:r>
                        <a:rPr lang="en-GB" sz="1400" kern="1200">
                          <a:solidFill>
                            <a:srgbClr val="000000"/>
                          </a:solidFill>
                          <a:latin typeface="Aptos"/>
                        </a:rPr>
                        <a:t>items  </a:t>
                      </a:r>
                    </a:p>
                  </a:txBody>
                  <a:tcPr/>
                </a:tc>
                <a:tc>
                  <a:txBody>
                    <a:bodyPr/>
                    <a:lstStyle/>
                    <a:p>
                      <a:pPr marL="285750" lvl="0" indent="-285750">
                        <a:buSzPct val="100000"/>
                        <a:buFont typeface="Wingdings" pitchFamily="2"/>
                        <a:buChar char="§"/>
                      </a:pPr>
                      <a:r>
                        <a:rPr lang="en-GB" sz="1400" kern="1200">
                          <a:solidFill>
                            <a:srgbClr val="000000"/>
                          </a:solidFill>
                          <a:latin typeface="Aptos"/>
                        </a:rPr>
                        <a:t>Two-year-olds will have interests and fascinations which can change from day to day.</a:t>
                      </a:r>
                    </a:p>
                    <a:p>
                      <a:pPr marL="285750" lvl="0" indent="-285750">
                        <a:buSzPct val="100000"/>
                        <a:buFont typeface="Wingdings" pitchFamily="2"/>
                        <a:buChar char="§"/>
                      </a:pPr>
                      <a:r>
                        <a:rPr lang="en-GB" sz="1400" kern="1200">
                          <a:solidFill>
                            <a:srgbClr val="000000"/>
                          </a:solidFill>
                          <a:latin typeface="Aptos"/>
                        </a:rPr>
                        <a:t>Children explore and discover the world using their senses. </a:t>
                      </a:r>
                    </a:p>
                    <a:p>
                      <a:pPr marL="285750" lvl="0" indent="-285750">
                        <a:buSzPct val="100000"/>
                        <a:buFont typeface="Wingdings" pitchFamily="2"/>
                        <a:buChar char="§"/>
                      </a:pPr>
                      <a:r>
                        <a:rPr lang="en-GB" sz="1400" kern="1200">
                          <a:solidFill>
                            <a:srgbClr val="000000"/>
                          </a:solidFill>
                          <a:latin typeface="Aptos"/>
                        </a:rPr>
                        <a:t>They enjoy finding out ways to use objects and have clear ideas of what they want to do, even if it involves a lot of trial and error.</a:t>
                      </a:r>
                      <a:r>
                        <a:rPr lang="en-GB" sz="1400" b="1" kern="1200">
                          <a:solidFill>
                            <a:srgbClr val="000000"/>
                          </a:solidFill>
                          <a:latin typeface="Aptos"/>
                        </a:rPr>
                        <a:t>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How do we plan to build on children’s interests and fascinations to develop their learning?  </a:t>
                      </a:r>
                    </a:p>
                    <a:p>
                      <a:pPr marL="285750" lvl="0" indent="-285750">
                        <a:buSzPct val="100000"/>
                        <a:buFont typeface="Wingdings" pitchFamily="2"/>
                        <a:buChar char="§"/>
                      </a:pPr>
                      <a:r>
                        <a:rPr lang="en-GB" sz="1400" kern="1200">
                          <a:solidFill>
                            <a:srgbClr val="000000"/>
                          </a:solidFill>
                          <a:latin typeface="Aptos"/>
                        </a:rPr>
                        <a:t>How do we ensure there is a multi-sensory approach to introducing and teaching new ideas and concepts?  </a:t>
                      </a:r>
                    </a:p>
                    <a:p>
                      <a:pPr marL="285750" lvl="0" indent="-285750">
                        <a:buSzPct val="100000"/>
                        <a:buFont typeface="Wingdings" pitchFamily="2"/>
                        <a:buChar char="§"/>
                      </a:pPr>
                      <a:r>
                        <a:rPr lang="en-GB" sz="1400" kern="1200">
                          <a:solidFill>
                            <a:srgbClr val="000000"/>
                          </a:solidFill>
                          <a:latin typeface="Aptos"/>
                        </a:rPr>
                        <a:t>Do we provide opportunities for children to make simple choices?</a:t>
                      </a:r>
                      <a:r>
                        <a:rPr lang="en-GB" sz="1400" b="1" kern="1200">
                          <a:solidFill>
                            <a:srgbClr val="000000"/>
                          </a:solidFill>
                          <a:latin typeface="Aptos"/>
                        </a:rPr>
                        <a:t> </a:t>
                      </a:r>
                      <a:endParaRPr lang="en-GB" sz="1400"/>
                    </a:p>
                  </a:txBody>
                  <a:tcPr/>
                </a:tc>
                <a:extLst>
                  <a:ext uri="{0D108BD9-81ED-4DB2-BD59-A6C34878D82A}">
                    <a16:rowId xmlns:a16="http://schemas.microsoft.com/office/drawing/2014/main" val="1247219052"/>
                  </a:ext>
                </a:extLst>
              </a:tr>
              <a:tr h="1729551">
                <a:tc>
                  <a:txBody>
                    <a:bodyPr/>
                    <a:lstStyle/>
                    <a:p>
                      <a:pPr lvl="0"/>
                      <a:r>
                        <a:rPr lang="en-GB" sz="1400" b="1" kern="1200">
                          <a:solidFill>
                            <a:srgbClr val="000000"/>
                          </a:solidFill>
                          <a:latin typeface="Aptos"/>
                        </a:rPr>
                        <a:t>Active Learning  </a:t>
                      </a:r>
                      <a:endParaRPr lang="en-GB" sz="1400" kern="1200">
                        <a:solidFill>
                          <a:srgbClr val="000000"/>
                        </a:solidFill>
                        <a:latin typeface="Aptos"/>
                      </a:endParaRPr>
                    </a:p>
                    <a:p>
                      <a:pPr lvl="0"/>
                      <a:r>
                        <a:rPr lang="en-GB" sz="1400" kern="1200">
                          <a:solidFill>
                            <a:srgbClr val="000000"/>
                          </a:solidFill>
                          <a:latin typeface="Aptos"/>
                        </a:rPr>
                        <a:t>Keep on trying  </a:t>
                      </a:r>
                    </a:p>
                    <a:p>
                      <a:pPr lvl="0"/>
                      <a:r>
                        <a:rPr lang="en-GB" sz="1400" kern="1200">
                          <a:solidFill>
                            <a:srgbClr val="000000"/>
                          </a:solidFill>
                          <a:latin typeface="Aptos"/>
                        </a:rPr>
                        <a:t> </a:t>
                      </a:r>
                    </a:p>
                    <a:p>
                      <a:pPr lvl="0"/>
                      <a:r>
                        <a:rPr lang="en-GB" sz="1400" kern="1200">
                          <a:solidFill>
                            <a:srgbClr val="000000"/>
                          </a:solidFill>
                          <a:latin typeface="Aptos"/>
                        </a:rPr>
                        <a:t>Achieving  </a:t>
                      </a:r>
                    </a:p>
                    <a:p>
                      <a:pPr lvl="0"/>
                      <a:r>
                        <a:rPr lang="en-GB" sz="1400" kern="1200">
                          <a:solidFill>
                            <a:srgbClr val="000000"/>
                          </a:solidFill>
                          <a:latin typeface="Aptos"/>
                        </a:rPr>
                        <a:t> </a:t>
                      </a:r>
                    </a:p>
                    <a:p>
                      <a:pPr lvl="0"/>
                      <a:r>
                        <a:rPr lang="en-GB" sz="1400" kern="1200">
                          <a:solidFill>
                            <a:srgbClr val="000000"/>
                          </a:solidFill>
                          <a:latin typeface="Aptos"/>
                        </a:rPr>
                        <a:t>Being involved and concentrating</a:t>
                      </a:r>
                      <a:r>
                        <a:rPr lang="en-GB" sz="1400" b="1" kern="1200">
                          <a:solidFill>
                            <a:srgbClr val="000000"/>
                          </a:solidFill>
                          <a:latin typeface="Aptos"/>
                        </a:rPr>
                        <a:t> </a:t>
                      </a:r>
                      <a:endParaRPr lang="en-GB" sz="1400"/>
                    </a:p>
                  </a:txBody>
                  <a:tcPr/>
                </a:tc>
                <a:tc>
                  <a:txBody>
                    <a:bodyPr/>
                    <a:lstStyle/>
                    <a:p>
                      <a:pPr marL="285750" lvl="0" indent="-285750">
                        <a:lnSpc>
                          <a:spcPct val="99000"/>
                        </a:lnSpc>
                        <a:spcAft>
                          <a:spcPts val="50"/>
                        </a:spcAft>
                        <a:buSzPct val="100000"/>
                        <a:buFont typeface="Wingdings" pitchFamily="2"/>
                        <a:buChar char="§"/>
                      </a:pPr>
                      <a:r>
                        <a:rPr lang="en-GB" sz="1400" kern="1200">
                          <a:solidFill>
                            <a:srgbClr val="000000"/>
                          </a:solidFill>
                          <a:latin typeface="Aptos" pitchFamily="34"/>
                          <a:ea typeface="Calibri" pitchFamily="34"/>
                        </a:rPr>
                        <a:t>Two-year-olds are very eager to achieve their goals and will try again and again to do so.  </a:t>
                      </a:r>
                    </a:p>
                    <a:p>
                      <a:pPr marL="285750" lvl="0" indent="-285750">
                        <a:lnSpc>
                          <a:spcPct val="99000"/>
                        </a:lnSpc>
                        <a:spcAft>
                          <a:spcPts val="60"/>
                        </a:spcAft>
                        <a:buSzPct val="100000"/>
                        <a:buFont typeface="Wingdings" pitchFamily="2"/>
                        <a:buChar char="§"/>
                      </a:pPr>
                      <a:r>
                        <a:rPr lang="en-GB" sz="1400" kern="1200">
                          <a:solidFill>
                            <a:srgbClr val="000000"/>
                          </a:solidFill>
                          <a:latin typeface="Aptos" pitchFamily="34"/>
                          <a:ea typeface="Calibri" pitchFamily="34"/>
                        </a:rPr>
                        <a:t>Two-year-olds are very proud of their achievements and are eager to share them with their important people.  </a:t>
                      </a:r>
                    </a:p>
                    <a:p>
                      <a:pPr marL="285750" lvl="0" indent="-285750">
                        <a:lnSpc>
                          <a:spcPct val="107000"/>
                        </a:lnSpc>
                        <a:spcAft>
                          <a:spcPts val="800"/>
                        </a:spcAft>
                        <a:buSzPct val="100000"/>
                        <a:buFont typeface="Wingdings" pitchFamily="2"/>
                        <a:buChar char="§"/>
                      </a:pPr>
                      <a:r>
                        <a:rPr lang="en-GB" sz="1400" kern="1200">
                          <a:solidFill>
                            <a:srgbClr val="000000"/>
                          </a:solidFill>
                          <a:latin typeface="Aptos" pitchFamily="34"/>
                          <a:ea typeface="Calibri" pitchFamily="34"/>
                        </a:rPr>
                        <a:t>Two-year-olds can remain engaged and pay attention to details such as how a worm wriggles or how water feels.</a:t>
                      </a:r>
                      <a:r>
                        <a:rPr lang="en-GB" sz="1400" b="1" kern="1200">
                          <a:solidFill>
                            <a:srgbClr val="000000"/>
                          </a:solidFill>
                          <a:latin typeface="Aptos" pitchFamily="34"/>
                          <a:ea typeface="Calibri" pitchFamily="34"/>
                        </a:rPr>
                        <a:t> </a:t>
                      </a:r>
                      <a:endParaRPr lang="en-GB" sz="1400" kern="1200">
                        <a:solidFill>
                          <a:srgbClr val="000000"/>
                        </a:solidFill>
                        <a:latin typeface="Aptos" pitchFamily="34"/>
                        <a:ea typeface="Calibri" pitchFamily="34"/>
                      </a:endParaRPr>
                    </a:p>
                  </a:txBody>
                  <a:tcPr marL="0" marR="52706" marT="30476" marB="0"/>
                </a:tc>
                <a:tc>
                  <a:txBody>
                    <a:bodyPr/>
                    <a:lstStyle/>
                    <a:p>
                      <a:pPr marL="285750" lvl="0" indent="-285750">
                        <a:buSzPct val="100000"/>
                        <a:buFont typeface="Wingdings" pitchFamily="2"/>
                        <a:buChar char="§"/>
                      </a:pPr>
                      <a:r>
                        <a:rPr lang="en-GB" sz="1400" kern="1200">
                          <a:solidFill>
                            <a:srgbClr val="000000"/>
                          </a:solidFill>
                          <a:latin typeface="Aptos"/>
                        </a:rPr>
                        <a:t>Do we allow children the opportunity to consolidate previous experiences?  </a:t>
                      </a:r>
                    </a:p>
                    <a:p>
                      <a:pPr marL="285750" lvl="0" indent="-285750">
                        <a:buSzPct val="100000"/>
                        <a:buFont typeface="Wingdings" pitchFamily="2"/>
                        <a:buChar char="§"/>
                      </a:pPr>
                      <a:r>
                        <a:rPr lang="en-GB" sz="1400" kern="1200">
                          <a:solidFill>
                            <a:srgbClr val="000000"/>
                          </a:solidFill>
                          <a:latin typeface="Aptos"/>
                        </a:rPr>
                        <a:t>Do we offer children the opportunity to meet and conquer a challenge (i.e. climbing a slide or painting a picture)?  </a:t>
                      </a:r>
                    </a:p>
                    <a:p>
                      <a:pPr marL="285750" lvl="0" indent="-285750">
                        <a:buSzPct val="100000"/>
                        <a:buFont typeface="Wingdings" pitchFamily="2"/>
                        <a:buChar char="§"/>
                      </a:pPr>
                      <a:r>
                        <a:rPr lang="en-GB" sz="1400" kern="1200">
                          <a:solidFill>
                            <a:srgbClr val="000000"/>
                          </a:solidFill>
                          <a:latin typeface="Aptos"/>
                        </a:rPr>
                        <a:t>How do we ensure children have enough time to experience their fascinations for as long as it takes?</a:t>
                      </a:r>
                      <a:endParaRPr lang="en-GB" sz="1400"/>
                    </a:p>
                  </a:txBody>
                  <a:tcPr/>
                </a:tc>
                <a:extLst>
                  <a:ext uri="{0D108BD9-81ED-4DB2-BD59-A6C34878D82A}">
                    <a16:rowId xmlns:a16="http://schemas.microsoft.com/office/drawing/2014/main" val="184116657"/>
                  </a:ext>
                </a:extLst>
              </a:tr>
              <a:tr h="1993382">
                <a:tc>
                  <a:txBody>
                    <a:bodyPr/>
                    <a:lstStyle/>
                    <a:p>
                      <a:pPr lvl="0"/>
                      <a:r>
                        <a:rPr lang="en-GB" sz="1400" b="1" kern="1200">
                          <a:solidFill>
                            <a:srgbClr val="000000"/>
                          </a:solidFill>
                          <a:latin typeface="Aptos"/>
                        </a:rPr>
                        <a:t>Creating and Thinking </a:t>
                      </a:r>
                      <a:endParaRPr lang="en-GB" sz="1400" kern="1200">
                        <a:solidFill>
                          <a:srgbClr val="000000"/>
                        </a:solidFill>
                        <a:latin typeface="Aptos"/>
                      </a:endParaRPr>
                    </a:p>
                    <a:p>
                      <a:pPr lvl="0"/>
                      <a:r>
                        <a:rPr lang="en-GB" sz="1400" b="1" kern="1200">
                          <a:solidFill>
                            <a:srgbClr val="000000"/>
                          </a:solidFill>
                          <a:latin typeface="Aptos"/>
                        </a:rPr>
                        <a:t>Critically</a:t>
                      </a:r>
                      <a:r>
                        <a:rPr lang="en-GB" sz="1400" kern="1200">
                          <a:solidFill>
                            <a:srgbClr val="000000"/>
                          </a:solidFill>
                          <a:latin typeface="Aptos"/>
                        </a:rPr>
                        <a:t>  </a:t>
                      </a:r>
                    </a:p>
                    <a:p>
                      <a:pPr lvl="0"/>
                      <a:r>
                        <a:rPr lang="en-GB" sz="1400" kern="1200">
                          <a:solidFill>
                            <a:srgbClr val="000000"/>
                          </a:solidFill>
                          <a:latin typeface="Aptos"/>
                        </a:rPr>
                        <a:t>Having their own ideas  </a:t>
                      </a:r>
                    </a:p>
                    <a:p>
                      <a:pPr lvl="0"/>
                      <a:r>
                        <a:rPr lang="en-GB" sz="1400" kern="1200">
                          <a:solidFill>
                            <a:srgbClr val="000000"/>
                          </a:solidFill>
                          <a:latin typeface="Aptos"/>
                        </a:rPr>
                        <a:t> </a:t>
                      </a:r>
                    </a:p>
                    <a:p>
                      <a:pPr lvl="0"/>
                      <a:r>
                        <a:rPr lang="en-GB" sz="1400" kern="1200">
                          <a:solidFill>
                            <a:srgbClr val="000000"/>
                          </a:solidFill>
                          <a:latin typeface="Aptos"/>
                        </a:rPr>
                        <a:t>Choosing ways to do </a:t>
                      </a:r>
                    </a:p>
                    <a:p>
                      <a:pPr lvl="0"/>
                      <a:r>
                        <a:rPr lang="en-GB" sz="1400" kern="1200">
                          <a:solidFill>
                            <a:srgbClr val="000000"/>
                          </a:solidFill>
                          <a:latin typeface="Aptos"/>
                        </a:rPr>
                        <a:t>things  </a:t>
                      </a:r>
                    </a:p>
                    <a:p>
                      <a:pPr lvl="0"/>
                      <a:r>
                        <a:rPr lang="en-GB" sz="1400" kern="1200">
                          <a:solidFill>
                            <a:srgbClr val="000000"/>
                          </a:solidFill>
                          <a:latin typeface="Aptos"/>
                        </a:rPr>
                        <a:t> </a:t>
                      </a:r>
                    </a:p>
                    <a:p>
                      <a:pPr marL="0" marR="0" lvl="0" indent="0" algn="l" defTabSz="914400" rtl="0" fontAlgn="auto" hangingPunct="1">
                        <a:lnSpc>
                          <a:spcPct val="100000"/>
                        </a:lnSpc>
                        <a:spcBef>
                          <a:spcPts val="0"/>
                        </a:spcBef>
                        <a:spcAft>
                          <a:spcPts val="0"/>
                        </a:spcAft>
                        <a:buNone/>
                        <a:tabLst/>
                      </a:pPr>
                      <a:r>
                        <a:rPr lang="en-GB" sz="1400" kern="1200">
                          <a:solidFill>
                            <a:srgbClr val="000000"/>
                          </a:solidFill>
                          <a:latin typeface="Aptos"/>
                        </a:rPr>
                        <a:t>Making links</a:t>
                      </a:r>
                      <a:r>
                        <a:rPr lang="en-GB" sz="1400" b="1" kern="1200">
                          <a:solidFill>
                            <a:srgbClr val="000000"/>
                          </a:solidFill>
                          <a:latin typeface="Aptos"/>
                        </a:rPr>
                        <a:t> </a:t>
                      </a:r>
                      <a:r>
                        <a:rPr lang="en-GB" sz="1400">
                          <a:hlinkClick r:id="rId2"/>
                        </a:rPr>
                        <a:t>2yo_toolkit.pdf</a:t>
                      </a:r>
                      <a:endParaRPr lang="en-GB" sz="1400"/>
                    </a:p>
                    <a:p>
                      <a:pPr lvl="0"/>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Two-year-olds can use materials in a variety of ways, often coming up with original ideas and ways to solve a problem they set themselves.</a:t>
                      </a:r>
                      <a:r>
                        <a:rPr lang="en-GB" sz="1400" b="1" kern="1200">
                          <a:solidFill>
                            <a:srgbClr val="000000"/>
                          </a:solidFill>
                          <a:latin typeface="Aptos"/>
                        </a:rPr>
                        <a:t> </a:t>
                      </a:r>
                      <a:endParaRPr lang="en-GB" sz="1400" kern="1200">
                        <a:solidFill>
                          <a:srgbClr val="000000"/>
                        </a:solidFill>
                        <a:latin typeface="Aptos"/>
                      </a:endParaRPr>
                    </a:p>
                    <a:p>
                      <a:pPr marL="285750" lvl="0" indent="-285750">
                        <a:buSzPct val="100000"/>
                        <a:buFont typeface="Wingdings" pitchFamily="2"/>
                        <a:buChar char="§"/>
                      </a:pPr>
                      <a:r>
                        <a:rPr lang="en-GB" sz="1400" kern="1200">
                          <a:solidFill>
                            <a:srgbClr val="000000"/>
                          </a:solidFill>
                          <a:latin typeface="Aptos"/>
                        </a:rPr>
                        <a:t>Once set on a plan of action they may find this doesn’t work (e.g. I got this cork in the bottle, now I can’t get it out) and will come up with solutions to the problems.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Do we use open ended questions to support children’s ideas about how to solve problems (i.e. I wonder …)  </a:t>
                      </a:r>
                    </a:p>
                    <a:p>
                      <a:pPr marL="285750" lvl="0" indent="-285750">
                        <a:buSzPct val="100000"/>
                        <a:buFont typeface="Wingdings" pitchFamily="2"/>
                        <a:buChar char="§"/>
                      </a:pPr>
                      <a:r>
                        <a:rPr lang="en-GB" sz="1400" kern="1200">
                          <a:solidFill>
                            <a:srgbClr val="000000"/>
                          </a:solidFill>
                          <a:latin typeface="Aptos"/>
                        </a:rPr>
                        <a:t>Do we provide enough time and space for children to try to solve their problems?  </a:t>
                      </a:r>
                    </a:p>
                    <a:p>
                      <a:pPr marL="285750" lvl="0" indent="-285750">
                        <a:buSzPct val="100000"/>
                        <a:buFont typeface="Wingdings" pitchFamily="2"/>
                        <a:buChar char="§"/>
                      </a:pPr>
                      <a:r>
                        <a:rPr lang="en-GB" sz="1400" kern="1200">
                          <a:solidFill>
                            <a:srgbClr val="000000"/>
                          </a:solidFill>
                          <a:latin typeface="Aptos"/>
                        </a:rPr>
                        <a:t>Do we provide a range of cause-and-effect resources?  </a:t>
                      </a:r>
                    </a:p>
                    <a:p>
                      <a:pPr lvl="0"/>
                      <a:r>
                        <a:rPr lang="en-GB" sz="1800" b="1" kern="1200">
                          <a:solidFill>
                            <a:srgbClr val="000000"/>
                          </a:solidFill>
                          <a:latin typeface="Aptos"/>
                        </a:rPr>
                        <a:t> </a:t>
                      </a:r>
                      <a:endParaRPr lang="en-GB"/>
                    </a:p>
                  </a:txBody>
                  <a:tcPr/>
                </a:tc>
                <a:extLst>
                  <a:ext uri="{0D108BD9-81ED-4DB2-BD59-A6C34878D82A}">
                    <a16:rowId xmlns:a16="http://schemas.microsoft.com/office/drawing/2014/main" val="3070749339"/>
                  </a:ext>
                </a:extLst>
              </a:tr>
            </a:tbl>
          </a:graphicData>
        </a:graphic>
      </p:graphicFrame>
      <p:pic>
        <p:nvPicPr>
          <p:cNvPr id="4" name="Picture 3">
            <a:extLst>
              <a:ext uri="{FF2B5EF4-FFF2-40B4-BE49-F238E27FC236}">
                <a16:creationId xmlns:a16="http://schemas.microsoft.com/office/drawing/2014/main" id="{87475F6E-F168-E912-8110-8AEBBAE0187D}"/>
              </a:ext>
            </a:extLst>
          </p:cNvPr>
          <p:cNvPicPr>
            <a:picLocks noChangeAspect="1"/>
          </p:cNvPicPr>
          <p:nvPr/>
        </p:nvPicPr>
        <p:blipFill>
          <a:blip r:embed="rId3"/>
          <a:stretch>
            <a:fillRect/>
          </a:stretch>
        </p:blipFill>
        <p:spPr>
          <a:xfrm>
            <a:off x="0" y="0"/>
            <a:ext cx="1963079" cy="640134"/>
          </a:xfrm>
          <a:prstGeom prst="rect">
            <a:avLst/>
          </a:prstGeom>
          <a:noFill/>
          <a:ln cap="flat">
            <a:noFill/>
          </a:ln>
        </p:spPr>
      </p:pic>
      <p:sp>
        <p:nvSpPr>
          <p:cNvPr id="5" name="Slide Number Placeholder 5">
            <a:extLst>
              <a:ext uri="{FF2B5EF4-FFF2-40B4-BE49-F238E27FC236}">
                <a16:creationId xmlns:a16="http://schemas.microsoft.com/office/drawing/2014/main" id="{484FD2D4-3B39-CA61-4B41-69AABDC9AAA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9F35D1-9724-4A6E-B866-C3204DF4F5CB}" type="slidenum">
              <a:rPr/>
              <a:t>10</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11E9-AFEE-A590-29C5-27FBE73B6CE5}"/>
              </a:ext>
            </a:extLst>
          </p:cNvPr>
          <p:cNvSpPr txBox="1">
            <a:spLocks noGrp="1"/>
          </p:cNvSpPr>
          <p:nvPr>
            <p:ph type="title"/>
          </p:nvPr>
        </p:nvSpPr>
        <p:spPr/>
        <p:txBody>
          <a:bodyPr anchorCtr="1"/>
          <a:lstStyle/>
          <a:p>
            <a:pPr lvl="0" algn="ctr"/>
            <a:r>
              <a:rPr lang="en-GB"/>
              <a:t>The areas of learning and development:</a:t>
            </a:r>
          </a:p>
        </p:txBody>
      </p:sp>
      <p:sp>
        <p:nvSpPr>
          <p:cNvPr id="3" name="Content Placeholder 2">
            <a:extLst>
              <a:ext uri="{FF2B5EF4-FFF2-40B4-BE49-F238E27FC236}">
                <a16:creationId xmlns:a16="http://schemas.microsoft.com/office/drawing/2014/main" id="{4E3E739C-DD6D-FA12-3DAE-8C77BC720D5B}"/>
              </a:ext>
            </a:extLst>
          </p:cNvPr>
          <p:cNvSpPr txBox="1">
            <a:spLocks noGrp="1"/>
          </p:cNvSpPr>
          <p:nvPr>
            <p:ph idx="1"/>
          </p:nvPr>
        </p:nvSpPr>
        <p:spPr>
          <a:xfrm>
            <a:off x="762573" y="1406237"/>
            <a:ext cx="10515600" cy="5032372"/>
          </a:xfrm>
        </p:spPr>
        <p:txBody>
          <a:bodyPr/>
          <a:lstStyle/>
          <a:p>
            <a:pPr marL="0" lvl="0" indent="0">
              <a:lnSpc>
                <a:spcPct val="70000"/>
              </a:lnSpc>
              <a:buNone/>
            </a:pPr>
            <a:r>
              <a:rPr lang="en-GB" sz="1800">
                <a:latin typeface="Calibri" pitchFamily="34"/>
                <a:ea typeface="Calibri" pitchFamily="34"/>
                <a:cs typeface="Calibri" pitchFamily="34"/>
              </a:rPr>
              <a:t>1.3/</a:t>
            </a:r>
            <a:r>
              <a:rPr lang="en-GB" sz="1800" i="1">
                <a:latin typeface="Calibri" pitchFamily="34"/>
                <a:ea typeface="Calibri" pitchFamily="34"/>
                <a:cs typeface="Calibri" pitchFamily="34"/>
              </a:rPr>
              <a:t>1.4</a:t>
            </a:r>
            <a:r>
              <a:rPr lang="en-GB" sz="1800">
                <a:latin typeface="Calibri" pitchFamily="34"/>
                <a:ea typeface="Calibri" pitchFamily="34"/>
                <a:cs typeface="Calibri" pitchFamily="34"/>
              </a:rPr>
              <a:t> There are seven areas of learning and development that set out what childminders / </a:t>
            </a:r>
            <a:r>
              <a:rPr lang="en-GB" sz="1800" i="1">
                <a:latin typeface="Calibri" pitchFamily="34"/>
                <a:ea typeface="Calibri" pitchFamily="34"/>
                <a:cs typeface="Calibri" pitchFamily="34"/>
              </a:rPr>
              <a:t>providers</a:t>
            </a:r>
            <a:r>
              <a:rPr lang="en-GB" sz="1800">
                <a:latin typeface="Calibri" pitchFamily="34"/>
                <a:ea typeface="Calibri" pitchFamily="34"/>
                <a:cs typeface="Calibri" pitchFamily="34"/>
              </a:rPr>
              <a:t> </a:t>
            </a:r>
            <a:r>
              <a:rPr lang="en-GB" sz="1800" b="1">
                <a:latin typeface="Calibri" pitchFamily="34"/>
                <a:ea typeface="Calibri" pitchFamily="34"/>
                <a:cs typeface="Calibri" pitchFamily="34"/>
              </a:rPr>
              <a:t>must</a:t>
            </a:r>
            <a:r>
              <a:rPr lang="en-GB" sz="1800">
                <a:latin typeface="Calibri" pitchFamily="34"/>
                <a:ea typeface="Calibri" pitchFamily="34"/>
                <a:cs typeface="Calibri" pitchFamily="34"/>
              </a:rPr>
              <a:t> teach the children in their settings. All areas of learning and development are important and inter-connected. </a:t>
            </a:r>
          </a:p>
          <a:p>
            <a:pPr marL="0" lvl="0" indent="0">
              <a:lnSpc>
                <a:spcPct val="70000"/>
              </a:lnSpc>
              <a:buNone/>
            </a:pPr>
            <a:r>
              <a:rPr lang="en-GB" sz="1800">
                <a:latin typeface="Calibri" pitchFamily="34"/>
                <a:ea typeface="Calibri" pitchFamily="34"/>
                <a:cs typeface="Calibri" pitchFamily="34"/>
              </a:rPr>
              <a:t>1.4/</a:t>
            </a:r>
            <a:r>
              <a:rPr lang="en-GB" sz="1800" i="1">
                <a:latin typeface="Calibri" pitchFamily="34"/>
                <a:ea typeface="Calibri" pitchFamily="34"/>
                <a:cs typeface="Calibri" pitchFamily="34"/>
              </a:rPr>
              <a:t>1.5</a:t>
            </a:r>
            <a:r>
              <a:rPr lang="en-GB" sz="1800">
                <a:latin typeface="Calibri" pitchFamily="34"/>
                <a:ea typeface="Calibri" pitchFamily="34"/>
                <a:cs typeface="Calibri" pitchFamily="34"/>
              </a:rPr>
              <a:t> Three prime areas are particularly important for learning and forming relationships. They build a foundation for children to thrive and provide the basis for learning in all areas. These are the prime areas: • Communication and language • Physical development • Personal, social and emotional development. </a:t>
            </a:r>
          </a:p>
          <a:p>
            <a:pPr marL="0" lvl="0" indent="0">
              <a:lnSpc>
                <a:spcPct val="70000"/>
              </a:lnSpc>
              <a:buNone/>
            </a:pPr>
            <a:r>
              <a:rPr lang="en-GB" sz="1800">
                <a:latin typeface="Calibri" pitchFamily="34"/>
                <a:ea typeface="Calibri" pitchFamily="34"/>
                <a:cs typeface="Calibri" pitchFamily="34"/>
              </a:rPr>
              <a:t>1.5/</a:t>
            </a:r>
            <a:r>
              <a:rPr lang="en-GB" sz="1800" i="1">
                <a:latin typeface="Calibri" pitchFamily="34"/>
                <a:ea typeface="Calibri" pitchFamily="34"/>
                <a:cs typeface="Calibri" pitchFamily="34"/>
              </a:rPr>
              <a:t>1.6</a:t>
            </a:r>
            <a:r>
              <a:rPr lang="en-GB" sz="1800">
                <a:latin typeface="Calibri" pitchFamily="34"/>
                <a:ea typeface="Calibri" pitchFamily="34"/>
                <a:cs typeface="Calibri" pitchFamily="34"/>
              </a:rPr>
              <a:t> Childminders / </a:t>
            </a:r>
            <a:r>
              <a:rPr lang="en-GB" sz="1800" i="1">
                <a:latin typeface="Calibri" pitchFamily="34"/>
                <a:ea typeface="Calibri" pitchFamily="34"/>
                <a:cs typeface="Calibri" pitchFamily="34"/>
              </a:rPr>
              <a:t>providers</a:t>
            </a:r>
            <a:r>
              <a:rPr lang="en-GB" sz="1800">
                <a:latin typeface="Calibri" pitchFamily="34"/>
                <a:ea typeface="Calibri" pitchFamily="34"/>
                <a:cs typeface="Calibri" pitchFamily="34"/>
              </a:rPr>
              <a:t> </a:t>
            </a:r>
            <a:r>
              <a:rPr lang="en-GB" sz="1800" b="1">
                <a:latin typeface="Calibri" pitchFamily="34"/>
                <a:ea typeface="Calibri" pitchFamily="34"/>
                <a:cs typeface="Calibri" pitchFamily="34"/>
              </a:rPr>
              <a:t>must</a:t>
            </a:r>
            <a:r>
              <a:rPr lang="en-GB" sz="1800">
                <a:latin typeface="Calibri" pitchFamily="34"/>
                <a:ea typeface="Calibri" pitchFamily="34"/>
                <a:cs typeface="Calibri" pitchFamily="34"/>
              </a:rPr>
              <a:t> also support children in four specific areas, which help strengthen and develop the three prime areas, and ignite children’s curiosity and enthusiasm. The specific areas are: • Literacy • Mathematics • Understanding the world • Expressive arts and design.  </a:t>
            </a:r>
          </a:p>
          <a:p>
            <a:pPr marL="0" lvl="0" indent="0">
              <a:lnSpc>
                <a:spcPct val="70000"/>
              </a:lnSpc>
              <a:buNone/>
            </a:pPr>
            <a:r>
              <a:rPr lang="en-GB" sz="1800">
                <a:latin typeface="Calibri" pitchFamily="34"/>
                <a:ea typeface="Calibri" pitchFamily="34"/>
                <a:cs typeface="Calibri" pitchFamily="34"/>
              </a:rPr>
              <a:t>1.6/</a:t>
            </a:r>
            <a:r>
              <a:rPr lang="en-GB" sz="1800" i="1">
                <a:latin typeface="Calibri" pitchFamily="34"/>
                <a:ea typeface="Calibri" pitchFamily="34"/>
                <a:cs typeface="Calibri" pitchFamily="34"/>
              </a:rPr>
              <a:t>1.7</a:t>
            </a:r>
            <a:r>
              <a:rPr lang="en-GB" sz="1800">
                <a:latin typeface="Calibri" pitchFamily="34"/>
                <a:ea typeface="Calibri" pitchFamily="34"/>
                <a:cs typeface="Calibri" pitchFamily="34"/>
              </a:rPr>
              <a:t> The educational programmes are high level curriculum summaries which set out what should be taught in settings for each area of learning. They </a:t>
            </a:r>
            <a:r>
              <a:rPr lang="en-GB" sz="1800" b="1">
                <a:latin typeface="Calibri" pitchFamily="34"/>
                <a:ea typeface="Calibri" pitchFamily="34"/>
                <a:cs typeface="Calibri" pitchFamily="34"/>
              </a:rPr>
              <a:t>must </a:t>
            </a:r>
            <a:r>
              <a:rPr lang="en-GB" sz="1800">
                <a:latin typeface="Calibri" pitchFamily="34"/>
                <a:ea typeface="Calibri" pitchFamily="34"/>
                <a:cs typeface="Calibri" pitchFamily="34"/>
              </a:rPr>
              <a:t>involve activities and experiences that enable children to learn and develop, as set out under each of the seven areas of learning.</a:t>
            </a:r>
          </a:p>
          <a:p>
            <a:pPr marL="0" lvl="0" indent="0">
              <a:lnSpc>
                <a:spcPct val="70000"/>
              </a:lnSpc>
              <a:buNone/>
            </a:pPr>
            <a:r>
              <a:rPr lang="en-GB" sz="1800">
                <a:latin typeface="Calibri" pitchFamily="34"/>
                <a:ea typeface="Calibri" pitchFamily="34"/>
                <a:cs typeface="Calibri" pitchFamily="34"/>
              </a:rPr>
              <a:t>1.7/</a:t>
            </a:r>
            <a:r>
              <a:rPr lang="en-GB" sz="1800" i="1">
                <a:latin typeface="Calibri" pitchFamily="34"/>
                <a:ea typeface="Calibri" pitchFamily="34"/>
                <a:cs typeface="Calibri" pitchFamily="34"/>
              </a:rPr>
              <a:t>1.8</a:t>
            </a:r>
            <a:r>
              <a:rPr lang="en-GB" sz="1800">
                <a:latin typeface="Calibri" pitchFamily="34"/>
                <a:ea typeface="Calibri" pitchFamily="34"/>
                <a:cs typeface="Calibri" pitchFamily="34"/>
              </a:rPr>
              <a:t> Childminders /</a:t>
            </a:r>
            <a:r>
              <a:rPr lang="en-GB" sz="1800" i="1">
                <a:latin typeface="Calibri" pitchFamily="34"/>
                <a:ea typeface="Calibri" pitchFamily="34"/>
                <a:cs typeface="Calibri" pitchFamily="34"/>
              </a:rPr>
              <a:t> providers</a:t>
            </a:r>
            <a:r>
              <a:rPr lang="en-GB" sz="1800">
                <a:latin typeface="Calibri" pitchFamily="34"/>
                <a:ea typeface="Calibri" pitchFamily="34"/>
                <a:cs typeface="Calibri" pitchFamily="34"/>
              </a:rPr>
              <a:t> should be ambitious for all children. To do this, they </a:t>
            </a:r>
            <a:r>
              <a:rPr lang="en-GB" sz="1800" b="1">
                <a:latin typeface="Calibri" pitchFamily="34"/>
                <a:ea typeface="Calibri" pitchFamily="34"/>
                <a:cs typeface="Calibri" pitchFamily="34"/>
              </a:rPr>
              <a:t>must </a:t>
            </a:r>
            <a:r>
              <a:rPr lang="en-GB" sz="1800">
                <a:latin typeface="Calibri" pitchFamily="34"/>
                <a:ea typeface="Calibri" pitchFamily="34"/>
                <a:cs typeface="Calibri" pitchFamily="34"/>
              </a:rPr>
              <a:t>consider the individual needs, interests, and development of each child in their care. They </a:t>
            </a:r>
            <a:r>
              <a:rPr lang="en-GB" sz="1800" b="1">
                <a:latin typeface="Calibri" pitchFamily="34"/>
                <a:ea typeface="Calibri" pitchFamily="34"/>
                <a:cs typeface="Calibri" pitchFamily="34"/>
              </a:rPr>
              <a:t>must</a:t>
            </a:r>
            <a:r>
              <a:rPr lang="en-GB" sz="1800">
                <a:latin typeface="Calibri" pitchFamily="34"/>
                <a:ea typeface="Calibri" pitchFamily="34"/>
                <a:cs typeface="Calibri" pitchFamily="34"/>
              </a:rPr>
              <a:t> use this information to plan a challenging and enjoyable experience for each child in all areas of learning and development. Childminders / </a:t>
            </a:r>
            <a:r>
              <a:rPr lang="en-GB" sz="1800" i="1">
                <a:latin typeface="Calibri" pitchFamily="34"/>
                <a:ea typeface="Calibri" pitchFamily="34"/>
                <a:cs typeface="Calibri" pitchFamily="34"/>
              </a:rPr>
              <a:t>providers</a:t>
            </a:r>
            <a:r>
              <a:rPr lang="en-GB" sz="1800">
                <a:latin typeface="Calibri" pitchFamily="34"/>
                <a:ea typeface="Calibri" pitchFamily="34"/>
                <a:cs typeface="Calibri" pitchFamily="34"/>
              </a:rPr>
              <a:t> working with the youngest children are expected to ensure a strong foundation for children’s development in the three prime areas. The specific areas of learning provide children with a broad curriculum and with opportunities to strengthen and apply the prime areas of learning. This is particularly important in developing language and extending vocabulary.</a:t>
            </a:r>
          </a:p>
          <a:p>
            <a:pPr marL="0" lvl="0" indent="0" algn="ctr">
              <a:lnSpc>
                <a:spcPct val="70000"/>
              </a:lnSpc>
              <a:buNone/>
            </a:pPr>
            <a:r>
              <a:rPr lang="en-GB" sz="1500" u="sng">
                <a:solidFill>
                  <a:srgbClr val="0070C0"/>
                </a:solidFill>
                <a:hlinkClick r:id="rId2">
                  <a:extLst>
                    <a:ext uri="{A12FA001-AC4F-418D-AE19-62706E023703}">
                      <ahyp:hlinkClr xmlns:ahyp="http://schemas.microsoft.com/office/drawing/2018/hyperlinkcolor" val="tx"/>
                    </a:ext>
                  </a:extLst>
                </a:hlinkClick>
              </a:rPr>
              <a:t>Statutory framework for the early years foundation stage for childminders (publishing.service.gov.uk)</a:t>
            </a:r>
            <a:r>
              <a:rPr lang="en-GB" sz="1500">
                <a:solidFill>
                  <a:srgbClr val="0070C0"/>
                </a:solidFill>
                <a:hlinkClick r:id="rId2">
                  <a:extLst>
                    <a:ext uri="{A12FA001-AC4F-418D-AE19-62706E023703}">
                      <ahyp:hlinkClr xmlns:ahyp="http://schemas.microsoft.com/office/drawing/2018/hyperlinkcolor" val="tx"/>
                    </a:ext>
                  </a:extLst>
                </a:hlinkClick>
              </a:rPr>
              <a:t> </a:t>
            </a:r>
            <a:endParaRPr lang="en-GB" sz="1500">
              <a:solidFill>
                <a:srgbClr val="0070C0"/>
              </a:solidFill>
            </a:endParaRPr>
          </a:p>
          <a:p>
            <a:pPr marL="0" lvl="0" indent="0" algn="ctr">
              <a:lnSpc>
                <a:spcPct val="70000"/>
              </a:lnSpc>
              <a:buNone/>
            </a:pPr>
            <a:r>
              <a:rPr lang="en-GB" sz="1500" i="1" u="sng">
                <a:solidFill>
                  <a:srgbClr val="0070C0"/>
                </a:solidFill>
                <a:hlinkClick r:id="rId3">
                  <a:extLst>
                    <a:ext uri="{A12FA001-AC4F-418D-AE19-62706E023703}">
                      <ahyp:hlinkClr xmlns:ahyp="http://schemas.microsoft.com/office/drawing/2018/hyperlinkcolor" val="tx"/>
                    </a:ext>
                  </a:extLst>
                </a:hlinkClick>
              </a:rPr>
              <a:t>Statutory framework for the early years foundation stage for group and school providers (publishing.service.gov.uk)</a:t>
            </a:r>
            <a:r>
              <a:rPr lang="en-GB" sz="1500" i="1">
                <a:solidFill>
                  <a:srgbClr val="0070C0"/>
                </a:solidFill>
                <a:hlinkClick r:id="rId3">
                  <a:extLst>
                    <a:ext uri="{A12FA001-AC4F-418D-AE19-62706E023703}">
                      <ahyp:hlinkClr xmlns:ahyp="http://schemas.microsoft.com/office/drawing/2018/hyperlinkcolor" val="tx"/>
                    </a:ext>
                  </a:extLst>
                </a:hlinkClick>
              </a:rPr>
              <a:t> </a:t>
            </a:r>
            <a:endParaRPr lang="en-GB" sz="1500">
              <a:solidFill>
                <a:srgbClr val="0070C0"/>
              </a:solidFill>
            </a:endParaRPr>
          </a:p>
          <a:p>
            <a:pPr marL="0" lvl="0" indent="0" algn="ctr">
              <a:lnSpc>
                <a:spcPct val="70000"/>
              </a:lnSpc>
              <a:buNone/>
            </a:pPr>
            <a:endParaRPr lang="en-GB" sz="1500">
              <a:solidFill>
                <a:srgbClr val="0070C0"/>
              </a:solidFill>
            </a:endParaRPr>
          </a:p>
          <a:p>
            <a:pPr marL="0" lvl="0" indent="0">
              <a:lnSpc>
                <a:spcPct val="70000"/>
              </a:lnSpc>
              <a:buNone/>
            </a:pPr>
            <a:endParaRPr lang="en-GB" sz="1500"/>
          </a:p>
        </p:txBody>
      </p:sp>
      <p:pic>
        <p:nvPicPr>
          <p:cNvPr id="4" name="Picture 3" descr="A blue and white logo&#10;&#10;AI-generated content may be incorrect.">
            <a:extLst>
              <a:ext uri="{FF2B5EF4-FFF2-40B4-BE49-F238E27FC236}">
                <a16:creationId xmlns:a16="http://schemas.microsoft.com/office/drawing/2014/main" id="{4A0A6DD0-B435-6812-F82C-0D134084C44C}"/>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F8402AE1-9138-2D6B-FE82-D8A466AD67A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345423-9B62-4180-8CC5-F4A740EA1A06}" type="slidenum">
              <a:rPr/>
              <a:t>11</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1735-1777-27FB-1D25-BC904871FCC1}"/>
              </a:ext>
            </a:extLst>
          </p:cNvPr>
          <p:cNvSpPr txBox="1">
            <a:spLocks noGrp="1"/>
          </p:cNvSpPr>
          <p:nvPr>
            <p:ph type="title"/>
          </p:nvPr>
        </p:nvSpPr>
        <p:spPr/>
        <p:txBody>
          <a:bodyPr/>
          <a:lstStyle/>
          <a:p>
            <a:pPr lvl="0"/>
            <a:r>
              <a:rPr lang="en-GB"/>
              <a:t>Personal, social and emotional development:</a:t>
            </a:r>
          </a:p>
        </p:txBody>
      </p:sp>
      <p:sp>
        <p:nvSpPr>
          <p:cNvPr id="3" name="Content Placeholder 2">
            <a:extLst>
              <a:ext uri="{FF2B5EF4-FFF2-40B4-BE49-F238E27FC236}">
                <a16:creationId xmlns:a16="http://schemas.microsoft.com/office/drawing/2014/main" id="{F7FC8E75-FE81-770B-AAC7-E5B80418B7C2}"/>
              </a:ext>
            </a:extLst>
          </p:cNvPr>
          <p:cNvSpPr txBox="1">
            <a:spLocks noGrp="1"/>
          </p:cNvSpPr>
          <p:nvPr>
            <p:ph idx="1"/>
          </p:nvPr>
        </p:nvSpPr>
        <p:spPr/>
        <p:txBody>
          <a:bodyPr/>
          <a:lstStyle/>
          <a:p>
            <a:pPr marL="0" lvl="0" indent="0">
              <a:buNone/>
            </a:pPr>
            <a:r>
              <a:rPr lang="en-GB" b="1"/>
              <a:t>EYFS statutory educational programme:  </a:t>
            </a:r>
            <a:endParaRPr lang="en-GB"/>
          </a:p>
          <a:p>
            <a:pPr marL="0" lvl="0" indent="0">
              <a:buNone/>
            </a:pPr>
            <a:r>
              <a:rPr lang="en-GB" sz="2100">
                <a:latin typeface="Calibri" pitchFamily="34"/>
                <a:ea typeface="Calibri" pitchFamily="34"/>
                <a:cs typeface="Calibri" pitchFamily="34"/>
              </a:rPr>
              <a:t>Children’s personal, social and emotional development (PSED) is crucial for children to lead healthy and happy lives and is fundamental to their cognitive development. Underpinning their personal development are the important attachments that shape their social world. Strong, warm and supportive relationships with adults enable children to learn how to understand their own feelings and those of others. Children </a:t>
            </a:r>
            <a:r>
              <a:rPr lang="en-GB" sz="2100" b="1">
                <a:latin typeface="Calibri" pitchFamily="34"/>
                <a:ea typeface="Calibri" pitchFamily="34"/>
                <a:cs typeface="Calibri" pitchFamily="34"/>
              </a:rPr>
              <a:t>should </a:t>
            </a:r>
            <a:r>
              <a:rPr lang="en-GB" sz="2100">
                <a:latin typeface="Calibri" pitchFamily="34"/>
                <a:ea typeface="Calibri" pitchFamily="34"/>
                <a:cs typeface="Calibri" pitchFamily="34"/>
              </a:rPr>
              <a:t>be supported to manage emotions, develop a positive sense of self, set themselves simple goals, have confidence in their own abilities, to persist and wait for what they want and direct attention as necessary. 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provide a secure platform from which children can achieve at school and in later life. </a:t>
            </a:r>
            <a:r>
              <a:rPr lang="en-GB" sz="1400">
                <a:solidFill>
                  <a:srgbClr val="0070C0"/>
                </a:solidFill>
                <a:hlinkClick r:id="rId2">
                  <a:extLst>
                    <a:ext uri="{A12FA001-AC4F-418D-AE19-62706E023703}">
                      <ahyp:hlinkClr xmlns:ahyp="http://schemas.microsoft.com/office/drawing/2018/hyperlinkcolor" val="tx"/>
                    </a:ext>
                  </a:extLst>
                </a:hlinkClick>
              </a:rPr>
              <a:t>Early years foundation stage (EYFS) statutory framework - GOV.UK</a:t>
            </a:r>
            <a:endParaRPr lang="en-GB" sz="1400">
              <a:solidFill>
                <a:srgbClr val="0070C0"/>
              </a:solidFill>
            </a:endParaRPr>
          </a:p>
        </p:txBody>
      </p:sp>
      <p:sp>
        <p:nvSpPr>
          <p:cNvPr id="4" name="TextBox 3">
            <a:extLst>
              <a:ext uri="{FF2B5EF4-FFF2-40B4-BE49-F238E27FC236}">
                <a16:creationId xmlns:a16="http://schemas.microsoft.com/office/drawing/2014/main" id="{0B5E1A0B-C58A-34EC-FA26-B206508C59D3}"/>
              </a:ext>
            </a:extLst>
          </p:cNvPr>
          <p:cNvSpPr txBox="1"/>
          <p:nvPr/>
        </p:nvSpPr>
        <p:spPr>
          <a:xfrm>
            <a:off x="996906" y="2767267"/>
            <a:ext cx="10356896" cy="9144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pic>
        <p:nvPicPr>
          <p:cNvPr id="5" name="Picture 4" descr="A blue and white logo&#10;&#10;AI-generated content may be incorrect.">
            <a:extLst>
              <a:ext uri="{FF2B5EF4-FFF2-40B4-BE49-F238E27FC236}">
                <a16:creationId xmlns:a16="http://schemas.microsoft.com/office/drawing/2014/main" id="{E81EBC1F-3F0A-D704-E495-778DB9FF0248}"/>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6" name="Slide Number Placeholder 6">
            <a:extLst>
              <a:ext uri="{FF2B5EF4-FFF2-40B4-BE49-F238E27FC236}">
                <a16:creationId xmlns:a16="http://schemas.microsoft.com/office/drawing/2014/main" id="{5C33D2FF-6AF8-F1E8-4D5D-75C8CB7C8C4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D3DBFE-9A45-4561-AA03-23B1A7EE62D5}" type="slidenum">
              <a:rPr/>
              <a:t>12</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332C5DD-8471-49D0-2998-011BB90AC68C}"/>
              </a:ext>
            </a:extLst>
          </p:cNvPr>
          <p:cNvGraphicFramePr>
            <a:graphicFrameLocks noGrp="1"/>
          </p:cNvGraphicFramePr>
          <p:nvPr>
            <p:ph idx="1"/>
          </p:nvPr>
        </p:nvGraphicFramePr>
        <p:xfrm>
          <a:off x="790069" y="746223"/>
          <a:ext cx="10515600" cy="5913123"/>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3869831332"/>
                    </a:ext>
                  </a:extLst>
                </a:gridCol>
                <a:gridCol w="5257800">
                  <a:extLst>
                    <a:ext uri="{9D8B030D-6E8A-4147-A177-3AD203B41FA5}">
                      <a16:colId xmlns:a16="http://schemas.microsoft.com/office/drawing/2014/main" val="1225808148"/>
                    </a:ext>
                  </a:extLst>
                </a:gridCol>
              </a:tblGrid>
              <a:tr h="309268">
                <a:tc>
                  <a:txBody>
                    <a:bodyPr/>
                    <a:lstStyle/>
                    <a:p>
                      <a:pPr lvl="0" algn="ctr"/>
                      <a:r>
                        <a:rPr lang="en-GB" sz="1600"/>
                        <a:t>Young children will be learning to:</a:t>
                      </a:r>
                    </a:p>
                  </a:txBody>
                  <a:tcPr/>
                </a:tc>
                <a:tc>
                  <a:txBody>
                    <a:bodyPr/>
                    <a:lstStyle/>
                    <a:p>
                      <a:pPr lvl="0" algn="ctr"/>
                      <a:r>
                        <a:rPr lang="en-GB" sz="1600"/>
                        <a:t>Examples of how to support PSED:</a:t>
                      </a:r>
                    </a:p>
                  </a:txBody>
                  <a:tcPr/>
                </a:tc>
                <a:extLst>
                  <a:ext uri="{0D108BD9-81ED-4DB2-BD59-A6C34878D82A}">
                    <a16:rowId xmlns:a16="http://schemas.microsoft.com/office/drawing/2014/main" val="3096038382"/>
                  </a:ext>
                </a:extLst>
              </a:tr>
              <a:tr h="5427814">
                <a:tc>
                  <a:txBody>
                    <a:bodyPr/>
                    <a:lstStyle/>
                    <a:p>
                      <a:pPr lvl="0"/>
                      <a:r>
                        <a:rPr lang="en-GB" sz="1400" kern="1200">
                          <a:solidFill>
                            <a:srgbClr val="000000"/>
                          </a:solidFill>
                          <a:latin typeface="Aptos"/>
                        </a:rPr>
                        <a:t>Find ways to calm themselves, through being calmed and comforted by their key person.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Establish their sense of self.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Express preferences and decisions. They also try new things and start establishing their autonomy.</a:t>
                      </a:r>
                    </a:p>
                    <a:p>
                      <a:pPr lvl="0"/>
                      <a:endParaRPr lang="en-GB" sz="1400" kern="1200">
                        <a:solidFill>
                          <a:srgbClr val="000000"/>
                        </a:solidFill>
                        <a:latin typeface="Aptos"/>
                      </a:endParaRPr>
                    </a:p>
                    <a:p>
                      <a:pPr lvl="0"/>
                      <a:r>
                        <a:rPr lang="en-GB" sz="1400" kern="1200">
                          <a:solidFill>
                            <a:srgbClr val="000000"/>
                          </a:solidFill>
                          <a:latin typeface="Aptos"/>
                        </a:rPr>
                        <a:t>Engage with others through gestures, gaze and talk.  </a:t>
                      </a:r>
                    </a:p>
                    <a:p>
                      <a:pPr lvl="0"/>
                      <a:r>
                        <a:rPr lang="en-GB" sz="1400" kern="1200">
                          <a:solidFill>
                            <a:srgbClr val="000000"/>
                          </a:solidFill>
                          <a:latin typeface="Aptos"/>
                        </a:rPr>
                        <a:t> </a:t>
                      </a:r>
                    </a:p>
                    <a:p>
                      <a:pPr lvl="0"/>
                      <a:r>
                        <a:rPr lang="en-GB" sz="1400" kern="1200">
                          <a:solidFill>
                            <a:srgbClr val="000000"/>
                          </a:solidFill>
                          <a:latin typeface="Aptos"/>
                        </a:rPr>
                        <a:t>Use that engagement to achieve a goal. For example, gesture towards their cup to say they want a drink.  </a:t>
                      </a:r>
                    </a:p>
                    <a:p>
                      <a:pPr lvl="0"/>
                      <a:endParaRPr lang="en-GB" sz="1400"/>
                    </a:p>
                    <a:p>
                      <a:pPr lvl="0"/>
                      <a:endParaRPr lang="en-GB" sz="1400"/>
                    </a:p>
                    <a:p>
                      <a:pPr lvl="0"/>
                      <a:endParaRPr lang="en-GB" sz="1400"/>
                    </a:p>
                    <a:p>
                      <a:pPr marL="0" marR="0" lvl="0" indent="0" algn="l" defTabSz="914400" rtl="0" fontAlgn="auto" hangingPunct="1">
                        <a:lnSpc>
                          <a:spcPct val="100000"/>
                        </a:lnSpc>
                        <a:spcBef>
                          <a:spcPts val="0"/>
                        </a:spcBef>
                        <a:spcAft>
                          <a:spcPts val="0"/>
                        </a:spcAft>
                        <a:buNone/>
                        <a:tabLst/>
                      </a:pPr>
                      <a:r>
                        <a:rPr lang="en-GB" sz="1400" kern="1200">
                          <a:solidFill>
                            <a:srgbClr val="000000"/>
                          </a:solidFill>
                          <a:latin typeface="Aptos"/>
                        </a:rPr>
                        <a:t>Find ways of managing transitions, for example from their parent to their key person. </a:t>
                      </a:r>
                    </a:p>
                    <a:p>
                      <a:pPr lvl="0"/>
                      <a:endParaRPr lang="en-GB" sz="1400"/>
                    </a:p>
                    <a:p>
                      <a:pPr lvl="0"/>
                      <a:endParaRPr lang="en-GB" sz="1400"/>
                    </a:p>
                    <a:p>
                      <a:pPr lvl="0"/>
                      <a:r>
                        <a:rPr lang="en-GB" sz="1200" u="sng" kern="1200">
                          <a:solidFill>
                            <a:srgbClr val="0070C0"/>
                          </a:solidFill>
                          <a:latin typeface="Aptos"/>
                          <a:hlinkClick r:id="rId2">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2">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txBody>
                  <a:tcPr/>
                </a:tc>
                <a:tc>
                  <a:txBody>
                    <a:bodyPr/>
                    <a:lstStyle/>
                    <a:p>
                      <a:pPr lvl="0"/>
                      <a:r>
                        <a:rPr lang="en-GB" sz="1400" kern="1200">
                          <a:solidFill>
                            <a:srgbClr val="000000"/>
                          </a:solidFill>
                          <a:latin typeface="Aptos"/>
                        </a:rPr>
                        <a:t>When settling a young child into nursery, the top priority is for the key person to develop a strong and loving relationship with the young child.  Learn from the family about what they do to soothe their child and what to look out for – for example, a baby who scratches at their head when they are getting tired. </a:t>
                      </a:r>
                    </a:p>
                    <a:p>
                      <a:pPr lvl="0"/>
                      <a:r>
                        <a:rPr lang="en-GB" sz="1400" kern="1200">
                          <a:solidFill>
                            <a:srgbClr val="000000"/>
                          </a:solidFill>
                          <a:latin typeface="Aptos"/>
                        </a:rPr>
                        <a:t> </a:t>
                      </a:r>
                    </a:p>
                    <a:p>
                      <a:pPr lvl="0"/>
                      <a:r>
                        <a:rPr lang="en-GB" sz="1400" kern="1200">
                          <a:solidFill>
                            <a:srgbClr val="000000"/>
                          </a:solidFill>
                          <a:latin typeface="Aptos"/>
                        </a:rPr>
                        <a:t>Young children develop a sense of self by interacting with others, and by exploring their bodies and objects around them, inside and outdoors. </a:t>
                      </a:r>
                    </a:p>
                    <a:p>
                      <a:pPr lvl="0"/>
                      <a:r>
                        <a:rPr lang="en-GB" sz="1400" kern="1200">
                          <a:solidFill>
                            <a:srgbClr val="000000"/>
                          </a:solidFill>
                          <a:latin typeface="Aptos"/>
                        </a:rPr>
                        <a:t> </a:t>
                      </a:r>
                    </a:p>
                    <a:p>
                      <a:pPr lvl="0"/>
                      <a:r>
                        <a:rPr lang="en-GB" sz="1400" kern="1200">
                          <a:solidFill>
                            <a:srgbClr val="000000"/>
                          </a:solidFill>
                          <a:latin typeface="Aptos"/>
                        </a:rPr>
                        <a:t> Be positive and interested in what babies do as they develop their confidence in trying new things. </a:t>
                      </a:r>
                    </a:p>
                    <a:p>
                      <a:pPr lvl="0"/>
                      <a:r>
                        <a:rPr lang="en-GB" sz="1800" kern="1200">
                          <a:solidFill>
                            <a:srgbClr val="000000"/>
                          </a:solidFill>
                          <a:latin typeface="Aptos"/>
                        </a:rPr>
                        <a:t> </a:t>
                      </a:r>
                    </a:p>
                    <a:p>
                      <a:pPr marL="0" marR="0" lvl="0" indent="0" algn="l" defTabSz="914400" rtl="0" fontAlgn="auto" hangingPunct="1">
                        <a:lnSpc>
                          <a:spcPct val="100000"/>
                        </a:lnSpc>
                        <a:spcBef>
                          <a:spcPts val="0"/>
                        </a:spcBef>
                        <a:spcAft>
                          <a:spcPts val="0"/>
                        </a:spcAft>
                        <a:buNone/>
                        <a:tabLst/>
                      </a:pPr>
                      <a:endParaRPr lang="en-GB" sz="1800" kern="1200">
                        <a:solidFill>
                          <a:srgbClr val="000000"/>
                        </a:solidFill>
                        <a:latin typeface="Aptos"/>
                      </a:endParaRPr>
                    </a:p>
                    <a:p>
                      <a:pPr marL="0" marR="0" lvl="0" indent="0" algn="l" defTabSz="914400" rtl="0" fontAlgn="auto" hangingPunct="1">
                        <a:lnSpc>
                          <a:spcPct val="100000"/>
                        </a:lnSpc>
                        <a:spcBef>
                          <a:spcPts val="0"/>
                        </a:spcBef>
                        <a:spcAft>
                          <a:spcPts val="0"/>
                        </a:spcAft>
                        <a:buNone/>
                        <a:tabLst/>
                      </a:pPr>
                      <a:r>
                        <a:rPr lang="en-GB" sz="1400" kern="1200">
                          <a:solidFill>
                            <a:srgbClr val="000000"/>
                          </a:solidFill>
                          <a:latin typeface="Aptos"/>
                        </a:rPr>
                        <a:t>Help toddlers and young children to make informed choices from a limited range of options. Suggestion: enable children to choose which song to sing from a set of four song cards, by pointing. Enable children to choose whether they want milk or water at snack time. </a:t>
                      </a:r>
                    </a:p>
                    <a:p>
                      <a:pPr lvl="0"/>
                      <a:r>
                        <a:rPr lang="en-GB" sz="1400" kern="1200">
                          <a:solidFill>
                            <a:srgbClr val="000000"/>
                          </a:solidFill>
                          <a:latin typeface="Aptos"/>
                        </a:rPr>
                        <a:t>Support children as they find their own different ways to manage feelings of sadness when their parents leave them. </a:t>
                      </a:r>
                    </a:p>
                    <a:p>
                      <a:pPr lvl="0"/>
                      <a:r>
                        <a:rPr lang="en-GB" sz="1400" kern="1200">
                          <a:solidFill>
                            <a:srgbClr val="000000"/>
                          </a:solidFill>
                          <a:latin typeface="Aptos"/>
                        </a:rPr>
                        <a:t>Young children need to feel secure as they manage difficult emotions. </a:t>
                      </a:r>
                    </a:p>
                    <a:p>
                      <a:pPr lvl="0"/>
                      <a:endParaRPr lang="en-GB"/>
                    </a:p>
                  </a:txBody>
                  <a:tcPr/>
                </a:tc>
                <a:extLst>
                  <a:ext uri="{0D108BD9-81ED-4DB2-BD59-A6C34878D82A}">
                    <a16:rowId xmlns:a16="http://schemas.microsoft.com/office/drawing/2014/main" val="363378764"/>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2182F364-5081-454D-5975-DB6B3A112E08}"/>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035D216E-2518-46C1-DCD1-5B46B342566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EE4CE3-54C5-4D46-9141-7F030E550E7D}" type="slidenum">
              <a:t>13</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70AAF77D-CAF1-1D6C-5353-1A5F1DB9EBB8}"/>
              </a:ext>
            </a:extLst>
          </p:cNvPr>
          <p:cNvGraphicFramePr>
            <a:graphicFrameLocks noGrp="1"/>
          </p:cNvGraphicFramePr>
          <p:nvPr>
            <p:ph idx="1"/>
          </p:nvPr>
        </p:nvGraphicFramePr>
        <p:xfrm>
          <a:off x="790069" y="746223"/>
          <a:ext cx="10515600" cy="5643887"/>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4052530072"/>
                    </a:ext>
                  </a:extLst>
                </a:gridCol>
                <a:gridCol w="5257800">
                  <a:extLst>
                    <a:ext uri="{9D8B030D-6E8A-4147-A177-3AD203B41FA5}">
                      <a16:colId xmlns:a16="http://schemas.microsoft.com/office/drawing/2014/main" val="432752755"/>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PSED:</a:t>
                      </a:r>
                    </a:p>
                  </a:txBody>
                  <a:tcPr/>
                </a:tc>
                <a:extLst>
                  <a:ext uri="{0D108BD9-81ED-4DB2-BD59-A6C34878D82A}">
                    <a16:rowId xmlns:a16="http://schemas.microsoft.com/office/drawing/2014/main" val="1903338168"/>
                  </a:ext>
                </a:extLst>
              </a:tr>
              <a:tr h="370844">
                <a:tc>
                  <a:txBody>
                    <a:bodyPr/>
                    <a:lstStyle/>
                    <a:p>
                      <a:pPr lvl="0"/>
                      <a:r>
                        <a:rPr lang="en-GB" sz="1400" kern="1200">
                          <a:solidFill>
                            <a:srgbClr val="000000"/>
                          </a:solidFill>
                          <a:latin typeface="Aptos"/>
                        </a:rPr>
                        <a:t>Thrive as they develop self-assurance. </a:t>
                      </a:r>
                    </a:p>
                    <a:p>
                      <a:pPr lvl="0"/>
                      <a:r>
                        <a:rPr lang="en-GB" sz="1400" kern="1200">
                          <a:solidFill>
                            <a:srgbClr val="000000"/>
                          </a:solidFill>
                          <a:latin typeface="Aptos"/>
                        </a:rPr>
                        <a:t>Play with increasing confidence on their own and with other children, because they know their key person is nearby and available. Enjoy exploring new places with their key person. </a:t>
                      </a: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r>
                        <a:rPr lang="en-GB" sz="1400" kern="1200">
                          <a:solidFill>
                            <a:srgbClr val="000000"/>
                          </a:solidFill>
                          <a:latin typeface="Aptos"/>
                        </a:rPr>
                        <a:t>Feel strong enough to express a range of emotions. Grow in independence, rejecting help (“me do it”). Sometimes this leads to feelings of frustration and tantrums. </a:t>
                      </a:r>
                    </a:p>
                    <a:p>
                      <a:pPr lvl="0"/>
                      <a:r>
                        <a:rPr lang="en-GB" sz="1800" kern="1200">
                          <a:solidFill>
                            <a:srgbClr val="000000"/>
                          </a:solidFill>
                          <a:latin typeface="Aptos"/>
                        </a:rPr>
                        <a:t> </a:t>
                      </a:r>
                    </a:p>
                    <a:p>
                      <a:pPr lvl="0"/>
                      <a:endParaRPr lang="en-GB" sz="1400" kern="1200">
                        <a:solidFill>
                          <a:srgbClr val="000000"/>
                        </a:solidFill>
                        <a:latin typeface="Aptos"/>
                      </a:endParaRPr>
                    </a:p>
                    <a:p>
                      <a:pPr lvl="0"/>
                      <a:r>
                        <a:rPr lang="en-GB" sz="1800" kern="1200">
                          <a:solidFill>
                            <a:srgbClr val="000000"/>
                          </a:solidFill>
                          <a:latin typeface="Aptos"/>
                        </a:rPr>
                        <a:t> </a:t>
                      </a:r>
                    </a:p>
                    <a:p>
                      <a:pPr lvl="0"/>
                      <a:endParaRPr lang="en-GB" sz="1800" kern="1200">
                        <a:solidFill>
                          <a:srgbClr val="000000"/>
                        </a:solidFill>
                        <a:latin typeface="Aptos"/>
                      </a:endParaRPr>
                    </a:p>
                    <a:p>
                      <a:pPr lvl="0"/>
                      <a:endParaRPr lang="en-GB" sz="1800" kern="1200">
                        <a:solidFill>
                          <a:srgbClr val="000000"/>
                        </a:solidFill>
                        <a:latin typeface="Aptos"/>
                      </a:endParaRPr>
                    </a:p>
                    <a:p>
                      <a:pPr lvl="0"/>
                      <a:endParaRPr lang="en-GB" sz="1800" kern="1200">
                        <a:solidFill>
                          <a:srgbClr val="000000"/>
                        </a:solidFill>
                        <a:latin typeface="Aptos"/>
                      </a:endParaRPr>
                    </a:p>
                    <a:p>
                      <a:pPr lvl="0"/>
                      <a:endParaRPr lang="en-GB" sz="1800" kern="1200">
                        <a:solidFill>
                          <a:srgbClr val="000000"/>
                        </a:solidFill>
                        <a:latin typeface="Aptos"/>
                      </a:endParaRPr>
                    </a:p>
                    <a:p>
                      <a:pPr lvl="0"/>
                      <a:endParaRPr lang="en-GB" sz="1200" kern="1200">
                        <a:solidFill>
                          <a:srgbClr val="000000"/>
                        </a:solidFill>
                        <a:latin typeface="Aptos"/>
                      </a:endParaRPr>
                    </a:p>
                    <a:p>
                      <a:pPr lvl="0"/>
                      <a:r>
                        <a:rPr lang="en-GB" sz="1200" u="sng" kern="1200">
                          <a:solidFill>
                            <a:srgbClr val="0070C0"/>
                          </a:solidFill>
                          <a:latin typeface="Aptos"/>
                          <a:hlinkClick r:id="rId2">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2">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p>
                      <a:pPr lvl="0"/>
                      <a:endParaRPr lang="en-GB" sz="1400"/>
                    </a:p>
                  </a:txBody>
                  <a:tcPr/>
                </a:tc>
                <a:tc>
                  <a:txBody>
                    <a:bodyPr/>
                    <a:lstStyle/>
                    <a:p>
                      <a:pPr lvl="0"/>
                      <a:r>
                        <a:rPr lang="en-GB" sz="1400" kern="1200">
                          <a:solidFill>
                            <a:srgbClr val="000000"/>
                          </a:solidFill>
                          <a:latin typeface="Aptos"/>
                        </a:rPr>
                        <a:t>Provide consistent and predictable routines, with flexibility when needed. </a:t>
                      </a:r>
                    </a:p>
                    <a:p>
                      <a:pPr lvl="0"/>
                      <a:r>
                        <a:rPr lang="en-GB" sz="1400" kern="1200">
                          <a:solidFill>
                            <a:srgbClr val="000000"/>
                          </a:solidFill>
                          <a:latin typeface="Aptos"/>
                        </a:rPr>
                        <a:t>Provide consistent, warm, and responsive care. </a:t>
                      </a:r>
                    </a:p>
                    <a:p>
                      <a:pPr lvl="0"/>
                      <a:r>
                        <a:rPr lang="en-GB" sz="1400" kern="1200">
                          <a:solidFill>
                            <a:srgbClr val="000000"/>
                          </a:solidFill>
                          <a:latin typeface="Aptos"/>
                        </a:rPr>
                        <a:t>Arrange resources inside and outdoors to encourage children’s independence and growing self-confidence. </a:t>
                      </a:r>
                    </a:p>
                    <a:p>
                      <a:pPr lvl="0"/>
                      <a:r>
                        <a:rPr lang="en-GB" sz="1400" kern="1200">
                          <a:solidFill>
                            <a:srgbClr val="000000"/>
                          </a:solidFill>
                          <a:latin typeface="Aptos"/>
                        </a:rPr>
                        <a:t>Store resources so that children can access them freely, without needing help. </a:t>
                      </a:r>
                    </a:p>
                    <a:p>
                      <a:pPr lvl="0"/>
                      <a:endParaRPr lang="en-GB" sz="1400" kern="1200">
                        <a:solidFill>
                          <a:srgbClr val="000000"/>
                        </a:solidFill>
                        <a:latin typeface="Aptos"/>
                      </a:endParaRPr>
                    </a:p>
                    <a:p>
                      <a:pPr lvl="0"/>
                      <a:endParaRPr lang="en-GB" sz="1400" kern="1200">
                        <a:solidFill>
                          <a:srgbClr val="000000"/>
                        </a:solidFill>
                        <a:latin typeface="Aptos"/>
                      </a:endParaRPr>
                    </a:p>
                    <a:p>
                      <a:pPr lvl="0"/>
                      <a:r>
                        <a:rPr lang="en-GB" sz="1400" kern="1200">
                          <a:solidFill>
                            <a:srgbClr val="000000"/>
                          </a:solidFill>
                          <a:latin typeface="Aptos"/>
                        </a:rPr>
                        <a:t>Help children to feel emotionally safe with a key person and, gradually, with other members of staff.  </a:t>
                      </a:r>
                    </a:p>
                    <a:p>
                      <a:pPr lvl="0"/>
                      <a:r>
                        <a:rPr lang="en-GB" sz="1400" kern="1200">
                          <a:solidFill>
                            <a:srgbClr val="000000"/>
                          </a:solidFill>
                          <a:latin typeface="Aptos"/>
                        </a:rPr>
                        <a:t> </a:t>
                      </a:r>
                    </a:p>
                    <a:p>
                      <a:pPr lvl="0"/>
                      <a:r>
                        <a:rPr lang="en-GB" sz="1400" kern="1200">
                          <a:solidFill>
                            <a:srgbClr val="000000"/>
                          </a:solidFill>
                          <a:latin typeface="Aptos"/>
                        </a:rPr>
                        <a:t>Show warmth and affection, combined with clear and appropriate boundaries and routines. Develop a spirit of friendly co-operation amongst children and adults.  </a:t>
                      </a:r>
                    </a:p>
                    <a:p>
                      <a:pPr lvl="0"/>
                      <a:r>
                        <a:rPr lang="en-GB" sz="1400" kern="1200">
                          <a:solidFill>
                            <a:srgbClr val="000000"/>
                          </a:solidFill>
                          <a:latin typeface="Aptos"/>
                        </a:rPr>
                        <a:t> </a:t>
                      </a:r>
                    </a:p>
                    <a:p>
                      <a:pPr lvl="0"/>
                      <a:r>
                        <a:rPr lang="en-GB" sz="1400" kern="1200">
                          <a:solidFill>
                            <a:srgbClr val="000000"/>
                          </a:solidFill>
                          <a:latin typeface="Aptos"/>
                        </a:rPr>
                        <a:t>Encourage children to express their feelings through words like ‘sad’, ‘upset’ or ‘angry’. Toddlers and young children may have periods of time when their favourite word is ‘no’ and when they want to carry out their wishes straight away. Maintain sensible routines and boundaries for children during these testing times. Negative or harsh responses can cause children to feel unduly anxious and emotionally vulnerable.  </a:t>
                      </a:r>
                    </a:p>
                    <a:p>
                      <a:pPr lvl="0"/>
                      <a:endParaRPr lang="en-GB" sz="1400"/>
                    </a:p>
                  </a:txBody>
                  <a:tcPr/>
                </a:tc>
                <a:extLst>
                  <a:ext uri="{0D108BD9-81ED-4DB2-BD59-A6C34878D82A}">
                    <a16:rowId xmlns:a16="http://schemas.microsoft.com/office/drawing/2014/main" val="130712198"/>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031034F5-3DDD-9F3F-08B4-9EB65D84F873}"/>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B56605BB-9299-D2F8-0FB8-0CCBDA3798A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8AA8E1-CE87-439D-AC69-9D3881C8D356}" type="slidenum">
              <a:t>14</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0D24C5FD-F9CC-24C9-946D-6AC9C6BFF07C}"/>
              </a:ext>
            </a:extLst>
          </p:cNvPr>
          <p:cNvGraphicFramePr>
            <a:graphicFrameLocks noGrp="1"/>
          </p:cNvGraphicFramePr>
          <p:nvPr>
            <p:ph idx="1"/>
          </p:nvPr>
        </p:nvGraphicFramePr>
        <p:xfrm>
          <a:off x="790069" y="746223"/>
          <a:ext cx="10515600" cy="5613401"/>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1725200349"/>
                    </a:ext>
                  </a:extLst>
                </a:gridCol>
                <a:gridCol w="5257800">
                  <a:extLst>
                    <a:ext uri="{9D8B030D-6E8A-4147-A177-3AD203B41FA5}">
                      <a16:colId xmlns:a16="http://schemas.microsoft.com/office/drawing/2014/main" val="1302513519"/>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PSED:</a:t>
                      </a:r>
                    </a:p>
                  </a:txBody>
                  <a:tcPr/>
                </a:tc>
                <a:extLst>
                  <a:ext uri="{0D108BD9-81ED-4DB2-BD59-A6C34878D82A}">
                    <a16:rowId xmlns:a16="http://schemas.microsoft.com/office/drawing/2014/main" val="1347903349"/>
                  </a:ext>
                </a:extLst>
              </a:tr>
              <a:tr h="370844">
                <a:tc>
                  <a:txBody>
                    <a:bodyPr/>
                    <a:lstStyle/>
                    <a:p>
                      <a:pPr lvl="0"/>
                      <a:r>
                        <a:rPr lang="en-GB" sz="1800" kern="1200">
                          <a:solidFill>
                            <a:srgbClr val="000000"/>
                          </a:solidFill>
                          <a:latin typeface="Aptos"/>
                        </a:rPr>
                        <a:t> </a:t>
                      </a:r>
                      <a:r>
                        <a:rPr lang="en-GB" sz="1400" kern="1200">
                          <a:solidFill>
                            <a:srgbClr val="000000"/>
                          </a:solidFill>
                          <a:latin typeface="Aptos"/>
                        </a:rPr>
                        <a:t>Begin to show ‘effortful control’. For example, waiting for a turn and resisting the strong impulse to grab what they want or push their way to the front.  </a:t>
                      </a:r>
                    </a:p>
                    <a:p>
                      <a:pPr lvl="0"/>
                      <a:r>
                        <a:rPr lang="en-GB" sz="1400" kern="1200">
                          <a:solidFill>
                            <a:srgbClr val="000000"/>
                          </a:solidFill>
                          <a:latin typeface="Aptos"/>
                        </a:rPr>
                        <a:t>Be increasingly able to talk about and manage their emotions. </a:t>
                      </a:r>
                    </a:p>
                    <a:p>
                      <a:pPr lvl="0"/>
                      <a:r>
                        <a:rPr lang="en-GB" sz="1400" kern="1200">
                          <a:solidFill>
                            <a:srgbClr val="000000"/>
                          </a:solidFill>
                          <a:latin typeface="Aptos"/>
                        </a:rPr>
                        <a:t> </a:t>
                      </a:r>
                    </a:p>
                    <a:p>
                      <a:pPr lvl="0"/>
                      <a:r>
                        <a:rPr lang="en-GB" sz="1400" kern="1200">
                          <a:solidFill>
                            <a:srgbClr val="000000"/>
                          </a:solidFill>
                          <a:latin typeface="Aptos"/>
                        </a:rPr>
                        <a:t>Notice and ask questions about differences, such as skin colour, types of hair, gender, special needs and disabilities, religion and so on. </a:t>
                      </a:r>
                    </a:p>
                    <a:p>
                      <a:pPr lvl="0"/>
                      <a:endParaRPr lang="en-GB" sz="1400" kern="1200">
                        <a:solidFill>
                          <a:srgbClr val="000000"/>
                        </a:solidFill>
                        <a:latin typeface="Aptos"/>
                      </a:endParaRPr>
                    </a:p>
                    <a:p>
                      <a:pPr lvl="0"/>
                      <a:r>
                        <a:rPr lang="en-GB" sz="1400" kern="1200">
                          <a:solidFill>
                            <a:srgbClr val="000000"/>
                          </a:solidFill>
                          <a:latin typeface="Aptos"/>
                        </a:rPr>
                        <a:t>Develop friendships with other children.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Safely explore emotions beyond their normal range through play and stories. </a:t>
                      </a:r>
                    </a:p>
                    <a:p>
                      <a:pPr lvl="0"/>
                      <a:r>
                        <a:rPr lang="en-GB" sz="1400" kern="1200">
                          <a:solidFill>
                            <a:srgbClr val="000000"/>
                          </a:solidFill>
                          <a:latin typeface="Aptos"/>
                        </a:rPr>
                        <a:t> </a:t>
                      </a:r>
                    </a:p>
                    <a:p>
                      <a:pPr lvl="0"/>
                      <a:r>
                        <a:rPr lang="en-GB" sz="1400" kern="1200">
                          <a:solidFill>
                            <a:srgbClr val="000000"/>
                          </a:solidFill>
                          <a:latin typeface="Aptos"/>
                        </a:rPr>
                        <a:t>Talk about their feelings in more elaborated ways: “I’m sad because…” or “I love it when …”. </a:t>
                      </a:r>
                    </a:p>
                    <a:p>
                      <a:pPr lvl="0"/>
                      <a:endParaRPr lang="en-GB" sz="1400" kern="1200">
                        <a:solidFill>
                          <a:srgbClr val="000000"/>
                        </a:solidFill>
                        <a:latin typeface="Aptos"/>
                      </a:endParaRPr>
                    </a:p>
                    <a:p>
                      <a:pPr lvl="0"/>
                      <a:endParaRPr lang="en-GB" sz="1400" kern="1200">
                        <a:solidFill>
                          <a:srgbClr val="000000"/>
                        </a:solidFill>
                        <a:latin typeface="Aptos"/>
                      </a:endParaRPr>
                    </a:p>
                    <a:p>
                      <a:pPr lvl="0"/>
                      <a:r>
                        <a:rPr lang="en-GB" sz="1800" kern="1200">
                          <a:solidFill>
                            <a:srgbClr val="000000"/>
                          </a:solidFill>
                          <a:latin typeface="Aptos"/>
                        </a:rPr>
                        <a:t> </a:t>
                      </a:r>
                    </a:p>
                    <a:p>
                      <a:pPr lvl="0"/>
                      <a:endParaRPr lang="en-GB" sz="1200" kern="1200">
                        <a:solidFill>
                          <a:srgbClr val="000000"/>
                        </a:solidFill>
                        <a:latin typeface="Aptos"/>
                      </a:endParaRPr>
                    </a:p>
                    <a:p>
                      <a:pPr lvl="0"/>
                      <a:r>
                        <a:rPr lang="en-GB" sz="12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txBody>
                  <a:tcPr/>
                </a:tc>
                <a:tc>
                  <a:txBody>
                    <a:bodyPr/>
                    <a:lstStyle/>
                    <a:p>
                      <a:pPr lvl="0"/>
                      <a:r>
                        <a:rPr lang="en-GB" sz="1400" kern="1200">
                          <a:solidFill>
                            <a:srgbClr val="000000"/>
                          </a:solidFill>
                          <a:latin typeface="Aptos"/>
                        </a:rPr>
                        <a:t>When appropriate, notice and talk about children’s feelings. For example: “I can see it’s hard to wait, just a minute and then it’s your turn to go down the slide.”  </a:t>
                      </a:r>
                    </a:p>
                    <a:p>
                      <a:pPr lvl="0"/>
                      <a:r>
                        <a:rPr lang="en-GB" sz="1400" kern="1200">
                          <a:solidFill>
                            <a:srgbClr val="000000"/>
                          </a:solidFill>
                          <a:latin typeface="Aptos"/>
                        </a:rPr>
                        <a:t>Model useful phrases like “Can I have a turn?” or “My turn next.” </a:t>
                      </a:r>
                    </a:p>
                    <a:p>
                      <a:pPr lvl="0"/>
                      <a:r>
                        <a:rPr lang="en-GB" sz="1400" kern="1200">
                          <a:solidFill>
                            <a:srgbClr val="000000"/>
                          </a:solidFill>
                          <a:latin typeface="Aptos"/>
                        </a:rPr>
                        <a:t>Be open to what children say about differences and answer their questions straightforwardly. Help children develop positive attitudes towards diversity and inclusion.  </a:t>
                      </a:r>
                    </a:p>
                    <a:p>
                      <a:pPr lvl="0"/>
                      <a:r>
                        <a:rPr lang="en-GB" sz="1400" kern="1200">
                          <a:solidFill>
                            <a:srgbClr val="000000"/>
                          </a:solidFill>
                          <a:latin typeface="Aptos"/>
                        </a:rPr>
                        <a:t>Help all children to feel that they are valued, and they belong. </a:t>
                      </a:r>
                    </a:p>
                    <a:p>
                      <a:pPr lvl="0"/>
                      <a:endParaRPr lang="en-GB" sz="1400" kern="1200">
                        <a:solidFill>
                          <a:srgbClr val="000000"/>
                        </a:solidFill>
                        <a:latin typeface="Aptos"/>
                      </a:endParaRPr>
                    </a:p>
                    <a:p>
                      <a:pPr lvl="0"/>
                      <a:r>
                        <a:rPr lang="en-GB" sz="1400" kern="1200">
                          <a:solidFill>
                            <a:srgbClr val="000000"/>
                          </a:solidFill>
                          <a:latin typeface="Aptos"/>
                        </a:rPr>
                        <a:t>Support children to find ways into the play and friendship groups of others. </a:t>
                      </a:r>
                    </a:p>
                    <a:p>
                      <a:pPr lvl="0"/>
                      <a:r>
                        <a:rPr lang="en-GB" sz="1400" kern="1200">
                          <a:solidFill>
                            <a:srgbClr val="000000"/>
                          </a:solidFill>
                          <a:latin typeface="Aptos"/>
                        </a:rPr>
                        <a:t>For example, encourage them to stand and watch from the side with you. Talk about what you see, and suggest ways for the child to join in. </a:t>
                      </a:r>
                    </a:p>
                    <a:p>
                      <a:pPr lvl="0"/>
                      <a:r>
                        <a:rPr lang="en-GB" sz="1400" kern="1200">
                          <a:solidFill>
                            <a:srgbClr val="000000"/>
                          </a:solidFill>
                          <a:latin typeface="Aptos"/>
                        </a:rPr>
                        <a:t> </a:t>
                      </a:r>
                    </a:p>
                    <a:p>
                      <a:pPr lvl="0"/>
                      <a:r>
                        <a:rPr lang="en-GB" sz="1400" kern="1200">
                          <a:solidFill>
                            <a:srgbClr val="000000"/>
                          </a:solidFill>
                          <a:latin typeface="Aptos"/>
                        </a:rPr>
                        <a:t>Story times with props can engage children in a range of emotions. </a:t>
                      </a:r>
                    </a:p>
                    <a:p>
                      <a:pPr lvl="0"/>
                      <a:r>
                        <a:rPr lang="en-GB" sz="1400" kern="1200">
                          <a:solidFill>
                            <a:srgbClr val="000000"/>
                          </a:solidFill>
                          <a:latin typeface="Aptos"/>
                        </a:rPr>
                        <a:t>They can feel the family’s fear as the bear chases them at the end of ‘We’re Going on a Bear Hunt’. They can feel relief when the Gruffalo is scared away by the mouse. </a:t>
                      </a:r>
                    </a:p>
                    <a:p>
                      <a:pPr lvl="0"/>
                      <a:r>
                        <a:rPr lang="en-GB" sz="1400" kern="1200">
                          <a:solidFill>
                            <a:srgbClr val="000000"/>
                          </a:solidFill>
                          <a:latin typeface="Aptos"/>
                        </a:rPr>
                        <a:t> </a:t>
                      </a:r>
                    </a:p>
                    <a:p>
                      <a:pPr lvl="0"/>
                      <a:r>
                        <a:rPr lang="en-GB" sz="1400" kern="1200">
                          <a:solidFill>
                            <a:srgbClr val="000000"/>
                          </a:solidFill>
                          <a:latin typeface="Aptos"/>
                        </a:rPr>
                        <a:t>Recognise, talk about and expand on children’s emotions. For example, you might say: “Sara is smiling. She really wanted a turn with the truck.” </a:t>
                      </a:r>
                    </a:p>
                    <a:p>
                      <a:pPr lvl="0"/>
                      <a:endParaRPr lang="en-GB" sz="1400"/>
                    </a:p>
                  </a:txBody>
                  <a:tcPr/>
                </a:tc>
                <a:extLst>
                  <a:ext uri="{0D108BD9-81ED-4DB2-BD59-A6C34878D82A}">
                    <a16:rowId xmlns:a16="http://schemas.microsoft.com/office/drawing/2014/main" val="902793093"/>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DD3695C9-9893-4F4A-9FEE-773F9560A848}"/>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BEDA1523-F08A-A056-C0E3-FF7E2D1C46C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D4C2BA-FE03-4655-B9A8-6424E990ABAE}" type="slidenum">
              <a:t>15</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A3F67BA6-E23B-A2B9-2C04-84E4FF9AB942}"/>
              </a:ext>
            </a:extLst>
          </p:cNvPr>
          <p:cNvGraphicFramePr>
            <a:graphicFrameLocks noGrp="1"/>
          </p:cNvGraphicFramePr>
          <p:nvPr>
            <p:ph idx="1"/>
          </p:nvPr>
        </p:nvGraphicFramePr>
        <p:xfrm>
          <a:off x="790069" y="746223"/>
          <a:ext cx="10515600" cy="4089407"/>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3074621005"/>
                    </a:ext>
                  </a:extLst>
                </a:gridCol>
                <a:gridCol w="5257800">
                  <a:extLst>
                    <a:ext uri="{9D8B030D-6E8A-4147-A177-3AD203B41FA5}">
                      <a16:colId xmlns:a16="http://schemas.microsoft.com/office/drawing/2014/main" val="866811805"/>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PSED:</a:t>
                      </a:r>
                    </a:p>
                  </a:txBody>
                  <a:tcPr/>
                </a:tc>
                <a:extLst>
                  <a:ext uri="{0D108BD9-81ED-4DB2-BD59-A6C34878D82A}">
                    <a16:rowId xmlns:a16="http://schemas.microsoft.com/office/drawing/2014/main" val="1426411945"/>
                  </a:ext>
                </a:extLst>
              </a:tr>
              <a:tr h="370844">
                <a:tc>
                  <a:txBody>
                    <a:bodyPr/>
                    <a:lstStyle/>
                    <a:p>
                      <a:pPr lvl="0"/>
                      <a:r>
                        <a:rPr lang="en-GB" sz="1800" kern="1200">
                          <a:solidFill>
                            <a:srgbClr val="000000"/>
                          </a:solidFill>
                          <a:latin typeface="Aptos"/>
                        </a:rPr>
                        <a:t> </a:t>
                      </a:r>
                      <a:r>
                        <a:rPr lang="en-GB" sz="1400" kern="1200">
                          <a:solidFill>
                            <a:srgbClr val="000000"/>
                          </a:solidFill>
                          <a:latin typeface="Aptos"/>
                        </a:rPr>
                        <a:t>Learn to use the toilet with help, and then independently. </a:t>
                      </a:r>
                    </a:p>
                    <a:p>
                      <a:pPr lvl="0"/>
                      <a:endParaRPr lang="en-GB" sz="1400" kern="1200">
                        <a:solidFill>
                          <a:srgbClr val="000000"/>
                        </a:solidFill>
                        <a:latin typeface="Aptos"/>
                      </a:endParaRPr>
                    </a:p>
                    <a:p>
                      <a:pPr lvl="0"/>
                      <a:r>
                        <a:rPr lang="en-GB" sz="1800" kern="1200">
                          <a:solidFill>
                            <a:srgbClr val="000000"/>
                          </a:solidFill>
                          <a:latin typeface="Aptos"/>
                        </a:rPr>
                        <a:t> </a:t>
                      </a:r>
                    </a:p>
                    <a:p>
                      <a:pPr lvl="0"/>
                      <a:endParaRPr lang="en-GB" sz="1200" kern="1200">
                        <a:solidFill>
                          <a:srgbClr val="000000"/>
                        </a:solidFill>
                        <a:latin typeface="Aptos"/>
                      </a:endParaRPr>
                    </a:p>
                    <a:p>
                      <a:pPr lvl="0"/>
                      <a:r>
                        <a:rPr lang="en-GB" sz="12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txBody>
                  <a:tcPr/>
                </a:tc>
                <a:tc>
                  <a:txBody>
                    <a:bodyPr/>
                    <a:lstStyle/>
                    <a:p>
                      <a:pPr lvl="0"/>
                      <a:r>
                        <a:rPr lang="en-GB" sz="1400" kern="1200">
                          <a:solidFill>
                            <a:srgbClr val="000000"/>
                          </a:solidFill>
                          <a:latin typeface="Aptos"/>
                        </a:rPr>
                        <a:t>You cannot force a child to use the potty or toilet. You need to establish friendly co-operation with the child. That will help them take this important step. Children can generally control their bowels before their bladder. Notice when young children are ready to begin toilet training and discuss this with their parents:  </a:t>
                      </a:r>
                    </a:p>
                    <a:p>
                      <a:pPr marL="285750" lvl="0" indent="-285750" fontAlgn="auto">
                        <a:buSzPct val="100000"/>
                        <a:buFont typeface="Arial" pitchFamily="34"/>
                        <a:buChar char="•"/>
                      </a:pPr>
                      <a:r>
                        <a:rPr lang="en-GB" sz="1400" u="none" strike="noStrike" kern="1200">
                          <a:solidFill>
                            <a:srgbClr val="000000"/>
                          </a:solidFill>
                          <a:latin typeface="Aptos"/>
                        </a:rPr>
                        <a:t>they know when they have got a wet or dirty nappy  </a:t>
                      </a:r>
                    </a:p>
                    <a:p>
                      <a:pPr marL="285750" lvl="0" indent="-285750" fontAlgn="auto">
                        <a:buSzPct val="100000"/>
                        <a:buFont typeface="Arial" pitchFamily="34"/>
                        <a:buChar char="•"/>
                      </a:pPr>
                      <a:r>
                        <a:rPr lang="en-GB" sz="1400" u="none" strike="noStrike" kern="1200">
                          <a:solidFill>
                            <a:srgbClr val="000000"/>
                          </a:solidFill>
                          <a:latin typeface="Aptos"/>
                        </a:rPr>
                        <a:t>they get to know when they are peeing and may tell you they are doing it </a:t>
                      </a:r>
                    </a:p>
                    <a:p>
                      <a:pPr marL="285750" lvl="0" indent="-285750" fontAlgn="auto">
                        <a:buSzPct val="100000"/>
                        <a:buFont typeface="Arial" pitchFamily="34"/>
                        <a:buChar char="•"/>
                      </a:pPr>
                      <a:r>
                        <a:rPr lang="en-GB" sz="1400" u="none" strike="noStrike" kern="1200">
                          <a:solidFill>
                            <a:srgbClr val="000000"/>
                          </a:solidFill>
                          <a:latin typeface="Aptos"/>
                        </a:rPr>
                        <a:t>the gap between wetting is at least an hour  </a:t>
                      </a:r>
                    </a:p>
                    <a:p>
                      <a:pPr marL="285750" lvl="0" indent="-285750" fontAlgn="auto">
                        <a:buSzPct val="100000"/>
                        <a:buFont typeface="Arial" pitchFamily="34"/>
                        <a:buChar char="•"/>
                      </a:pPr>
                      <a:r>
                        <a:rPr lang="en-GB" sz="1400" u="none" strike="noStrike" kern="1200">
                          <a:solidFill>
                            <a:srgbClr val="000000"/>
                          </a:solidFill>
                          <a:latin typeface="Aptos"/>
                        </a:rPr>
                        <a:t>they show they need to pee by fidgeting or going somewhere quiet or hidden  </a:t>
                      </a:r>
                    </a:p>
                    <a:p>
                      <a:pPr marL="285750" lvl="0" indent="-285750" fontAlgn="auto">
                        <a:buSzPct val="100000"/>
                        <a:buFont typeface="Arial" pitchFamily="34"/>
                        <a:buChar char="•"/>
                      </a:pPr>
                      <a:r>
                        <a:rPr lang="en-GB" sz="1400" u="none" strike="noStrike" kern="1200">
                          <a:solidFill>
                            <a:srgbClr val="000000"/>
                          </a:solidFill>
                          <a:latin typeface="Aptos"/>
                        </a:rPr>
                        <a:t>they know when they need to pee and may say so in advance. </a:t>
                      </a:r>
                    </a:p>
                    <a:p>
                      <a:pPr lvl="0"/>
                      <a:r>
                        <a:rPr lang="en-GB" sz="1400" kern="1200">
                          <a:solidFill>
                            <a:srgbClr val="000000"/>
                          </a:solidFill>
                          <a:latin typeface="Aptos"/>
                        </a:rPr>
                        <a:t> </a:t>
                      </a:r>
                    </a:p>
                    <a:p>
                      <a:pPr lvl="0"/>
                      <a:r>
                        <a:rPr lang="en-GB" sz="1400" kern="1200">
                          <a:solidFill>
                            <a:srgbClr val="000000"/>
                          </a:solidFill>
                          <a:latin typeface="Aptos"/>
                        </a:rPr>
                        <a:t>Potty training is fastest if you start it when the child is at the last stage.  By the age of 3, 9 out of 10 children are dry most days. All children will have the occasional ‘accident’, though, especially when excited, busy or upset. </a:t>
                      </a:r>
                      <a:endParaRPr lang="en-GB" sz="1400"/>
                    </a:p>
                  </a:txBody>
                  <a:tcPr/>
                </a:tc>
                <a:extLst>
                  <a:ext uri="{0D108BD9-81ED-4DB2-BD59-A6C34878D82A}">
                    <a16:rowId xmlns:a16="http://schemas.microsoft.com/office/drawing/2014/main" val="3973336149"/>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F06A2629-7488-A807-8A3F-8CE5A9E5CF9E}"/>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1DD9EED8-D692-565A-2F68-D0C3631DAA6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3AB15D-10D5-4C26-A84B-E61D1F911000}" type="slidenum">
              <a:t>16</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57DF-4C6B-AE2E-CEA1-629907BECC93}"/>
              </a:ext>
            </a:extLst>
          </p:cNvPr>
          <p:cNvSpPr txBox="1">
            <a:spLocks noGrp="1"/>
          </p:cNvSpPr>
          <p:nvPr>
            <p:ph type="title"/>
          </p:nvPr>
        </p:nvSpPr>
        <p:spPr/>
        <p:txBody>
          <a:bodyPr/>
          <a:lstStyle/>
          <a:p>
            <a:pPr lvl="0"/>
            <a:r>
              <a:rPr lang="en-GB"/>
              <a:t>Communication and language:</a:t>
            </a:r>
          </a:p>
        </p:txBody>
      </p:sp>
      <p:sp>
        <p:nvSpPr>
          <p:cNvPr id="3" name="Content Placeholder 2">
            <a:extLst>
              <a:ext uri="{FF2B5EF4-FFF2-40B4-BE49-F238E27FC236}">
                <a16:creationId xmlns:a16="http://schemas.microsoft.com/office/drawing/2014/main" id="{0A881B9E-288B-2782-2A26-E21404A4E820}"/>
              </a:ext>
            </a:extLst>
          </p:cNvPr>
          <p:cNvSpPr txBox="1">
            <a:spLocks noGrp="1"/>
          </p:cNvSpPr>
          <p:nvPr>
            <p:ph idx="1"/>
          </p:nvPr>
        </p:nvSpPr>
        <p:spPr/>
        <p:txBody>
          <a:bodyPr/>
          <a:lstStyle/>
          <a:p>
            <a:pPr marL="0" lvl="0" indent="0">
              <a:lnSpc>
                <a:spcPct val="80000"/>
              </a:lnSpc>
              <a:buNone/>
            </a:pPr>
            <a:r>
              <a:rPr lang="en-GB" b="1"/>
              <a:t>EYFS statutory educational programme:</a:t>
            </a:r>
          </a:p>
          <a:p>
            <a:pPr marL="0" lvl="0" indent="0">
              <a:lnSpc>
                <a:spcPct val="80000"/>
              </a:lnSpc>
              <a:buNone/>
            </a:pPr>
            <a:r>
              <a:rPr lang="en-GB" sz="2000">
                <a:latin typeface="Calibri" pitchFamily="34"/>
                <a:ea typeface="Calibri" pitchFamily="34"/>
                <a:cs typeface="Calibri" pitchFamily="34"/>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 </a:t>
            </a:r>
          </a:p>
          <a:p>
            <a:pPr marL="0" lvl="0" indent="0">
              <a:lnSpc>
                <a:spcPct val="80000"/>
              </a:lnSpc>
              <a:buNone/>
            </a:pPr>
            <a:r>
              <a:rPr lang="en-GB" b="1"/>
              <a:t>  </a:t>
            </a:r>
            <a:endParaRPr lang="en-GB">
              <a:solidFill>
                <a:srgbClr val="00B0F0"/>
              </a:solidFill>
            </a:endParaRPr>
          </a:p>
          <a:p>
            <a:pPr marL="0" lvl="0" indent="0">
              <a:lnSpc>
                <a:spcPct val="80000"/>
              </a:lnSpc>
              <a:buNone/>
            </a:pPr>
            <a:r>
              <a:rPr lang="en-GB" sz="1400">
                <a:solidFill>
                  <a:srgbClr val="0070C0"/>
                </a:solidFill>
                <a:hlinkClick r:id="rId2">
                  <a:extLst>
                    <a:ext uri="{A12FA001-AC4F-418D-AE19-62706E023703}">
                      <ahyp:hlinkClr xmlns:ahyp="http://schemas.microsoft.com/office/drawing/2018/hyperlinkcolor" val="tx"/>
                    </a:ext>
                  </a:extLst>
                </a:hlinkClick>
              </a:rPr>
              <a:t>Early years foundation stage (EYFS) statutory framework - GOV.UK</a:t>
            </a:r>
            <a:endParaRPr lang="en-GB" sz="1400">
              <a:solidFill>
                <a:srgbClr val="0070C0"/>
              </a:solidFill>
            </a:endParaRPr>
          </a:p>
        </p:txBody>
      </p:sp>
      <p:sp>
        <p:nvSpPr>
          <p:cNvPr id="4" name="TextBox 3">
            <a:extLst>
              <a:ext uri="{FF2B5EF4-FFF2-40B4-BE49-F238E27FC236}">
                <a16:creationId xmlns:a16="http://schemas.microsoft.com/office/drawing/2014/main" id="{E7635FFB-B591-71CC-C4FC-EA72CD94F10B}"/>
              </a:ext>
            </a:extLst>
          </p:cNvPr>
          <p:cNvSpPr txBox="1"/>
          <p:nvPr/>
        </p:nvSpPr>
        <p:spPr>
          <a:xfrm>
            <a:off x="996906" y="2767267"/>
            <a:ext cx="10356896" cy="9144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pic>
        <p:nvPicPr>
          <p:cNvPr id="5" name="Picture 4" descr="A blue and white logo&#10;&#10;AI-generated content may be incorrect.">
            <a:extLst>
              <a:ext uri="{FF2B5EF4-FFF2-40B4-BE49-F238E27FC236}">
                <a16:creationId xmlns:a16="http://schemas.microsoft.com/office/drawing/2014/main" id="{793ADCFF-C2A6-29F8-2DDF-AE601D8EE5D1}"/>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7" name="Slide Number Placeholder 7">
            <a:extLst>
              <a:ext uri="{FF2B5EF4-FFF2-40B4-BE49-F238E27FC236}">
                <a16:creationId xmlns:a16="http://schemas.microsoft.com/office/drawing/2014/main" id="{254F4E21-9126-30EB-7031-08173E4588D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1C3956-3141-4BB6-8922-788BBCA28D37}" type="slidenum">
              <a:rPr/>
              <a:t>17</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7585549C-E25A-2254-5227-17871EBE81CF}"/>
              </a:ext>
            </a:extLst>
          </p:cNvPr>
          <p:cNvGraphicFramePr>
            <a:graphicFrameLocks noGrp="1"/>
          </p:cNvGraphicFramePr>
          <p:nvPr>
            <p:ph idx="1"/>
          </p:nvPr>
        </p:nvGraphicFramePr>
        <p:xfrm>
          <a:off x="790069" y="746223"/>
          <a:ext cx="10515600" cy="5735327"/>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2533787542"/>
                    </a:ext>
                  </a:extLst>
                </a:gridCol>
                <a:gridCol w="5257800">
                  <a:extLst>
                    <a:ext uri="{9D8B030D-6E8A-4147-A177-3AD203B41FA5}">
                      <a16:colId xmlns:a16="http://schemas.microsoft.com/office/drawing/2014/main" val="2542800058"/>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CL:</a:t>
                      </a:r>
                    </a:p>
                  </a:txBody>
                  <a:tcPr/>
                </a:tc>
                <a:extLst>
                  <a:ext uri="{0D108BD9-81ED-4DB2-BD59-A6C34878D82A}">
                    <a16:rowId xmlns:a16="http://schemas.microsoft.com/office/drawing/2014/main" val="2915846088"/>
                  </a:ext>
                </a:extLst>
              </a:tr>
              <a:tr h="370844">
                <a:tc>
                  <a:txBody>
                    <a:bodyPr/>
                    <a:lstStyle/>
                    <a:p>
                      <a:pPr lvl="0"/>
                      <a:r>
                        <a:rPr lang="en-GB" sz="1400" kern="1200">
                          <a:solidFill>
                            <a:srgbClr val="000000"/>
                          </a:solidFill>
                          <a:latin typeface="Aptos"/>
                        </a:rPr>
                        <a:t>Make themselves understood and can become frustrated when they cannot.</a:t>
                      </a:r>
                    </a:p>
                    <a:p>
                      <a:pPr lvl="0"/>
                      <a:r>
                        <a:rPr lang="en-GB" sz="1400" kern="1200">
                          <a:solidFill>
                            <a:srgbClr val="000000"/>
                          </a:solidFill>
                          <a:latin typeface="Aptos"/>
                        </a:rPr>
                        <a:t>Start to say how they are feeling, using words as well as actions.</a:t>
                      </a: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r>
                        <a:rPr lang="en-GB" sz="1400" kern="1200">
                          <a:solidFill>
                            <a:srgbClr val="000000"/>
                          </a:solidFill>
                          <a:latin typeface="Aptos"/>
                        </a:rPr>
                        <a:t>Start to develop conversation, often jumping from topic to topic.</a:t>
                      </a:r>
                    </a:p>
                    <a:p>
                      <a:pPr lvl="0"/>
                      <a:endParaRPr lang="en-GB" sz="1400" kern="1200">
                        <a:solidFill>
                          <a:srgbClr val="000000"/>
                        </a:solidFill>
                        <a:latin typeface="Aptos"/>
                      </a:endParaRPr>
                    </a:p>
                    <a:p>
                      <a:pPr lvl="0"/>
                      <a:r>
                        <a:rPr lang="en-GB" sz="1400" kern="1200">
                          <a:solidFill>
                            <a:srgbClr val="000000"/>
                          </a:solidFill>
                          <a:latin typeface="Aptos"/>
                        </a:rPr>
                        <a:t>Develop pretend play: ‘putting the baby to sleep’ or ‘driving the cars to the shops’.</a:t>
                      </a: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r>
                        <a:rPr lang="en-GB" sz="1400" kern="1200">
                          <a:solidFill>
                            <a:srgbClr val="000000"/>
                          </a:solidFill>
                          <a:latin typeface="Aptos"/>
                        </a:rPr>
                        <a:t>Use the speech sounds p, b, m, w.</a:t>
                      </a:r>
                    </a:p>
                    <a:p>
                      <a:pPr lvl="0"/>
                      <a:endParaRPr lang="en-GB" sz="1400" kern="1200">
                        <a:solidFill>
                          <a:srgbClr val="000000"/>
                        </a:solidFill>
                        <a:latin typeface="Aptos"/>
                      </a:endParaRPr>
                    </a:p>
                    <a:p>
                      <a:pPr lvl="0"/>
                      <a:r>
                        <a:rPr lang="en-GB" sz="1400" kern="1200">
                          <a:solidFill>
                            <a:srgbClr val="000000"/>
                          </a:solidFill>
                          <a:latin typeface="Aptos"/>
                        </a:rPr>
                        <a:t>Pronounce:</a:t>
                      </a:r>
                    </a:p>
                    <a:p>
                      <a:pPr marL="285750" lvl="0" indent="-285750">
                        <a:buSzPct val="100000"/>
                        <a:buFont typeface="Arial" pitchFamily="34"/>
                        <a:buChar char="•"/>
                      </a:pPr>
                      <a:r>
                        <a:rPr lang="en-GB" sz="1400" kern="1200">
                          <a:solidFill>
                            <a:srgbClr val="000000"/>
                          </a:solidFill>
                          <a:latin typeface="Aptos"/>
                        </a:rPr>
                        <a:t>l/r/w/y</a:t>
                      </a:r>
                    </a:p>
                    <a:p>
                      <a:pPr marL="285750" lvl="0" indent="-285750">
                        <a:buSzPct val="100000"/>
                        <a:buFont typeface="Arial" pitchFamily="34"/>
                        <a:buChar char="•"/>
                      </a:pPr>
                      <a:r>
                        <a:rPr lang="en-GB" sz="1400" kern="1200">
                          <a:solidFill>
                            <a:srgbClr val="000000"/>
                          </a:solidFill>
                          <a:latin typeface="Aptos"/>
                        </a:rPr>
                        <a:t>f/th</a:t>
                      </a:r>
                    </a:p>
                    <a:p>
                      <a:pPr marL="285750" lvl="0" indent="-285750">
                        <a:buSzPct val="100000"/>
                        <a:buFont typeface="Arial" pitchFamily="34"/>
                        <a:buChar char="•"/>
                      </a:pPr>
                      <a:r>
                        <a:rPr lang="en-GB" sz="1400" kern="1200">
                          <a:solidFill>
                            <a:srgbClr val="000000"/>
                          </a:solidFill>
                          <a:latin typeface="Aptos"/>
                        </a:rPr>
                        <a:t>s/sh/ch/dz/j/multi-syllabic words such as ‘banana’ and ‘computer’.</a:t>
                      </a:r>
                    </a:p>
                    <a:p>
                      <a:pPr lvl="0"/>
                      <a:endParaRPr lang="en-GB" sz="1400" kern="1200">
                        <a:solidFill>
                          <a:srgbClr val="000000"/>
                        </a:solidFill>
                        <a:latin typeface="Aptos"/>
                      </a:endParaRPr>
                    </a:p>
                    <a:p>
                      <a:pPr lvl="0"/>
                      <a:r>
                        <a:rPr lang="en-GB" sz="12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txBody>
                  <a:tcPr/>
                </a:tc>
                <a:tc>
                  <a:txBody>
                    <a:bodyPr/>
                    <a:lstStyle/>
                    <a:p>
                      <a:pPr lvl="0"/>
                      <a:r>
                        <a:rPr lang="en-GB" sz="1400"/>
                        <a:t>You can help toddlers who are having tantrums by being calm and reassuring.</a:t>
                      </a:r>
                    </a:p>
                    <a:p>
                      <a:pPr lvl="0"/>
                      <a:r>
                        <a:rPr lang="en-GB" sz="1400"/>
                        <a:t>Help toddlers to express what’s angering them by suggesting words to describe their emotions, like ‘sad’ or ‘angry’. You can help further by explaining in simple terms why you think they may be feeling that emotion.</a:t>
                      </a:r>
                    </a:p>
                    <a:p>
                      <a:pPr lvl="0"/>
                      <a:endParaRPr lang="en-GB" sz="1400"/>
                    </a:p>
                    <a:p>
                      <a:pPr lvl="0"/>
                      <a:r>
                        <a:rPr lang="en-GB" sz="1400"/>
                        <a:t>Make time to connect with young children. Tune in and listen to them and join in with their play, indoors and outside.</a:t>
                      </a:r>
                    </a:p>
                    <a:p>
                      <a:pPr lvl="0"/>
                      <a:endParaRPr lang="en-GB" sz="1400"/>
                    </a:p>
                    <a:p>
                      <a:pPr lvl="0"/>
                      <a:r>
                        <a:rPr lang="en-GB" sz="1400"/>
                        <a:t>Allow plenty of time to have conversations together, rather than busily rushing from one activity to the next. When you know a young child well, it is easier to understand them and talk about their family life.</a:t>
                      </a:r>
                    </a:p>
                    <a:p>
                      <a:pPr lvl="0"/>
                      <a:endParaRPr lang="en-GB" sz="1400"/>
                    </a:p>
                    <a:p>
                      <a:pPr lvl="0"/>
                      <a:r>
                        <a:rPr lang="en-GB" sz="1400"/>
                        <a:t>Toddlers and young children sometimes hesitate and repeat sounds and words when thinking what to say.</a:t>
                      </a:r>
                    </a:p>
                    <a:p>
                      <a:pPr lvl="0"/>
                      <a:endParaRPr lang="en-GB" sz="1400"/>
                    </a:p>
                    <a:p>
                      <a:pPr lvl="0"/>
                      <a:r>
                        <a:rPr lang="en-GB" sz="1400"/>
                        <a:t>Listen patiently. Do not say the words for them. If the child or parent carer are distressed or worried about this, contact a speech and language therapist for advice.</a:t>
                      </a:r>
                    </a:p>
                    <a:p>
                      <a:pPr lvl="0"/>
                      <a:endParaRPr lang="en-GB" sz="1400"/>
                    </a:p>
                    <a:p>
                      <a:pPr lvl="0"/>
                      <a:r>
                        <a:rPr lang="en-GB" sz="1400"/>
                        <a:t>Encourage children to talk. Do not use too many questions: four comments to every question is a useful guide.</a:t>
                      </a:r>
                    </a:p>
                  </a:txBody>
                  <a:tcPr/>
                </a:tc>
                <a:extLst>
                  <a:ext uri="{0D108BD9-81ED-4DB2-BD59-A6C34878D82A}">
                    <a16:rowId xmlns:a16="http://schemas.microsoft.com/office/drawing/2014/main" val="3477918251"/>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7571BF62-94CA-5B49-ACA2-B1EF41FBE013}"/>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1971D4F0-4648-C2B5-B1EF-9632EC2F69D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786EA1-CC64-4368-9017-981CA0FF3920}" type="slidenum">
              <a:t>18</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C7D9A564-595D-203E-0665-EA37061555F4}"/>
              </a:ext>
            </a:extLst>
          </p:cNvPr>
          <p:cNvGraphicFramePr>
            <a:graphicFrameLocks noGrp="1"/>
          </p:cNvGraphicFramePr>
          <p:nvPr>
            <p:ph idx="1"/>
          </p:nvPr>
        </p:nvGraphicFramePr>
        <p:xfrm>
          <a:off x="790069" y="746223"/>
          <a:ext cx="10515600" cy="5095247"/>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3906782129"/>
                    </a:ext>
                  </a:extLst>
                </a:gridCol>
                <a:gridCol w="5257800">
                  <a:extLst>
                    <a:ext uri="{9D8B030D-6E8A-4147-A177-3AD203B41FA5}">
                      <a16:colId xmlns:a16="http://schemas.microsoft.com/office/drawing/2014/main" val="944961237"/>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CL:</a:t>
                      </a:r>
                    </a:p>
                  </a:txBody>
                  <a:tcPr/>
                </a:tc>
                <a:extLst>
                  <a:ext uri="{0D108BD9-81ED-4DB2-BD59-A6C34878D82A}">
                    <a16:rowId xmlns:a16="http://schemas.microsoft.com/office/drawing/2014/main" val="1151662203"/>
                  </a:ext>
                </a:extLst>
              </a:tr>
              <a:tr h="370844">
                <a:tc>
                  <a:txBody>
                    <a:bodyPr/>
                    <a:lstStyle/>
                    <a:p>
                      <a:pPr lvl="0"/>
                      <a:r>
                        <a:rPr lang="en-GB" sz="1400" kern="1200">
                          <a:solidFill>
                            <a:srgbClr val="000000"/>
                          </a:solidFill>
                          <a:latin typeface="Aptos"/>
                        </a:rPr>
                        <a:t> Listen to simple stories and understand what is happening, with the help of the pictures.</a:t>
                      </a:r>
                    </a:p>
                    <a:p>
                      <a:pPr lvl="0"/>
                      <a:r>
                        <a:rPr lang="en-GB" sz="1800" kern="1200">
                          <a:solidFill>
                            <a:srgbClr val="000000"/>
                          </a:solidFill>
                          <a:latin typeface="Aptos"/>
                        </a:rPr>
                        <a:t> </a:t>
                      </a: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200" kern="1200">
                        <a:solidFill>
                          <a:srgbClr val="00B0F0"/>
                        </a:solidFill>
                        <a:latin typeface="Aptos"/>
                      </a:endParaRPr>
                    </a:p>
                    <a:p>
                      <a:pPr lvl="0"/>
                      <a:endParaRPr lang="en-GB" sz="1400" kern="1200">
                        <a:solidFill>
                          <a:srgbClr val="000000"/>
                        </a:solidFill>
                        <a:latin typeface="Aptos"/>
                      </a:endParaRPr>
                    </a:p>
                    <a:p>
                      <a:pPr lvl="0"/>
                      <a:r>
                        <a:rPr lang="en-GB" sz="1400" kern="1200">
                          <a:solidFill>
                            <a:srgbClr val="000000"/>
                          </a:solidFill>
                          <a:latin typeface="Aptos"/>
                        </a:rPr>
                        <a:t>Identify familiar objects and properties for practitioners when they are described e.g. ‘Katie’s coat’, ‘blue car’, ‘shiny apple’.</a:t>
                      </a:r>
                    </a:p>
                    <a:p>
                      <a:pPr lvl="0"/>
                      <a:endParaRPr lang="en-GB" sz="1400" kern="1200">
                        <a:solidFill>
                          <a:srgbClr val="000000"/>
                        </a:solidFill>
                        <a:latin typeface="Aptos"/>
                      </a:endParaRPr>
                    </a:p>
                    <a:p>
                      <a:pPr lvl="0"/>
                      <a:r>
                        <a:rPr lang="en-GB" sz="1400" kern="1200">
                          <a:solidFill>
                            <a:srgbClr val="000000"/>
                          </a:solidFill>
                          <a:latin typeface="Aptos"/>
                        </a:rPr>
                        <a:t>Understand and act on longer sentences like ‘make teddy jump’ or ‘find your coat’.</a:t>
                      </a:r>
                    </a:p>
                    <a:p>
                      <a:pPr lvl="0"/>
                      <a:endParaRPr lang="en-GB" sz="1400" kern="1200">
                        <a:solidFill>
                          <a:srgbClr val="000000"/>
                        </a:solidFill>
                        <a:latin typeface="Aptos"/>
                      </a:endParaRPr>
                    </a:p>
                    <a:p>
                      <a:pPr lvl="0"/>
                      <a:r>
                        <a:rPr lang="en-GB" sz="1400" kern="1200">
                          <a:solidFill>
                            <a:srgbClr val="000000"/>
                          </a:solidFill>
                          <a:latin typeface="Aptos"/>
                        </a:rPr>
                        <a:t>Understand simple questions about ‘who’, ‘what’ and ‘where’ (but generally not ‘why’).</a:t>
                      </a:r>
                    </a:p>
                    <a:p>
                      <a:pPr lvl="0"/>
                      <a:r>
                        <a:rPr lang="en-GB" sz="12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txBody>
                  <a:tcPr/>
                </a:tc>
                <a:tc>
                  <a:txBody>
                    <a:bodyPr/>
                    <a:lstStyle/>
                    <a:p>
                      <a:pPr lvl="0"/>
                      <a:r>
                        <a:rPr lang="en-GB" sz="1400"/>
                        <a:t>Share picture books every day with children. Encourage them to talk about the pictures and the story. Comment on the pictures e.g. “It looks like the boy is a bit worried …” and wait for a response. You might also ask them about the pictures: “I wonder what the caterpillar is doing now?”</a:t>
                      </a:r>
                    </a:p>
                    <a:p>
                      <a:pPr lvl="0"/>
                      <a:endParaRPr lang="en-GB" sz="1400"/>
                    </a:p>
                    <a:p>
                      <a:pPr lvl="0"/>
                      <a:r>
                        <a:rPr lang="en-GB" sz="1400"/>
                        <a:t>Books with just pictures and no words can encourage conversations.</a:t>
                      </a:r>
                    </a:p>
                    <a:p>
                      <a:pPr lvl="0"/>
                      <a:endParaRPr lang="en-GB" sz="1400"/>
                    </a:p>
                    <a:p>
                      <a:pPr lvl="0"/>
                      <a:r>
                        <a:rPr lang="en-GB" sz="1400"/>
                        <a:t>Tell children the names of things they do not know and choose books that introduce interesting new vocabulary to them.</a:t>
                      </a:r>
                    </a:p>
                    <a:p>
                      <a:pPr lvl="0"/>
                      <a:endParaRPr lang="en-GB" sz="1400"/>
                    </a:p>
                    <a:p>
                      <a:pPr lvl="0"/>
                      <a:r>
                        <a:rPr lang="en-GB" sz="1400"/>
                        <a:t>When appropriate, you can check children’s understanding by asking them to point to particular pictures. Or ask them to point to particular objects in a picture e.g. “Can you show me the big boat?” </a:t>
                      </a:r>
                    </a:p>
                    <a:p>
                      <a:pPr lvl="0"/>
                      <a:endParaRPr lang="en-GB" sz="1400"/>
                    </a:p>
                    <a:p>
                      <a:pPr lvl="0"/>
                      <a:endParaRPr lang="en-GB" sz="1400"/>
                    </a:p>
                    <a:p>
                      <a:pPr lvl="0"/>
                      <a:r>
                        <a:rPr lang="en-GB" sz="1400"/>
                        <a:t>When talking with you children, give them plenty of processing time (at least 10 seconds). This gives them time to understand what you have said and think of their reply.</a:t>
                      </a:r>
                    </a:p>
                  </a:txBody>
                  <a:tcPr/>
                </a:tc>
                <a:extLst>
                  <a:ext uri="{0D108BD9-81ED-4DB2-BD59-A6C34878D82A}">
                    <a16:rowId xmlns:a16="http://schemas.microsoft.com/office/drawing/2014/main" val="1086177240"/>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C7D024E3-2A17-0CB9-0CAE-86286ED47CED}"/>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CF6659B5-F03C-B9E4-4F63-80C41A56E0E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C5DDFD-1371-4E74-AA25-9C5479F8D268}" type="slidenum">
              <a:t>19</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D4AE-1584-C394-9D1B-F947380ACCFE}"/>
              </a:ext>
            </a:extLst>
          </p:cNvPr>
          <p:cNvSpPr txBox="1">
            <a:spLocks noGrp="1"/>
          </p:cNvSpPr>
          <p:nvPr>
            <p:ph type="title"/>
          </p:nvPr>
        </p:nvSpPr>
        <p:spPr/>
        <p:txBody>
          <a:bodyPr/>
          <a:lstStyle/>
          <a:p>
            <a:pPr lvl="0"/>
            <a:r>
              <a:rPr lang="en-GB" dirty="0"/>
              <a:t>Introduction:</a:t>
            </a:r>
          </a:p>
        </p:txBody>
      </p:sp>
      <p:pic>
        <p:nvPicPr>
          <p:cNvPr id="3" name="Picture 3">
            <a:extLst>
              <a:ext uri="{FF2B5EF4-FFF2-40B4-BE49-F238E27FC236}">
                <a16:creationId xmlns:a16="http://schemas.microsoft.com/office/drawing/2014/main" id="{0867621E-EFF7-E8FF-6945-5B969E2A8092}"/>
              </a:ext>
            </a:extLst>
          </p:cNvPr>
          <p:cNvPicPr>
            <a:picLocks noChangeAspect="1"/>
          </p:cNvPicPr>
          <p:nvPr/>
        </p:nvPicPr>
        <p:blipFill>
          <a:blip r:embed="rId2"/>
          <a:stretch>
            <a:fillRect/>
          </a:stretch>
        </p:blipFill>
        <p:spPr>
          <a:xfrm>
            <a:off x="0" y="0"/>
            <a:ext cx="1963079" cy="640134"/>
          </a:xfrm>
          <a:prstGeom prst="rect">
            <a:avLst/>
          </a:prstGeom>
          <a:noFill/>
          <a:ln cap="flat">
            <a:noFill/>
          </a:ln>
        </p:spPr>
      </p:pic>
      <p:sp>
        <p:nvSpPr>
          <p:cNvPr id="4" name="Rectangle 1">
            <a:extLst>
              <a:ext uri="{FF2B5EF4-FFF2-40B4-BE49-F238E27FC236}">
                <a16:creationId xmlns:a16="http://schemas.microsoft.com/office/drawing/2014/main" id="{56450E9C-B70E-0503-DDBF-D81D01803A62}"/>
              </a:ext>
            </a:extLst>
          </p:cNvPr>
          <p:cNvSpPr txBox="1">
            <a:spLocks noGrp="1"/>
          </p:cNvSpPr>
          <p:nvPr>
            <p:ph idx="1"/>
          </p:nvPr>
        </p:nvSpPr>
        <p:spPr>
          <a:xfrm>
            <a:off x="760351" y="1695197"/>
            <a:ext cx="10671294" cy="3785652"/>
          </a:xfrm>
        </p:spPr>
        <p:txBody>
          <a:bodyPr anchor="ctr" anchorCtr="1">
            <a:spAutoFit/>
          </a:bodyPr>
          <a:lstStyle/>
          <a:p>
            <a:pPr marL="0" lvl="0" indent="0" algn="ctr" hangingPunct="0">
              <a:lnSpc>
                <a:spcPct val="100000"/>
              </a:lnSpc>
              <a:spcBef>
                <a:spcPts val="0"/>
              </a:spcBef>
              <a:buNone/>
            </a:pPr>
            <a:r>
              <a:rPr lang="en-US" sz="1600"/>
              <a:t>“Being two is not easy. At times you feel big and strong. You declare your independence in all kinds of ways; you want to be respected and given space. Other times you feel small and vulnerable; the world looms large and scary. You want to be held and hugged and treated like the baby you used to be. Sometimes your special grown ups just don’t get, and then you fly apart!” </a:t>
            </a:r>
          </a:p>
          <a:p>
            <a:pPr marL="0" lvl="0" indent="0" algn="ctr" hangingPunct="0">
              <a:lnSpc>
                <a:spcPct val="100000"/>
              </a:lnSpc>
              <a:spcBef>
                <a:spcPts val="0"/>
              </a:spcBef>
              <a:buNone/>
            </a:pPr>
            <a:r>
              <a:rPr lang="en-GB" sz="1600">
                <a:hlinkClick r:id="rId3">
                  <a:extLst>
                    <a:ext uri="{A12FA001-AC4F-418D-AE19-62706E023703}">
                      <ahyp:hlinkClr xmlns:ahyp="http://schemas.microsoft.com/office/drawing/2018/hyperlinkcolor" val="tx"/>
                    </a:ext>
                  </a:extLst>
                </a:hlinkClick>
              </a:rPr>
              <a:t>A good place to be Two</a:t>
            </a:r>
            <a:endParaRPr lang="en-GB" sz="1600"/>
          </a:p>
          <a:p>
            <a:pPr marL="0" lvl="0" indent="0" algn="ctr" hangingPunct="0">
              <a:lnSpc>
                <a:spcPct val="100000"/>
              </a:lnSpc>
              <a:spcBef>
                <a:spcPts val="0"/>
              </a:spcBef>
              <a:buNone/>
            </a:pPr>
            <a:r>
              <a:rPr lang="en-US" sz="1600">
                <a:solidFill>
                  <a:srgbClr val="242424"/>
                </a:solidFill>
                <a:cs typeface="Segoe UI" pitchFamily="34"/>
              </a:rPr>
              <a:t>Rapid brain development in two-year-old children creates a critical period for growth, with a million neural connections forming every second. Supporting children through this stage via partnerships between parents and early education practitioners can have lifelong benefits on learning and enjoyment. Early intervention focusing on social and emotional development is shown to improve mental health, education, and employment outcomes, emphasizing </a:t>
            </a:r>
          </a:p>
          <a:p>
            <a:pPr marL="0" lvl="0" indent="0" algn="ctr" hangingPunct="0">
              <a:lnSpc>
                <a:spcPct val="100000"/>
              </a:lnSpc>
              <a:spcBef>
                <a:spcPts val="0"/>
              </a:spcBef>
              <a:buNone/>
            </a:pPr>
            <a:r>
              <a:rPr lang="en-US" sz="1600">
                <a:solidFill>
                  <a:srgbClr val="242424"/>
                </a:solidFill>
                <a:cs typeface="Segoe UI" pitchFamily="34"/>
              </a:rPr>
              <a:t>the importance of high-quality early years education for reducing inequality.</a:t>
            </a:r>
          </a:p>
          <a:p>
            <a:pPr marL="0" lvl="0" indent="0" algn="ctr" hangingPunct="0">
              <a:lnSpc>
                <a:spcPct val="100000"/>
              </a:lnSpc>
              <a:spcBef>
                <a:spcPts val="0"/>
              </a:spcBef>
              <a:buNone/>
            </a:pPr>
            <a:endParaRPr lang="en-US" sz="1600"/>
          </a:p>
          <a:p>
            <a:pPr marL="0" lvl="0" indent="0" algn="ctr" hangingPunct="0">
              <a:lnSpc>
                <a:spcPct val="100000"/>
              </a:lnSpc>
              <a:spcBef>
                <a:spcPts val="0"/>
              </a:spcBef>
              <a:buNone/>
            </a:pPr>
            <a:r>
              <a:rPr lang="en-US" sz="1600"/>
              <a:t>This booklet brings together information from a range of sources, to support you in providing for some children, the first significant relationships outside of the family home. Within these relationships the children will flourish and learn, becoming resilient life-long learners.</a:t>
            </a:r>
          </a:p>
          <a:p>
            <a:pPr marL="0" lvl="0" indent="0" algn="ctr" hangingPunct="0">
              <a:lnSpc>
                <a:spcPct val="100000"/>
              </a:lnSpc>
              <a:spcBef>
                <a:spcPts val="0"/>
              </a:spcBef>
              <a:buNone/>
            </a:pPr>
            <a:r>
              <a:rPr lang="en-GB" sz="1600">
                <a:hlinkClick r:id="rId4">
                  <a:extLst>
                    <a:ext uri="{A12FA001-AC4F-418D-AE19-62706E023703}">
                      <ahyp:hlinkClr xmlns:ahyp="http://schemas.microsoft.com/office/drawing/2018/hyperlinkcolor" val="tx"/>
                    </a:ext>
                  </a:extLst>
                </a:hlinkClick>
              </a:rPr>
              <a:t>2yo_toolkit.pdf</a:t>
            </a:r>
            <a:endParaRPr lang="en-US" sz="1600"/>
          </a:p>
        </p:txBody>
      </p:sp>
      <p:pic>
        <p:nvPicPr>
          <p:cNvPr id="5" name="Picture 8">
            <a:extLst>
              <a:ext uri="{FF2B5EF4-FFF2-40B4-BE49-F238E27FC236}">
                <a16:creationId xmlns:a16="http://schemas.microsoft.com/office/drawing/2014/main" id="{699E42DA-8C08-F83F-D8D8-10A6213FE832}"/>
              </a:ext>
            </a:extLst>
          </p:cNvPr>
          <p:cNvPicPr>
            <a:picLocks noChangeAspect="1"/>
          </p:cNvPicPr>
          <p:nvPr/>
        </p:nvPicPr>
        <p:blipFill>
          <a:blip r:embed="rId5"/>
          <a:stretch>
            <a:fillRect/>
          </a:stretch>
        </p:blipFill>
        <p:spPr>
          <a:xfrm>
            <a:off x="3317598" y="5465780"/>
            <a:ext cx="3105146" cy="1162046"/>
          </a:xfrm>
          <a:prstGeom prst="rect">
            <a:avLst/>
          </a:prstGeom>
          <a:noFill/>
          <a:ln cap="flat">
            <a:noFill/>
          </a:ln>
        </p:spPr>
      </p:pic>
      <p:pic>
        <p:nvPicPr>
          <p:cNvPr id="6" name="Picture 10">
            <a:extLst>
              <a:ext uri="{FF2B5EF4-FFF2-40B4-BE49-F238E27FC236}">
                <a16:creationId xmlns:a16="http://schemas.microsoft.com/office/drawing/2014/main" id="{4FAA2E9D-C140-2655-5D00-AB15882C7208}"/>
              </a:ext>
            </a:extLst>
          </p:cNvPr>
          <p:cNvPicPr>
            <a:picLocks noChangeAspect="1"/>
          </p:cNvPicPr>
          <p:nvPr/>
        </p:nvPicPr>
        <p:blipFill>
          <a:blip r:embed="rId6"/>
          <a:stretch>
            <a:fillRect/>
          </a:stretch>
        </p:blipFill>
        <p:spPr>
          <a:xfrm>
            <a:off x="6422745" y="5461263"/>
            <a:ext cx="2971800" cy="1152528"/>
          </a:xfrm>
          <a:prstGeom prst="rect">
            <a:avLst/>
          </a:prstGeom>
          <a:noFill/>
          <a:ln cap="flat">
            <a:noFill/>
          </a:ln>
        </p:spPr>
      </p:pic>
      <p:sp>
        <p:nvSpPr>
          <p:cNvPr id="7" name="Slide Number Placeholder 7">
            <a:extLst>
              <a:ext uri="{FF2B5EF4-FFF2-40B4-BE49-F238E27FC236}">
                <a16:creationId xmlns:a16="http://schemas.microsoft.com/office/drawing/2014/main" id="{58CF782B-B7BC-A0A3-2598-54960B7776B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5CBA64-CDB1-4DC1-B782-563F7BD924F8}" type="slidenum">
              <a:rPr lang="en-GB" sz="1200" b="0" i="0" u="none" strike="noStrike" kern="1200" cap="none" spc="0" baseline="0">
                <a:solidFill>
                  <a:srgbClr val="767676"/>
                </a:solidFill>
                <a:uFillTx/>
                <a:latin typeface="Aptos"/>
              </a:rPr>
              <a:t>2</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26B2-8E98-6E38-526A-0A999E7602F7}"/>
              </a:ext>
            </a:extLst>
          </p:cNvPr>
          <p:cNvSpPr txBox="1">
            <a:spLocks noGrp="1"/>
          </p:cNvSpPr>
          <p:nvPr>
            <p:ph type="title"/>
          </p:nvPr>
        </p:nvSpPr>
        <p:spPr/>
        <p:txBody>
          <a:bodyPr/>
          <a:lstStyle/>
          <a:p>
            <a:pPr lvl="0"/>
            <a:r>
              <a:rPr lang="en-GB"/>
              <a:t>Physical development:</a:t>
            </a:r>
          </a:p>
        </p:txBody>
      </p:sp>
      <p:sp>
        <p:nvSpPr>
          <p:cNvPr id="3" name="Content Placeholder 2">
            <a:extLst>
              <a:ext uri="{FF2B5EF4-FFF2-40B4-BE49-F238E27FC236}">
                <a16:creationId xmlns:a16="http://schemas.microsoft.com/office/drawing/2014/main" id="{6FC9C26D-DC2E-F60E-81F8-867AF9B9ECE9}"/>
              </a:ext>
            </a:extLst>
          </p:cNvPr>
          <p:cNvSpPr txBox="1">
            <a:spLocks noGrp="1"/>
          </p:cNvSpPr>
          <p:nvPr>
            <p:ph idx="1"/>
          </p:nvPr>
        </p:nvSpPr>
        <p:spPr/>
        <p:txBody>
          <a:bodyPr/>
          <a:lstStyle/>
          <a:p>
            <a:pPr marL="0" lvl="0" indent="0">
              <a:lnSpc>
                <a:spcPct val="70000"/>
              </a:lnSpc>
              <a:buNone/>
            </a:pPr>
            <a:r>
              <a:rPr lang="en-GB" sz="2600" b="1"/>
              <a:t>EYFS statutory educational programme:  </a:t>
            </a:r>
            <a:endParaRPr lang="en-GB" sz="2600"/>
          </a:p>
          <a:p>
            <a:pPr marL="0" lvl="0" indent="0">
              <a:lnSpc>
                <a:spcPct val="70000"/>
              </a:lnSpc>
              <a:buNone/>
            </a:pPr>
            <a:r>
              <a:rPr lang="en-GB" sz="2200"/>
              <a:t>Physical activity is vital in children’s all-round development, enabling them to pursue happy, healthy and active lives. Gross and fine motor experiences develop incrementally throughout early childhood, starting with sensory explorations and the development of a child’s strength, co-ordination and positional awareness through tummy time, crawling and play movement with both objects and adults. By creating games and providing opportunities for play both indoors and outdoors, adults can support children to develop their core strength, stability, balance, spatial awareness, co-ordination and agility. Gross motor skills provide the foundation for developing healthy bodies and social and emotional well-being. Fine motor control and precision helps with hand-eye co-ordination, which is later linked to early literacy. Repeated and varied opportunities to explore and play with small world activities, puzzles, arts and crafts and the practice of using small tools, with feedback and support from adults, allow children to develop proficiency, control and confidence.</a:t>
            </a:r>
            <a:r>
              <a:rPr lang="en-GB" sz="2200" b="1"/>
              <a:t> </a:t>
            </a:r>
            <a:endParaRPr lang="en-GB" sz="2200"/>
          </a:p>
          <a:p>
            <a:pPr marL="0" lvl="0" indent="0">
              <a:lnSpc>
                <a:spcPct val="70000"/>
              </a:lnSpc>
              <a:buNone/>
            </a:pPr>
            <a:r>
              <a:rPr lang="en-GB" sz="1700" u="sng">
                <a:hlinkClick r:id="rId2">
                  <a:extLst>
                    <a:ext uri="{A12FA001-AC4F-418D-AE19-62706E023703}">
                      <ahyp:hlinkClr xmlns:ahyp="http://schemas.microsoft.com/office/drawing/2018/hyperlinkcolor" val="tx"/>
                    </a:ext>
                  </a:extLst>
                </a:hlinkClick>
              </a:rPr>
              <a:t>Early years foundation stage (EYFS) statutory framework - GOV.UK (www.gov.uk)</a:t>
            </a:r>
            <a:r>
              <a:rPr lang="en-GB" sz="1700">
                <a:hlinkClick r:id="rId2">
                  <a:extLst>
                    <a:ext uri="{A12FA001-AC4F-418D-AE19-62706E023703}">
                      <ahyp:hlinkClr xmlns:ahyp="http://schemas.microsoft.com/office/drawing/2018/hyperlinkcolor" val="tx"/>
                    </a:ext>
                  </a:extLst>
                </a:hlinkClick>
              </a:rPr>
              <a:t> </a:t>
            </a:r>
            <a:endParaRPr lang="en-GB" sz="1700"/>
          </a:p>
          <a:p>
            <a:pPr lvl="0">
              <a:lnSpc>
                <a:spcPct val="70000"/>
              </a:lnSpc>
            </a:pPr>
            <a:endParaRPr lang="en-GB" sz="2600"/>
          </a:p>
        </p:txBody>
      </p:sp>
      <p:pic>
        <p:nvPicPr>
          <p:cNvPr id="4" name="Picture 3" descr="A blue and white logo&#10;&#10;AI-generated content may be incorrect.">
            <a:extLst>
              <a:ext uri="{FF2B5EF4-FFF2-40B4-BE49-F238E27FC236}">
                <a16:creationId xmlns:a16="http://schemas.microsoft.com/office/drawing/2014/main" id="{7BF909E3-C3B8-A7E7-5370-96AA330800E8}"/>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550E9F75-4EF3-C473-1450-112E3843203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082D04-CBC3-4073-B507-E6079B0CF5A3}" type="slidenum">
              <a:rPr/>
              <a:t>20</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43F3E3E0-2368-9855-8A94-73968D748822}"/>
              </a:ext>
            </a:extLst>
          </p:cNvPr>
          <p:cNvGraphicFramePr>
            <a:graphicFrameLocks noGrp="1"/>
          </p:cNvGraphicFramePr>
          <p:nvPr>
            <p:ph idx="1"/>
          </p:nvPr>
        </p:nvGraphicFramePr>
        <p:xfrm>
          <a:off x="790069" y="746223"/>
          <a:ext cx="10515600" cy="5493450"/>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2072545625"/>
                    </a:ext>
                  </a:extLst>
                </a:gridCol>
                <a:gridCol w="5257800">
                  <a:extLst>
                    <a:ext uri="{9D8B030D-6E8A-4147-A177-3AD203B41FA5}">
                      <a16:colId xmlns:a16="http://schemas.microsoft.com/office/drawing/2014/main" val="554529468"/>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PD:</a:t>
                      </a:r>
                    </a:p>
                  </a:txBody>
                  <a:tcPr/>
                </a:tc>
                <a:extLst>
                  <a:ext uri="{0D108BD9-81ED-4DB2-BD59-A6C34878D82A}">
                    <a16:rowId xmlns:a16="http://schemas.microsoft.com/office/drawing/2014/main" val="1657944130"/>
                  </a:ext>
                </a:extLst>
              </a:tr>
              <a:tr h="370844">
                <a:tc>
                  <a:txBody>
                    <a:bodyPr/>
                    <a:lstStyle/>
                    <a:p>
                      <a:pPr lvl="0" algn="l">
                        <a:lnSpc>
                          <a:spcPct val="99000"/>
                        </a:lnSpc>
                        <a:spcAft>
                          <a:spcPts val="800"/>
                        </a:spcAft>
                        <a:buNone/>
                      </a:pPr>
                      <a:r>
                        <a:rPr lang="en-GB" sz="1400" kern="1200">
                          <a:solidFill>
                            <a:srgbClr val="000000"/>
                          </a:solidFill>
                          <a:latin typeface="Aptos" pitchFamily="34"/>
                          <a:ea typeface="Calibri" pitchFamily="34"/>
                        </a:rPr>
                        <a:t>Gradually gain control of their whole body through continual practice of large movements, such as waving, kicking, rolling, crawling and walking.  </a:t>
                      </a:r>
                    </a:p>
                    <a:p>
                      <a:pPr lvl="0" algn="l">
                        <a:lnSpc>
                          <a:spcPct val="107000"/>
                        </a:lnSpc>
                        <a:spcAft>
                          <a:spcPts val="800"/>
                        </a:spcAft>
                        <a:buNone/>
                      </a:pPr>
                      <a:r>
                        <a:rPr lang="en-GB" sz="1400" kern="1200">
                          <a:solidFill>
                            <a:srgbClr val="000000"/>
                          </a:solidFill>
                          <a:latin typeface="Aptos" pitchFamily="34"/>
                          <a:ea typeface="Calibri" pitchFamily="34"/>
                        </a:rPr>
                        <a:t> </a:t>
                      </a:r>
                    </a:p>
                    <a:p>
                      <a:pPr lvl="0" algn="l">
                        <a:lnSpc>
                          <a:spcPct val="107000"/>
                        </a:lnSpc>
                        <a:spcAft>
                          <a:spcPts val="800"/>
                        </a:spcAft>
                        <a:buNone/>
                      </a:pPr>
                      <a:r>
                        <a:rPr lang="en-GB" sz="1400" kern="1200">
                          <a:solidFill>
                            <a:srgbClr val="000000"/>
                          </a:solidFill>
                          <a:latin typeface="Aptos" pitchFamily="34"/>
                          <a:ea typeface="Calibri" pitchFamily="34"/>
                        </a:rPr>
                        <a:t>Clap and stamp to music.</a:t>
                      </a:r>
                    </a:p>
                    <a:p>
                      <a:pPr lvl="0" algn="l">
                        <a:lnSpc>
                          <a:spcPct val="107000"/>
                        </a:lnSpc>
                        <a:spcAft>
                          <a:spcPts val="800"/>
                        </a:spcAft>
                        <a:buNone/>
                      </a:pPr>
                      <a:r>
                        <a:rPr lang="en-GB" sz="1400" kern="1200">
                          <a:solidFill>
                            <a:srgbClr val="000000"/>
                          </a:solidFill>
                          <a:latin typeface="Aptos" pitchFamily="34"/>
                          <a:ea typeface="Calibri" pitchFamily="34"/>
                        </a:rPr>
                        <a:t>Fit themselves into spaces, like tunnels, dens and large boxes, and move around in them.  </a:t>
                      </a:r>
                    </a:p>
                    <a:p>
                      <a:pPr lvl="0" algn="l">
                        <a:lnSpc>
                          <a:spcPct val="107000"/>
                        </a:lnSpc>
                        <a:spcAft>
                          <a:spcPts val="800"/>
                        </a:spcAft>
                        <a:buNone/>
                      </a:pPr>
                      <a:r>
                        <a:rPr lang="en-GB" sz="1400" kern="1200">
                          <a:solidFill>
                            <a:srgbClr val="000000"/>
                          </a:solidFill>
                          <a:latin typeface="Aptos" pitchFamily="34"/>
                          <a:ea typeface="Calibri" pitchFamily="34"/>
                        </a:rPr>
                        <a:t> </a:t>
                      </a:r>
                    </a:p>
                    <a:p>
                      <a:pPr lvl="0" algn="l">
                        <a:lnSpc>
                          <a:spcPct val="107000"/>
                        </a:lnSpc>
                        <a:spcAft>
                          <a:spcPts val="800"/>
                        </a:spcAft>
                        <a:buNone/>
                      </a:pPr>
                      <a:r>
                        <a:rPr lang="en-GB" sz="1400" kern="1200">
                          <a:solidFill>
                            <a:srgbClr val="000000"/>
                          </a:solidFill>
                          <a:latin typeface="Aptos" pitchFamily="34"/>
                          <a:ea typeface="Calibri" pitchFamily="34"/>
                        </a:rPr>
                        <a:t>Enjoy starting to kick, throw and catch balls.  </a:t>
                      </a:r>
                    </a:p>
                    <a:p>
                      <a:pPr lvl="0" algn="l">
                        <a:lnSpc>
                          <a:spcPct val="107000"/>
                        </a:lnSpc>
                        <a:spcAft>
                          <a:spcPts val="800"/>
                        </a:spcAft>
                        <a:buNone/>
                      </a:pPr>
                      <a:endParaRPr lang="en-GB" sz="1400" kern="1200">
                        <a:solidFill>
                          <a:srgbClr val="000000"/>
                        </a:solidFill>
                        <a:latin typeface="Aptos" pitchFamily="34"/>
                        <a:ea typeface="Calibri" pitchFamily="34"/>
                      </a:endParaRPr>
                    </a:p>
                    <a:p>
                      <a:pPr lvl="0" algn="l">
                        <a:lnSpc>
                          <a:spcPct val="107000"/>
                        </a:lnSpc>
                        <a:spcAft>
                          <a:spcPts val="800"/>
                        </a:spcAft>
                        <a:buNone/>
                      </a:pPr>
                      <a:r>
                        <a:rPr lang="en-GB" sz="1400" kern="1200">
                          <a:solidFill>
                            <a:srgbClr val="000000"/>
                          </a:solidFill>
                          <a:latin typeface="Aptos" pitchFamily="34"/>
                          <a:ea typeface="Calibri" pitchFamily="34"/>
                        </a:rPr>
                        <a:t>Build independently with a range of appropriate resources. </a:t>
                      </a:r>
                    </a:p>
                    <a:p>
                      <a:pPr lvl="0" algn="l">
                        <a:lnSpc>
                          <a:spcPct val="107000"/>
                        </a:lnSpc>
                        <a:spcAft>
                          <a:spcPts val="800"/>
                        </a:spcAft>
                        <a:buNone/>
                      </a:pPr>
                      <a:r>
                        <a:rPr lang="en-GB" sz="1400" b="1" kern="1200">
                          <a:solidFill>
                            <a:srgbClr val="000000"/>
                          </a:solidFill>
                          <a:latin typeface="Aptos" pitchFamily="34"/>
                          <a:ea typeface="Calibri" pitchFamily="34"/>
                        </a:rPr>
                        <a:t> </a:t>
                      </a:r>
                      <a:endParaRPr lang="en-GB" sz="1400" kern="1200">
                        <a:solidFill>
                          <a:srgbClr val="000000"/>
                        </a:solidFill>
                        <a:latin typeface="Aptos" pitchFamily="34"/>
                        <a:ea typeface="Calibri" pitchFamily="34"/>
                      </a:endParaRPr>
                    </a:p>
                    <a:p>
                      <a:pPr lvl="0" algn="l">
                        <a:lnSpc>
                          <a:spcPct val="107000"/>
                        </a:lnSpc>
                        <a:spcAft>
                          <a:spcPts val="800"/>
                        </a:spcAft>
                        <a:buNone/>
                      </a:pPr>
                      <a:r>
                        <a:rPr lang="en-GB" sz="1400" kern="1200">
                          <a:solidFill>
                            <a:srgbClr val="000000"/>
                          </a:solidFill>
                          <a:latin typeface="Aptos" pitchFamily="34"/>
                          <a:ea typeface="Calibri" pitchFamily="34"/>
                        </a:rPr>
                        <a:t>Walk, run, jump and climb – and start to use the stairs independently. </a:t>
                      </a:r>
                    </a:p>
                    <a:p>
                      <a:pPr lvl="0" algn="l">
                        <a:lnSpc>
                          <a:spcPct val="107000"/>
                        </a:lnSpc>
                        <a:spcAft>
                          <a:spcPts val="800"/>
                        </a:spcAft>
                        <a:buNone/>
                      </a:pPr>
                      <a:endParaRPr lang="en-GB" sz="1100" kern="1200">
                        <a:solidFill>
                          <a:srgbClr val="000000"/>
                        </a:solidFill>
                        <a:latin typeface="Aptos" pitchFamily="34"/>
                        <a:ea typeface="Calibri" pitchFamily="34"/>
                      </a:endParaRPr>
                    </a:p>
                    <a:p>
                      <a:pPr marL="0" marR="0" lvl="0" indent="0" algn="l" defTabSz="914400" rtl="0" fontAlgn="auto" hangingPunct="1">
                        <a:lnSpc>
                          <a:spcPct val="107000"/>
                        </a:lnSpc>
                        <a:spcBef>
                          <a:spcPts val="0"/>
                        </a:spcBef>
                        <a:spcAft>
                          <a:spcPts val="800"/>
                        </a:spcAft>
                        <a:buNone/>
                        <a:tabLst/>
                      </a:pPr>
                      <a:r>
                        <a:rPr lang="en-GB" sz="11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1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400" kern="1200">
                        <a:solidFill>
                          <a:srgbClr val="000000"/>
                        </a:solidFill>
                        <a:latin typeface="Aptos" pitchFamily="34"/>
                        <a:ea typeface="Calibri" pitchFamily="34"/>
                      </a:endParaRPr>
                    </a:p>
                    <a:p>
                      <a:pPr lvl="0" algn="l">
                        <a:lnSpc>
                          <a:spcPct val="107000"/>
                        </a:lnSpc>
                        <a:spcAft>
                          <a:spcPts val="800"/>
                        </a:spcAft>
                        <a:buNone/>
                      </a:pPr>
                      <a:r>
                        <a:rPr lang="en-GB" sz="1400" b="1" kern="1200">
                          <a:solidFill>
                            <a:srgbClr val="000000"/>
                          </a:solidFill>
                          <a:latin typeface="Aptos" pitchFamily="34"/>
                          <a:ea typeface="Calibri" pitchFamily="34"/>
                        </a:rPr>
                        <a:t> </a:t>
                      </a:r>
                      <a:endParaRPr lang="en-GB" sz="1400" kern="1200">
                        <a:solidFill>
                          <a:srgbClr val="000000"/>
                        </a:solidFill>
                        <a:latin typeface="Aptos" pitchFamily="34"/>
                        <a:ea typeface="Calibri" pitchFamily="34"/>
                      </a:endParaRPr>
                    </a:p>
                  </a:txBody>
                  <a:tcPr marL="114300" marR="114300" marT="0" marB="0"/>
                </a:tc>
                <a:tc>
                  <a:txBody>
                    <a:bodyPr/>
                    <a:lstStyle/>
                    <a:p>
                      <a:pPr marR="51435" lvl="0" algn="l">
                        <a:lnSpc>
                          <a:spcPct val="99000"/>
                        </a:lnSpc>
                        <a:spcAft>
                          <a:spcPts val="5"/>
                        </a:spcAft>
                        <a:buNone/>
                      </a:pPr>
                      <a:r>
                        <a:rPr lang="en-GB" sz="1400" kern="1200">
                          <a:solidFill>
                            <a:srgbClr val="000000"/>
                          </a:solidFill>
                          <a:latin typeface="Aptos"/>
                          <a:ea typeface="Calibri" pitchFamily="34"/>
                        </a:rPr>
                        <a:t>Provide a wide range of opportunities for children to move throughout the day: indoors and outside, alone or with others, with and without apparatus. Include risky and rough and tumble play, as appropriate.  Join in with children’s movement play when invited and if it is appropriate. Then you can show different ways of moving and engaging with the resources.</a:t>
                      </a:r>
                    </a:p>
                    <a:p>
                      <a:pPr marR="51435" lvl="0" algn="l">
                        <a:lnSpc>
                          <a:spcPct val="99000"/>
                        </a:lnSpc>
                        <a:spcAft>
                          <a:spcPts val="5"/>
                        </a:spcAft>
                        <a:buNone/>
                      </a:pPr>
                      <a:endParaRPr lang="en-GB" sz="1400" kern="1200">
                        <a:solidFill>
                          <a:srgbClr val="000000"/>
                        </a:solidFill>
                        <a:latin typeface="Aptos"/>
                        <a:ea typeface="Calibri" pitchFamily="34"/>
                      </a:endParaRPr>
                    </a:p>
                    <a:p>
                      <a:pPr marR="51435" lvl="0" algn="l">
                        <a:lnSpc>
                          <a:spcPct val="99000"/>
                        </a:lnSpc>
                        <a:spcAft>
                          <a:spcPts val="5"/>
                        </a:spcAft>
                        <a:buNone/>
                      </a:pPr>
                      <a:r>
                        <a:rPr lang="en-GB" sz="1400" kern="1200">
                          <a:solidFill>
                            <a:srgbClr val="000000"/>
                          </a:solidFill>
                          <a:latin typeface="Aptos"/>
                          <a:ea typeface="Calibri" pitchFamily="34"/>
                        </a:rPr>
                        <a:t>Help young children learn what physical risks they are confident and able to take.</a:t>
                      </a:r>
                    </a:p>
                    <a:p>
                      <a:pPr marR="51435" lvl="0" algn="l">
                        <a:lnSpc>
                          <a:spcPct val="99000"/>
                        </a:lnSpc>
                        <a:spcAft>
                          <a:spcPts val="5"/>
                        </a:spcAft>
                        <a:buNone/>
                      </a:pPr>
                      <a:endParaRPr lang="en-GB" sz="1400" kern="1200">
                        <a:solidFill>
                          <a:srgbClr val="000000"/>
                        </a:solidFill>
                        <a:latin typeface="Aptos"/>
                        <a:ea typeface="Calibri" pitchFamily="34"/>
                      </a:endParaRPr>
                    </a:p>
                    <a:p>
                      <a:pPr marR="51435" lvl="0" algn="l">
                        <a:lnSpc>
                          <a:spcPct val="99000"/>
                        </a:lnSpc>
                        <a:spcAft>
                          <a:spcPts val="5"/>
                        </a:spcAft>
                        <a:buNone/>
                      </a:pPr>
                      <a:r>
                        <a:rPr lang="en-GB" sz="1400" kern="1200">
                          <a:solidFill>
                            <a:srgbClr val="000000"/>
                          </a:solidFill>
                          <a:latin typeface="Aptos"/>
                          <a:ea typeface="Calibri" pitchFamily="34"/>
                        </a:rPr>
                        <a:t>Encourage children to climb unaided and to stop if they don’t feel safe. If you lift them onto the apparatus and hold them so they balance, they will not develop a sense of what they can do safely.</a:t>
                      </a:r>
                    </a:p>
                    <a:p>
                      <a:pPr marR="51435" lvl="0" algn="l">
                        <a:lnSpc>
                          <a:spcPct val="99000"/>
                        </a:lnSpc>
                        <a:spcAft>
                          <a:spcPts val="5"/>
                        </a:spcAft>
                        <a:buNone/>
                      </a:pPr>
                      <a:endParaRPr lang="en-GB" sz="1400" kern="1200">
                        <a:solidFill>
                          <a:srgbClr val="000000"/>
                        </a:solidFill>
                        <a:latin typeface="Aptos"/>
                        <a:ea typeface="Calibri" pitchFamily="34"/>
                      </a:endParaRPr>
                    </a:p>
                    <a:p>
                      <a:pPr marR="51435" lvl="0" algn="l">
                        <a:lnSpc>
                          <a:spcPct val="99000"/>
                        </a:lnSpc>
                        <a:spcAft>
                          <a:spcPts val="5"/>
                        </a:spcAft>
                        <a:buNone/>
                      </a:pPr>
                      <a:r>
                        <a:rPr lang="en-GB" sz="1400" kern="1200">
                          <a:solidFill>
                            <a:srgbClr val="000000"/>
                          </a:solidFill>
                          <a:latin typeface="Aptos"/>
                        </a:rPr>
                        <a:t>Offer outdoor play every day for at least 45 minutes. Include lots of opportunities for children to move freely and explore their surroundings like a slope, a large hole, puddles or a sandpit. Consider wider opportunities for movement. Suggestions: using large moveable resources like hollow blocks, swinging on monkey bars, soft play, climbing walls, crawling into tunnels and dens. Consider going to suitable local facilities.</a:t>
                      </a:r>
                      <a:r>
                        <a:rPr lang="en-GB" sz="1400" b="1" kern="1200">
                          <a:solidFill>
                            <a:srgbClr val="000000"/>
                          </a:solidFill>
                          <a:latin typeface="Aptos"/>
                        </a:rPr>
                        <a:t> </a:t>
                      </a:r>
                      <a:endParaRPr lang="en-GB" sz="1400" kern="1200">
                        <a:solidFill>
                          <a:srgbClr val="000000"/>
                        </a:solidFill>
                        <a:latin typeface="Aptos"/>
                        <a:ea typeface="Calibri" pitchFamily="34"/>
                      </a:endParaRPr>
                    </a:p>
                  </a:txBody>
                  <a:tcPr marL="114300" marR="114300" marT="0" marB="0"/>
                </a:tc>
                <a:extLst>
                  <a:ext uri="{0D108BD9-81ED-4DB2-BD59-A6C34878D82A}">
                    <a16:rowId xmlns:a16="http://schemas.microsoft.com/office/drawing/2014/main" val="2949192663"/>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9F10312C-151D-2D8E-0ACA-44448DA7D29B}"/>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07E57013-B9C8-B556-4FD9-80E1247F42D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96DB65-7DC3-4A3B-90D4-30DD72E43666}" type="slidenum">
              <a:t>21</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E560F95-4F03-A471-EA8A-F9CC8AF6EFF0}"/>
              </a:ext>
            </a:extLst>
          </p:cNvPr>
          <p:cNvGraphicFramePr>
            <a:graphicFrameLocks noGrp="1"/>
          </p:cNvGraphicFramePr>
          <p:nvPr>
            <p:ph idx="1"/>
          </p:nvPr>
        </p:nvGraphicFramePr>
        <p:xfrm>
          <a:off x="790069" y="746223"/>
          <a:ext cx="10515600" cy="5126108"/>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2237728842"/>
                    </a:ext>
                  </a:extLst>
                </a:gridCol>
                <a:gridCol w="5257800">
                  <a:extLst>
                    <a:ext uri="{9D8B030D-6E8A-4147-A177-3AD203B41FA5}">
                      <a16:colId xmlns:a16="http://schemas.microsoft.com/office/drawing/2014/main" val="488635845"/>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PD:</a:t>
                      </a:r>
                    </a:p>
                  </a:txBody>
                  <a:tcPr/>
                </a:tc>
                <a:extLst>
                  <a:ext uri="{0D108BD9-81ED-4DB2-BD59-A6C34878D82A}">
                    <a16:rowId xmlns:a16="http://schemas.microsoft.com/office/drawing/2014/main" val="715832215"/>
                  </a:ext>
                </a:extLst>
              </a:tr>
              <a:tr h="370844">
                <a:tc>
                  <a:txBody>
                    <a:bodyPr/>
                    <a:lstStyle/>
                    <a:p>
                      <a:pPr lvl="0" algn="l">
                        <a:lnSpc>
                          <a:spcPct val="107000"/>
                        </a:lnSpc>
                        <a:spcAft>
                          <a:spcPts val="800"/>
                        </a:spcAft>
                        <a:buNone/>
                      </a:pPr>
                      <a:r>
                        <a:rPr lang="en-GB" sz="1400" kern="1200">
                          <a:solidFill>
                            <a:srgbClr val="000000"/>
                          </a:solidFill>
                          <a:latin typeface="Aptos" pitchFamily="34"/>
                          <a:ea typeface="Calibri" pitchFamily="34"/>
                        </a:rPr>
                        <a:t>Walk, run, jump and climb – and start to use the stairs independently. </a:t>
                      </a:r>
                    </a:p>
                    <a:p>
                      <a:pPr lvl="0" algn="l">
                        <a:lnSpc>
                          <a:spcPct val="107000"/>
                        </a:lnSpc>
                        <a:spcAft>
                          <a:spcPts val="800"/>
                        </a:spcAft>
                        <a:buNone/>
                      </a:pPr>
                      <a:endParaRPr lang="en-GB" sz="1100" kern="1200">
                        <a:solidFill>
                          <a:srgbClr val="000000"/>
                        </a:solidFill>
                        <a:latin typeface="Calibri" pitchFamily="34"/>
                        <a:ea typeface="Calibri" pitchFamily="34"/>
                      </a:endParaRPr>
                    </a:p>
                    <a:p>
                      <a:pPr lvl="0" algn="l">
                        <a:lnSpc>
                          <a:spcPct val="107000"/>
                        </a:lnSpc>
                        <a:spcAft>
                          <a:spcPts val="800"/>
                        </a:spcAft>
                        <a:buNone/>
                      </a:pPr>
                      <a:r>
                        <a:rPr lang="en-GB" sz="1400" kern="1200">
                          <a:solidFill>
                            <a:srgbClr val="000000"/>
                          </a:solidFill>
                          <a:latin typeface="Aptos"/>
                        </a:rPr>
                        <a:t>Spin, roll and independently use ropes and swings (for example, tyre swings). Sit on a push-along wheeled toy, use a scooter or ride a tricycle.</a:t>
                      </a:r>
                      <a:r>
                        <a:rPr lang="en-GB" sz="1400" b="1" kern="1200">
                          <a:solidFill>
                            <a:srgbClr val="000000"/>
                          </a:solidFill>
                          <a:latin typeface="Aptos"/>
                        </a:rPr>
                        <a:t> </a:t>
                      </a:r>
                      <a:endParaRPr lang="en-GB" sz="1400" kern="1200">
                        <a:solidFill>
                          <a:srgbClr val="000000"/>
                        </a:solidFill>
                        <a:latin typeface="Aptos"/>
                        <a:ea typeface="Calibri" pitchFamily="34"/>
                      </a:endParaRPr>
                    </a:p>
                    <a:p>
                      <a:pPr lvl="0" algn="l">
                        <a:lnSpc>
                          <a:spcPct val="107000"/>
                        </a:lnSpc>
                        <a:spcAft>
                          <a:spcPts val="800"/>
                        </a:spcAft>
                        <a:buNone/>
                      </a:pPr>
                      <a:endParaRPr lang="en-GB" sz="1100" kern="1200">
                        <a:solidFill>
                          <a:srgbClr val="000000"/>
                        </a:solidFill>
                        <a:latin typeface="Calibri" pitchFamily="34"/>
                        <a:ea typeface="Calibri" pitchFamily="34"/>
                      </a:endParaRPr>
                    </a:p>
                    <a:p>
                      <a:pPr lvl="0"/>
                      <a:r>
                        <a:rPr lang="en-GB" sz="1400" kern="1200">
                          <a:solidFill>
                            <a:srgbClr val="000000"/>
                          </a:solidFill>
                          <a:latin typeface="Aptos"/>
                        </a:rPr>
                        <a:t>Use large and small motor skills to do things independently, for example manage buttons and zips, and pour drinks.  </a:t>
                      </a:r>
                    </a:p>
                    <a:p>
                      <a:pPr lvl="0"/>
                      <a:r>
                        <a:rPr lang="en-GB" sz="1400" kern="1200">
                          <a:solidFill>
                            <a:srgbClr val="000000"/>
                          </a:solidFill>
                          <a:latin typeface="Aptos"/>
                        </a:rPr>
                        <a:t> </a:t>
                      </a:r>
                    </a:p>
                    <a:p>
                      <a:pPr lvl="0"/>
                      <a:r>
                        <a:rPr lang="en-GB" sz="1400" kern="1200">
                          <a:solidFill>
                            <a:srgbClr val="000000"/>
                          </a:solidFill>
                          <a:latin typeface="Aptos"/>
                        </a:rPr>
                        <a:t>Show an increasing desire to be independent, such as wanting to feed themselves and dress or undress.  </a:t>
                      </a: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marL="0" marR="0" lvl="0" indent="0" algn="l" defTabSz="914400" rtl="0" fontAlgn="auto" hangingPunct="1">
                        <a:lnSpc>
                          <a:spcPct val="107000"/>
                        </a:lnSpc>
                        <a:spcBef>
                          <a:spcPts val="0"/>
                        </a:spcBef>
                        <a:spcAft>
                          <a:spcPts val="800"/>
                        </a:spcAft>
                        <a:buNone/>
                        <a:tabLst/>
                      </a:pPr>
                      <a:r>
                        <a:rPr lang="en-GB" sz="11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1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100" kern="1200">
                        <a:solidFill>
                          <a:srgbClr val="0070C0"/>
                        </a:solidFill>
                        <a:latin typeface="Aptos"/>
                      </a:endParaRPr>
                    </a:p>
                    <a:p>
                      <a:pPr lvl="0" algn="l">
                        <a:lnSpc>
                          <a:spcPct val="107000"/>
                        </a:lnSpc>
                        <a:spcAft>
                          <a:spcPts val="800"/>
                        </a:spcAft>
                        <a:buNone/>
                      </a:pPr>
                      <a:endParaRPr lang="en-GB" sz="1100" kern="1200">
                        <a:solidFill>
                          <a:srgbClr val="000000"/>
                        </a:solidFill>
                        <a:latin typeface="Calibri" pitchFamily="34"/>
                        <a:ea typeface="Calibri" pitchFamily="34"/>
                      </a:endParaRPr>
                    </a:p>
                    <a:p>
                      <a:pPr lvl="0" algn="l">
                        <a:lnSpc>
                          <a:spcPct val="107000"/>
                        </a:lnSpc>
                        <a:spcAft>
                          <a:spcPts val="800"/>
                        </a:spcAft>
                        <a:buNone/>
                      </a:pPr>
                      <a:r>
                        <a:rPr lang="en-GB" sz="1200" b="1" kern="1200">
                          <a:solidFill>
                            <a:srgbClr val="000000"/>
                          </a:solidFill>
                          <a:latin typeface="Calibri" pitchFamily="34"/>
                          <a:ea typeface="Calibri" pitchFamily="34"/>
                        </a:rPr>
                        <a:t> </a:t>
                      </a:r>
                      <a:endParaRPr lang="en-GB" sz="1100" kern="1200">
                        <a:solidFill>
                          <a:srgbClr val="000000"/>
                        </a:solidFill>
                        <a:latin typeface="Calibri" pitchFamily="34"/>
                        <a:ea typeface="Calibri" pitchFamily="34"/>
                      </a:endParaRPr>
                    </a:p>
                  </a:txBody>
                  <a:tcPr marL="114300" marR="114300" marT="0" marB="0"/>
                </a:tc>
                <a:tc>
                  <a:txBody>
                    <a:bodyPr/>
                    <a:lstStyle/>
                    <a:p>
                      <a:pPr lvl="0"/>
                      <a:r>
                        <a:rPr lang="en-GB" sz="1400"/>
                        <a:t>As soon as children are able, encourage ‘active travel’ to and from the setting e.g. walking, scooter or bike.</a:t>
                      </a:r>
                    </a:p>
                    <a:p>
                      <a:pPr lvl="0"/>
                      <a:r>
                        <a:rPr lang="en-GB" sz="1400"/>
                        <a:t>Provide materials and equipment that support physical development – both large and small motor skills. Encourage children to use materials flexibly and combine them in different ways. Check that children’s clothing and footwear are not too tight or too large.</a:t>
                      </a:r>
                    </a:p>
                    <a:p>
                      <a:pPr lvl="0"/>
                      <a:endParaRPr lang="en-GB" sz="1400"/>
                    </a:p>
                    <a:p>
                      <a:pPr marL="0" marR="0" lvl="0" indent="0" algn="l" defTabSz="914400" rtl="0" fontAlgn="auto" hangingPunct="1">
                        <a:lnSpc>
                          <a:spcPct val="100000"/>
                        </a:lnSpc>
                        <a:spcBef>
                          <a:spcPts val="0"/>
                        </a:spcBef>
                        <a:spcAft>
                          <a:spcPts val="0"/>
                        </a:spcAft>
                        <a:buNone/>
                        <a:tabLst/>
                      </a:pPr>
                      <a:endParaRPr lang="en-GB" sz="1400" kern="1200">
                        <a:solidFill>
                          <a:srgbClr val="000000"/>
                        </a:solidFill>
                        <a:latin typeface="Aptos"/>
                      </a:endParaRPr>
                    </a:p>
                    <a:p>
                      <a:pPr marL="0" marR="0" lvl="0" indent="0" algn="l" defTabSz="914400" rtl="0" fontAlgn="auto" hangingPunct="1">
                        <a:lnSpc>
                          <a:spcPct val="100000"/>
                        </a:lnSpc>
                        <a:spcBef>
                          <a:spcPts val="0"/>
                        </a:spcBef>
                        <a:spcAft>
                          <a:spcPts val="0"/>
                        </a:spcAft>
                        <a:buNone/>
                        <a:tabLst/>
                      </a:pPr>
                      <a:r>
                        <a:rPr lang="en-GB" sz="1400" kern="1200">
                          <a:solidFill>
                            <a:srgbClr val="000000"/>
                          </a:solidFill>
                          <a:latin typeface="Aptos"/>
                        </a:rPr>
                        <a:t>Provide young children with lots of opportunities to feed themselves. Encourage them to dress and undress independently. Be patient, do not rush and take time to talk about what they are doing and why: “It’s a bit cold and wet today – what do we need to wear to keep warm and dry?”  </a:t>
                      </a:r>
                    </a:p>
                    <a:p>
                      <a:pPr lvl="0"/>
                      <a:endParaRPr lang="en-GB" sz="1400"/>
                    </a:p>
                  </a:txBody>
                  <a:tcPr/>
                </a:tc>
                <a:extLst>
                  <a:ext uri="{0D108BD9-81ED-4DB2-BD59-A6C34878D82A}">
                    <a16:rowId xmlns:a16="http://schemas.microsoft.com/office/drawing/2014/main" val="2759419222"/>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D5421F07-486A-C685-2677-69DA4E18FA06}"/>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7ACA229B-0115-6F35-F907-78321678BE0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E424F9-F7DA-4663-B68A-256A4C9A4983}" type="slidenum">
              <a:t>22</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B761036F-7153-3B5B-93B8-9B3132A02456}"/>
              </a:ext>
            </a:extLst>
          </p:cNvPr>
          <p:cNvGraphicFramePr>
            <a:graphicFrameLocks noGrp="1"/>
          </p:cNvGraphicFramePr>
          <p:nvPr>
            <p:ph idx="1"/>
          </p:nvPr>
        </p:nvGraphicFramePr>
        <p:xfrm>
          <a:off x="790069" y="746223"/>
          <a:ext cx="10515600" cy="4790441"/>
        </p:xfrm>
        <a:graphic>
          <a:graphicData uri="http://schemas.openxmlformats.org/drawingml/2006/table">
            <a:tbl>
              <a:tblPr firstRow="1" bandRow="1">
                <a:effectLst/>
                <a:tableStyleId>{5C22544A-7EE6-4342-B048-85BDC9FD1C3A}</a:tableStyleId>
              </a:tblPr>
              <a:tblGrid>
                <a:gridCol w="5257800">
                  <a:extLst>
                    <a:ext uri="{9D8B030D-6E8A-4147-A177-3AD203B41FA5}">
                      <a16:colId xmlns:a16="http://schemas.microsoft.com/office/drawing/2014/main" val="518364833"/>
                    </a:ext>
                  </a:extLst>
                </a:gridCol>
                <a:gridCol w="5257800">
                  <a:extLst>
                    <a:ext uri="{9D8B030D-6E8A-4147-A177-3AD203B41FA5}">
                      <a16:colId xmlns:a16="http://schemas.microsoft.com/office/drawing/2014/main" val="2198837391"/>
                    </a:ext>
                  </a:extLst>
                </a:gridCol>
              </a:tblGrid>
              <a:tr h="370844">
                <a:tc>
                  <a:txBody>
                    <a:bodyPr/>
                    <a:lstStyle/>
                    <a:p>
                      <a:pPr lvl="0" algn="ctr"/>
                      <a:r>
                        <a:rPr lang="en-GB" sz="1600"/>
                        <a:t>Young children will be learning to:</a:t>
                      </a:r>
                    </a:p>
                  </a:txBody>
                  <a:tcPr/>
                </a:tc>
                <a:tc>
                  <a:txBody>
                    <a:bodyPr/>
                    <a:lstStyle/>
                    <a:p>
                      <a:pPr lvl="0" algn="ctr"/>
                      <a:r>
                        <a:rPr lang="en-GB" sz="1600"/>
                        <a:t>Examples of how to support PD:</a:t>
                      </a:r>
                    </a:p>
                  </a:txBody>
                  <a:tcPr/>
                </a:tc>
                <a:extLst>
                  <a:ext uri="{0D108BD9-81ED-4DB2-BD59-A6C34878D82A}">
                    <a16:rowId xmlns:a16="http://schemas.microsoft.com/office/drawing/2014/main" val="2823247630"/>
                  </a:ext>
                </a:extLst>
              </a:tr>
              <a:tr h="370844">
                <a:tc>
                  <a:txBody>
                    <a:bodyPr/>
                    <a:lstStyle/>
                    <a:p>
                      <a:pPr lvl="0"/>
                      <a:r>
                        <a:rPr lang="en-GB" sz="1400" kern="1200">
                          <a:solidFill>
                            <a:srgbClr val="000000"/>
                          </a:solidFill>
                          <a:latin typeface="Aptos"/>
                        </a:rPr>
                        <a:t> Start eating independently and learning how to use a knife and fork.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Develop manipulation and control.  </a:t>
                      </a:r>
                    </a:p>
                    <a:p>
                      <a:pPr lvl="0"/>
                      <a:r>
                        <a:rPr lang="en-GB" sz="1400" kern="1200">
                          <a:solidFill>
                            <a:srgbClr val="000000"/>
                          </a:solidFill>
                          <a:latin typeface="Aptos"/>
                        </a:rPr>
                        <a:t> </a:t>
                      </a:r>
                    </a:p>
                    <a:p>
                      <a:pPr lvl="0"/>
                      <a:r>
                        <a:rPr lang="en-GB" sz="1400" kern="1200">
                          <a:solidFill>
                            <a:srgbClr val="000000"/>
                          </a:solidFill>
                          <a:latin typeface="Aptos"/>
                        </a:rPr>
                        <a:t> </a:t>
                      </a:r>
                    </a:p>
                    <a:p>
                      <a:pPr lvl="0"/>
                      <a:r>
                        <a:rPr lang="en-GB" sz="1400" kern="1200">
                          <a:solidFill>
                            <a:srgbClr val="000000"/>
                          </a:solidFill>
                          <a:latin typeface="Aptos"/>
                        </a:rPr>
                        <a:t>Explore different materials and tools.</a:t>
                      </a:r>
                      <a:r>
                        <a:rPr lang="en-GB" sz="1400" b="1" kern="1200">
                          <a:solidFill>
                            <a:srgbClr val="000000"/>
                          </a:solidFill>
                          <a:latin typeface="Aptos"/>
                        </a:rPr>
                        <a:t> </a:t>
                      </a:r>
                      <a:endParaRPr lang="en-GB" sz="1400" kern="1200">
                        <a:solidFill>
                          <a:srgbClr val="000000"/>
                        </a:solidFill>
                        <a:latin typeface="Aptos"/>
                      </a:endParaRPr>
                    </a:p>
                    <a:p>
                      <a:pPr lvl="0"/>
                      <a:r>
                        <a:rPr lang="en-GB" sz="1800" kern="1200">
                          <a:solidFill>
                            <a:srgbClr val="000000"/>
                          </a:solidFill>
                          <a:latin typeface="Aptos"/>
                        </a:rPr>
                        <a:t> </a:t>
                      </a:r>
                    </a:p>
                    <a:p>
                      <a:pPr lvl="0"/>
                      <a:endParaRPr lang="en-GB" sz="1200" kern="1200">
                        <a:solidFill>
                          <a:srgbClr val="00B0F0"/>
                        </a:solidFill>
                        <a:latin typeface="Aptos"/>
                      </a:endParaRPr>
                    </a:p>
                    <a:p>
                      <a:pPr lvl="0"/>
                      <a:r>
                        <a:rPr lang="en-GB" sz="1200" u="sng" kern="1200">
                          <a:solidFill>
                            <a:srgbClr val="0070C0"/>
                          </a:solidFill>
                          <a:latin typeface="Aptos"/>
                          <a:hlinkClick r:id="rId3">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200" u="none" strike="noStrike" kern="1200">
                          <a:solidFill>
                            <a:srgbClr val="0070C0"/>
                          </a:solidFill>
                          <a:latin typeface="Aptos"/>
                          <a:hlinkClick r:id="rId3">
                            <a:extLst>
                              <a:ext uri="{A12FA001-AC4F-418D-AE19-62706E023703}">
                                <ahyp:hlinkClr xmlns:ahyp="http://schemas.microsoft.com/office/drawing/2018/hyperlinkcolor" val="tx"/>
                              </a:ext>
                            </a:extLst>
                          </a:hlinkClick>
                        </a:rPr>
                        <a:t> </a:t>
                      </a:r>
                      <a:endParaRPr lang="en-GB" sz="1200" kern="1200">
                        <a:solidFill>
                          <a:srgbClr val="0070C0"/>
                        </a:solidFill>
                        <a:latin typeface="Aptos"/>
                      </a:endParaRPr>
                    </a:p>
                  </a:txBody>
                  <a:tcPr/>
                </a:tc>
                <a:tc>
                  <a:txBody>
                    <a:bodyPr/>
                    <a:lstStyle/>
                    <a:p>
                      <a:pPr lvl="0"/>
                      <a:r>
                        <a:rPr lang="en-GB" sz="1400" kern="1200">
                          <a:solidFill>
                            <a:srgbClr val="000000"/>
                          </a:solidFill>
                          <a:latin typeface="Aptos"/>
                        </a:rPr>
                        <a:t>Encourage young children’s personal decision-making by offering real choices – water or milk, for example. They can comment on how to eat healthily, listen to children’s responses and develop conversations about this. Encourage good eating habits and behaviours, such as not snatching, sharing and waiting for a second helping. </a:t>
                      </a:r>
                    </a:p>
                    <a:p>
                      <a:pPr lvl="0"/>
                      <a:r>
                        <a:rPr lang="en-GB" sz="1400" kern="1200">
                          <a:solidFill>
                            <a:srgbClr val="000000"/>
                          </a:solidFill>
                          <a:latin typeface="Aptos"/>
                        </a:rPr>
                        <a:t> </a:t>
                      </a:r>
                    </a:p>
                    <a:p>
                      <a:pPr lvl="0"/>
                      <a:endParaRPr lang="en-GB" sz="1400" kern="1200">
                        <a:solidFill>
                          <a:srgbClr val="000000"/>
                        </a:solidFill>
                        <a:latin typeface="Aptos"/>
                      </a:endParaRPr>
                    </a:p>
                    <a:p>
                      <a:pPr lvl="0"/>
                      <a:endParaRPr lang="en-GB" sz="1400" kern="1200">
                        <a:solidFill>
                          <a:srgbClr val="000000"/>
                        </a:solidFill>
                        <a:latin typeface="Aptos"/>
                      </a:endParaRPr>
                    </a:p>
                    <a:p>
                      <a:pPr lvl="0"/>
                      <a:endParaRPr lang="en-GB" sz="1400" kern="1200">
                        <a:solidFill>
                          <a:srgbClr val="000000"/>
                        </a:solidFill>
                        <a:latin typeface="Aptos"/>
                      </a:endParaRPr>
                    </a:p>
                    <a:p>
                      <a:pPr lvl="0"/>
                      <a:r>
                        <a:rPr lang="en-GB" sz="1400" kern="1200">
                          <a:solidFill>
                            <a:srgbClr val="000000"/>
                          </a:solidFill>
                          <a:latin typeface="Aptos"/>
                        </a:rPr>
                        <a:t>Provide different types of paper for children to tear, make marks on and print on.  </a:t>
                      </a:r>
                    </a:p>
                    <a:p>
                      <a:pPr lvl="0"/>
                      <a:r>
                        <a:rPr lang="en-GB" sz="1400" kern="1200">
                          <a:solidFill>
                            <a:srgbClr val="000000"/>
                          </a:solidFill>
                          <a:latin typeface="Aptos"/>
                        </a:rPr>
                        <a:t> </a:t>
                      </a:r>
                    </a:p>
                    <a:p>
                      <a:pPr lvl="0"/>
                      <a:r>
                        <a:rPr lang="en-GB" sz="1400" kern="1200">
                          <a:solidFill>
                            <a:srgbClr val="000000"/>
                          </a:solidFill>
                          <a:latin typeface="Aptos"/>
                        </a:rPr>
                        <a:t>Provide lots of different things for young children to grasp, hold and explore, like clay, finger paint, spoons, brushes, shells. </a:t>
                      </a:r>
                    </a:p>
                    <a:p>
                      <a:pPr lvl="0"/>
                      <a:r>
                        <a:rPr lang="en-GB" sz="1400" kern="1200">
                          <a:solidFill>
                            <a:srgbClr val="000000"/>
                          </a:solidFill>
                          <a:latin typeface="Aptos"/>
                        </a:rPr>
                        <a:t> </a:t>
                      </a:r>
                    </a:p>
                    <a:p>
                      <a:pPr lvl="0"/>
                      <a:r>
                        <a:rPr lang="en-GB" sz="1400" kern="1200">
                          <a:solidFill>
                            <a:srgbClr val="000000"/>
                          </a:solidFill>
                          <a:latin typeface="Aptos"/>
                        </a:rPr>
                        <a:t>Note: Look out for children who find it difficult to sit comfortably on chairs. They may need help to develop their core muscles. You can help them by encouraging them to scoot on sit-down trikes without pedals and jump on soft-play equipment</a:t>
                      </a:r>
                      <a:r>
                        <a:rPr lang="en-GB" sz="1800" kern="1200">
                          <a:solidFill>
                            <a:srgbClr val="000000"/>
                          </a:solidFill>
                          <a:latin typeface="Aptos"/>
                        </a:rPr>
                        <a:t>.</a:t>
                      </a:r>
                      <a:r>
                        <a:rPr lang="en-GB" sz="1800" b="1" kern="1200">
                          <a:solidFill>
                            <a:srgbClr val="000000"/>
                          </a:solidFill>
                          <a:latin typeface="Aptos"/>
                        </a:rPr>
                        <a:t> </a:t>
                      </a:r>
                      <a:endParaRPr lang="en-GB" sz="1400"/>
                    </a:p>
                  </a:txBody>
                  <a:tcPr/>
                </a:tc>
                <a:extLst>
                  <a:ext uri="{0D108BD9-81ED-4DB2-BD59-A6C34878D82A}">
                    <a16:rowId xmlns:a16="http://schemas.microsoft.com/office/drawing/2014/main" val="1517930654"/>
                  </a:ext>
                </a:extLst>
              </a:tr>
            </a:tbl>
          </a:graphicData>
        </a:graphic>
      </p:graphicFrame>
      <p:pic>
        <p:nvPicPr>
          <p:cNvPr id="3" name="Picture 2" descr="A blue and white logo&#10;&#10;AI-generated content may be incorrect.">
            <a:extLst>
              <a:ext uri="{FF2B5EF4-FFF2-40B4-BE49-F238E27FC236}">
                <a16:creationId xmlns:a16="http://schemas.microsoft.com/office/drawing/2014/main" id="{2C6D8433-F473-0AEE-562A-FCACD52AD521}"/>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4" name="Slide Number Placeholder 4">
            <a:extLst>
              <a:ext uri="{FF2B5EF4-FFF2-40B4-BE49-F238E27FC236}">
                <a16:creationId xmlns:a16="http://schemas.microsoft.com/office/drawing/2014/main" id="{1C588F2D-B8EA-2308-8334-0BC54711AF7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DB86B2-8908-4711-9320-7B365C42ACEC}" type="slidenum">
              <a:t>23</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0419-0940-23BA-3C22-64212B138E98}"/>
              </a:ext>
            </a:extLst>
          </p:cNvPr>
          <p:cNvSpPr txBox="1">
            <a:spLocks noGrp="1"/>
          </p:cNvSpPr>
          <p:nvPr>
            <p:ph type="title"/>
          </p:nvPr>
        </p:nvSpPr>
        <p:spPr/>
        <p:txBody>
          <a:bodyPr anchorCtr="1"/>
          <a:lstStyle/>
          <a:p>
            <a:pPr lvl="0" algn="ctr"/>
            <a:r>
              <a:rPr lang="en-GB"/>
              <a:t>Assessment:</a:t>
            </a:r>
          </a:p>
        </p:txBody>
      </p:sp>
      <p:graphicFrame>
        <p:nvGraphicFramePr>
          <p:cNvPr id="3" name="Content Placeholder 4">
            <a:extLst>
              <a:ext uri="{FF2B5EF4-FFF2-40B4-BE49-F238E27FC236}">
                <a16:creationId xmlns:a16="http://schemas.microsoft.com/office/drawing/2014/main" id="{28DD2570-C16A-FFBC-1481-7B0E3D10DA84}"/>
              </a:ext>
            </a:extLst>
          </p:cNvPr>
          <p:cNvGraphicFramePr>
            <a:graphicFrameLocks noGrp="1"/>
          </p:cNvGraphicFramePr>
          <p:nvPr>
            <p:ph idx="1"/>
          </p:nvPr>
        </p:nvGraphicFramePr>
        <p:xfrm>
          <a:off x="1147919" y="1322258"/>
          <a:ext cx="9896157" cy="5465023"/>
        </p:xfrm>
        <a:graphic>
          <a:graphicData uri="http://schemas.openxmlformats.org/drawingml/2006/table">
            <a:tbl>
              <a:tblPr firstRow="1" firstCol="1" bandRow="1">
                <a:effectLst/>
                <a:tableStyleId>{5C22544A-7EE6-4342-B048-85BDC9FD1C3A}</a:tableStyleId>
              </a:tblPr>
              <a:tblGrid>
                <a:gridCol w="598538">
                  <a:extLst>
                    <a:ext uri="{9D8B030D-6E8A-4147-A177-3AD203B41FA5}">
                      <a16:colId xmlns:a16="http://schemas.microsoft.com/office/drawing/2014/main" val="4255389827"/>
                    </a:ext>
                  </a:extLst>
                </a:gridCol>
                <a:gridCol w="9297619">
                  <a:extLst>
                    <a:ext uri="{9D8B030D-6E8A-4147-A177-3AD203B41FA5}">
                      <a16:colId xmlns:a16="http://schemas.microsoft.com/office/drawing/2014/main" val="24225624"/>
                    </a:ext>
                  </a:extLst>
                </a:gridCol>
              </a:tblGrid>
              <a:tr h="304504">
                <a:tc>
                  <a:txBody>
                    <a:bodyPr/>
                    <a:lstStyle/>
                    <a:p>
                      <a:pPr lvl="0" algn="ctr">
                        <a:lnSpc>
                          <a:spcPct val="107000"/>
                        </a:lnSpc>
                        <a:spcAft>
                          <a:spcPts val="800"/>
                        </a:spcAft>
                        <a:buNone/>
                      </a:pPr>
                      <a:r>
                        <a:rPr lang="en-GB" sz="1600" kern="1200"/>
                        <a:t> </a:t>
                      </a:r>
                      <a:endParaRPr lang="en-GB" sz="1100" kern="1200">
                        <a:solidFill>
                          <a:srgbClr val="000000"/>
                        </a:solidFill>
                        <a:latin typeface="Calibri" pitchFamily="34"/>
                        <a:ea typeface="Calibri" pitchFamily="34"/>
                      </a:endParaRPr>
                    </a:p>
                  </a:txBody>
                  <a:tcPr marL="68580" marR="68580" marT="0" marB="0"/>
                </a:tc>
                <a:tc>
                  <a:txBody>
                    <a:bodyPr/>
                    <a:lstStyle/>
                    <a:p>
                      <a:pPr lvl="0">
                        <a:lnSpc>
                          <a:spcPct val="107000"/>
                        </a:lnSpc>
                        <a:spcAft>
                          <a:spcPts val="800"/>
                        </a:spcAft>
                        <a:buNone/>
                      </a:pPr>
                      <a:r>
                        <a:rPr lang="en-GB" sz="1200" kern="1200"/>
                        <a:t>                                                                      </a:t>
                      </a:r>
                      <a:r>
                        <a:rPr lang="en-GB" sz="1600" kern="1200"/>
                        <a:t>Observational checkpoints for 18 months</a:t>
                      </a:r>
                      <a:endParaRPr lang="en-GB" sz="1600" kern="1200">
                        <a:solidFill>
                          <a:srgbClr val="000000"/>
                        </a:solidFill>
                        <a:latin typeface="Calibri" pitchFamily="34"/>
                        <a:ea typeface="Calibri" pitchFamily="34"/>
                      </a:endParaRPr>
                    </a:p>
                  </a:txBody>
                  <a:tcPr marL="68580" marR="68580" marT="0" marB="0"/>
                </a:tc>
                <a:extLst>
                  <a:ext uri="{0D108BD9-81ED-4DB2-BD59-A6C34878D82A}">
                    <a16:rowId xmlns:a16="http://schemas.microsoft.com/office/drawing/2014/main" val="372470770"/>
                  </a:ext>
                </a:extLst>
              </a:tr>
              <a:tr h="948589">
                <a:tc>
                  <a:txBody>
                    <a:bodyPr/>
                    <a:lstStyle/>
                    <a:p>
                      <a:pPr lvl="0" algn="ctr">
                        <a:lnSpc>
                          <a:spcPct val="107000"/>
                        </a:lnSpc>
                        <a:spcAft>
                          <a:spcPts val="800"/>
                        </a:spcAft>
                        <a:buNone/>
                      </a:pPr>
                      <a:r>
                        <a:rPr lang="en-GB" sz="1400" kern="1200"/>
                        <a:t>CL</a:t>
                      </a:r>
                      <a:endParaRPr lang="en-GB" sz="1100" kern="1200">
                        <a:solidFill>
                          <a:srgbClr val="000000"/>
                        </a:solidFill>
                        <a:latin typeface="Calibri" pitchFamily="34"/>
                        <a:ea typeface="Calibri" pitchFamily="34"/>
                      </a:endParaRPr>
                    </a:p>
                  </a:txBody>
                  <a:tcPr marL="68580" marR="68580" marT="0" marB="0"/>
                </a:tc>
                <a:tc>
                  <a:txBody>
                    <a:bodyPr/>
                    <a:lstStyle/>
                    <a:p>
                      <a:pPr lvl="0">
                        <a:lnSpc>
                          <a:spcPct val="107000"/>
                        </a:lnSpc>
                        <a:spcAft>
                          <a:spcPts val="800"/>
                        </a:spcAft>
                        <a:buNone/>
                      </a:pPr>
                      <a:r>
                        <a:rPr lang="en-GB" sz="1400" kern="1200"/>
                        <a:t>Is the toddler listening and responding to a simple instruction like: “Adam, put on your shoes”?</a:t>
                      </a:r>
                    </a:p>
                    <a:p>
                      <a:pPr lvl="0">
                        <a:lnSpc>
                          <a:spcPct val="107000"/>
                        </a:lnSpc>
                        <a:spcAft>
                          <a:spcPts val="800"/>
                        </a:spcAft>
                        <a:buNone/>
                      </a:pPr>
                      <a:r>
                        <a:rPr lang="en-GB" sz="1400" kern="1200"/>
                        <a:t>Can the toddler use a range of adult like speech patterns (Jargon) and at least 20 clear words?</a:t>
                      </a:r>
                    </a:p>
                    <a:p>
                      <a:pPr lvl="0">
                        <a:lnSpc>
                          <a:spcPct val="107000"/>
                        </a:lnSpc>
                        <a:spcAft>
                          <a:spcPts val="800"/>
                        </a:spcAft>
                        <a:buNone/>
                      </a:pPr>
                      <a:r>
                        <a:rPr lang="en-GB" sz="1400" kern="1200"/>
                        <a:t>Does the toddler understand lots of single words and some two-word phrases, such as “give me” or “shoes on”?</a:t>
                      </a:r>
                      <a:endParaRPr lang="en-GB" sz="1400" kern="1200">
                        <a:solidFill>
                          <a:srgbClr val="000000"/>
                        </a:solidFill>
                        <a:latin typeface="Calibri" pitchFamily="34"/>
                        <a:ea typeface="Calibri" pitchFamily="34"/>
                      </a:endParaRPr>
                    </a:p>
                  </a:txBody>
                  <a:tcPr marL="68580" marR="68580" marT="0" marB="0"/>
                </a:tc>
                <a:extLst>
                  <a:ext uri="{0D108BD9-81ED-4DB2-BD59-A6C34878D82A}">
                    <a16:rowId xmlns:a16="http://schemas.microsoft.com/office/drawing/2014/main" val="1538895632"/>
                  </a:ext>
                </a:extLst>
              </a:tr>
              <a:tr h="543016">
                <a:tc>
                  <a:txBody>
                    <a:bodyPr/>
                    <a:lstStyle/>
                    <a:p>
                      <a:pPr lvl="0" algn="ctr">
                        <a:lnSpc>
                          <a:spcPct val="107000"/>
                        </a:lnSpc>
                        <a:spcAft>
                          <a:spcPts val="800"/>
                        </a:spcAft>
                        <a:buNone/>
                      </a:pPr>
                      <a:r>
                        <a:rPr lang="en-GB" sz="1400" kern="1200"/>
                        <a:t>PSED</a:t>
                      </a:r>
                      <a:endParaRPr lang="en-GB" sz="1100" kern="1200">
                        <a:solidFill>
                          <a:srgbClr val="000000"/>
                        </a:solidFill>
                        <a:latin typeface="Calibri" pitchFamily="34"/>
                        <a:ea typeface="Calibri" pitchFamily="34"/>
                      </a:endParaRPr>
                    </a:p>
                  </a:txBody>
                  <a:tcPr marL="68580" marR="68580" marT="0" marB="0"/>
                </a:tc>
                <a:tc>
                  <a:txBody>
                    <a:bodyPr/>
                    <a:lstStyle/>
                    <a:p>
                      <a:pPr lvl="0">
                        <a:lnSpc>
                          <a:spcPct val="107000"/>
                        </a:lnSpc>
                        <a:spcAft>
                          <a:spcPts val="800"/>
                        </a:spcAft>
                        <a:buNone/>
                      </a:pPr>
                      <a:r>
                        <a:rPr lang="en-GB" sz="1400" kern="1200"/>
                        <a:t>Is the toddler increasingly curious about their world and wanting to explore it and be noticed by you?</a:t>
                      </a:r>
                      <a:endParaRPr lang="en-GB" sz="1400" kern="1200">
                        <a:solidFill>
                          <a:srgbClr val="000000"/>
                        </a:solidFill>
                        <a:latin typeface="Calibri" pitchFamily="34"/>
                        <a:ea typeface="Calibri" pitchFamily="34"/>
                      </a:endParaRPr>
                    </a:p>
                  </a:txBody>
                  <a:tcPr marL="68580" marR="68580" marT="0" marB="0"/>
                </a:tc>
                <a:extLst>
                  <a:ext uri="{0D108BD9-81ED-4DB2-BD59-A6C34878D82A}">
                    <a16:rowId xmlns:a16="http://schemas.microsoft.com/office/drawing/2014/main" val="284814684"/>
                  </a:ext>
                </a:extLst>
              </a:tr>
              <a:tr h="309835">
                <a:tc>
                  <a:txBody>
                    <a:bodyPr/>
                    <a:lstStyle/>
                    <a:p>
                      <a:pPr lvl="0" algn="ctr">
                        <a:lnSpc>
                          <a:spcPct val="107000"/>
                        </a:lnSpc>
                        <a:spcAft>
                          <a:spcPts val="800"/>
                        </a:spcAft>
                        <a:buNone/>
                      </a:pPr>
                      <a:endParaRPr lang="en-GB" sz="1100" kern="1200">
                        <a:solidFill>
                          <a:srgbClr val="000000"/>
                        </a:solidFill>
                        <a:latin typeface="Calibri" pitchFamily="34"/>
                        <a:ea typeface="Calibri" pitchFamily="34"/>
                      </a:endParaRPr>
                    </a:p>
                  </a:txBody>
                  <a:tcPr marL="68580" marR="68580" marT="0" marB="0"/>
                </a:tc>
                <a:tc>
                  <a:txBody>
                    <a:bodyPr/>
                    <a:lstStyle/>
                    <a:p>
                      <a:pPr lvl="0" algn="l">
                        <a:lnSpc>
                          <a:spcPct val="107000"/>
                        </a:lnSpc>
                        <a:spcAft>
                          <a:spcPts val="800"/>
                        </a:spcAft>
                        <a:buNone/>
                      </a:pPr>
                      <a:r>
                        <a:rPr lang="en-GB" sz="1600" b="1" kern="1200">
                          <a:solidFill>
                            <a:srgbClr val="000000"/>
                          </a:solidFill>
                        </a:rPr>
                        <a:t>                                                      Observational checkpoints for 24 months</a:t>
                      </a:r>
                      <a:endParaRPr lang="en-GB" sz="1600" b="1" kern="1200">
                        <a:solidFill>
                          <a:srgbClr val="000000"/>
                        </a:solidFill>
                        <a:latin typeface="Calibri" pitchFamily="34"/>
                        <a:ea typeface="Calibri" pitchFamily="34"/>
                      </a:endParaRPr>
                    </a:p>
                  </a:txBody>
                  <a:tcPr marL="68580" marR="68580" marT="0" marB="0"/>
                </a:tc>
                <a:extLst>
                  <a:ext uri="{0D108BD9-81ED-4DB2-BD59-A6C34878D82A}">
                    <a16:rowId xmlns:a16="http://schemas.microsoft.com/office/drawing/2014/main" val="164541555"/>
                  </a:ext>
                </a:extLst>
              </a:tr>
              <a:tr h="1452615">
                <a:tc>
                  <a:txBody>
                    <a:bodyPr/>
                    <a:lstStyle/>
                    <a:p>
                      <a:pPr lvl="0" algn="ctr">
                        <a:lnSpc>
                          <a:spcPct val="107000"/>
                        </a:lnSpc>
                        <a:spcAft>
                          <a:spcPts val="800"/>
                        </a:spcAft>
                        <a:buNone/>
                      </a:pPr>
                      <a:r>
                        <a:rPr lang="en-GB" sz="1400" kern="1200">
                          <a:solidFill>
                            <a:srgbClr val="FFFFFF"/>
                          </a:solidFill>
                          <a:latin typeface="Aptos"/>
                          <a:ea typeface="Calibri" pitchFamily="34"/>
                        </a:rPr>
                        <a:t>CL</a:t>
                      </a:r>
                    </a:p>
                  </a:txBody>
                  <a:tcPr marL="68580" marR="68580" marT="0" marB="0"/>
                </a:tc>
                <a:tc>
                  <a:txBody>
                    <a:bodyPr/>
                    <a:lstStyle/>
                    <a:p>
                      <a:pPr lvl="0">
                        <a:lnSpc>
                          <a:spcPct val="107000"/>
                        </a:lnSpc>
                        <a:spcAft>
                          <a:spcPts val="800"/>
                        </a:spcAft>
                        <a:buNone/>
                      </a:pPr>
                      <a:r>
                        <a:rPr lang="en-GB" sz="1400" kern="1200">
                          <a:solidFill>
                            <a:srgbClr val="000000"/>
                          </a:solidFill>
                          <a:latin typeface="Calibri" pitchFamily="34"/>
                          <a:ea typeface="Calibri" pitchFamily="34"/>
                        </a:rPr>
                        <a:t>Is the child showing an interest in what other children are playing and sometimes joins in?</a:t>
                      </a:r>
                    </a:p>
                    <a:p>
                      <a:pPr lvl="0">
                        <a:lnSpc>
                          <a:spcPct val="107000"/>
                        </a:lnSpc>
                        <a:spcAft>
                          <a:spcPts val="800"/>
                        </a:spcAft>
                        <a:buNone/>
                      </a:pPr>
                      <a:r>
                        <a:rPr lang="en-GB" sz="1400" kern="1200">
                          <a:solidFill>
                            <a:srgbClr val="000000"/>
                          </a:solidFill>
                          <a:latin typeface="Calibri" pitchFamily="34"/>
                          <a:ea typeface="Calibri" pitchFamily="34"/>
                        </a:rPr>
                        <a:t>Can the child use up to 50 words?</a:t>
                      </a:r>
                    </a:p>
                    <a:p>
                      <a:pPr lvl="0">
                        <a:lnSpc>
                          <a:spcPct val="107000"/>
                        </a:lnSpc>
                        <a:spcAft>
                          <a:spcPts val="800"/>
                        </a:spcAft>
                        <a:buNone/>
                      </a:pPr>
                      <a:r>
                        <a:rPr lang="en-GB" sz="1400" kern="1200">
                          <a:solidFill>
                            <a:srgbClr val="000000"/>
                          </a:solidFill>
                          <a:latin typeface="Calibri" pitchFamily="34"/>
                          <a:ea typeface="Calibri" pitchFamily="34"/>
                        </a:rPr>
                        <a:t>Is the child beginning to put two or three words together e.g. “more milk”?</a:t>
                      </a:r>
                    </a:p>
                    <a:p>
                      <a:pPr lvl="0">
                        <a:lnSpc>
                          <a:spcPct val="107000"/>
                        </a:lnSpc>
                        <a:spcAft>
                          <a:spcPts val="800"/>
                        </a:spcAft>
                        <a:buNone/>
                      </a:pPr>
                      <a:r>
                        <a:rPr lang="en-GB" sz="1400" kern="1200">
                          <a:solidFill>
                            <a:srgbClr val="000000"/>
                          </a:solidFill>
                          <a:latin typeface="Calibri" pitchFamily="34"/>
                          <a:ea typeface="Calibri" pitchFamily="34"/>
                        </a:rPr>
                        <a:t>Can the child understand many more words that they say – between 200 – 500 words?</a:t>
                      </a:r>
                    </a:p>
                    <a:p>
                      <a:pPr lvl="0">
                        <a:lnSpc>
                          <a:spcPct val="107000"/>
                        </a:lnSpc>
                        <a:spcAft>
                          <a:spcPts val="800"/>
                        </a:spcAft>
                        <a:buNone/>
                      </a:pPr>
                      <a:r>
                        <a:rPr lang="en-GB" sz="1400" kern="1200">
                          <a:solidFill>
                            <a:srgbClr val="000000"/>
                          </a:solidFill>
                          <a:latin typeface="Calibri" pitchFamily="34"/>
                          <a:ea typeface="Calibri" pitchFamily="34"/>
                        </a:rPr>
                        <a:t>Can the child understand simple questions and instructions like: “Where’s your hat?” or “What’s the boy in the picture doing?”</a:t>
                      </a:r>
                    </a:p>
                  </a:txBody>
                  <a:tcPr marL="68580" marR="68580" marT="0" marB="0"/>
                </a:tc>
                <a:extLst>
                  <a:ext uri="{0D108BD9-81ED-4DB2-BD59-A6C34878D82A}">
                    <a16:rowId xmlns:a16="http://schemas.microsoft.com/office/drawing/2014/main" val="1982067980"/>
                  </a:ext>
                </a:extLst>
              </a:tr>
              <a:tr h="733385">
                <a:tc>
                  <a:txBody>
                    <a:bodyPr/>
                    <a:lstStyle/>
                    <a:p>
                      <a:pPr lvl="0" algn="ctr">
                        <a:lnSpc>
                          <a:spcPct val="107000"/>
                        </a:lnSpc>
                        <a:spcAft>
                          <a:spcPts val="800"/>
                        </a:spcAft>
                        <a:buNone/>
                      </a:pPr>
                      <a:r>
                        <a:rPr lang="en-GB" sz="1400" kern="1200">
                          <a:solidFill>
                            <a:srgbClr val="FFFFFF"/>
                          </a:solidFill>
                          <a:latin typeface="Aptos"/>
                          <a:ea typeface="Calibri" pitchFamily="34"/>
                        </a:rPr>
                        <a:t>PSED</a:t>
                      </a:r>
                    </a:p>
                  </a:txBody>
                  <a:tcPr marL="68580" marR="68580" marT="0" marB="0"/>
                </a:tc>
                <a:tc>
                  <a:txBody>
                    <a:bodyPr/>
                    <a:lstStyle/>
                    <a:p>
                      <a:pPr lvl="0">
                        <a:lnSpc>
                          <a:spcPct val="107000"/>
                        </a:lnSpc>
                        <a:spcAft>
                          <a:spcPts val="800"/>
                        </a:spcAft>
                        <a:buNone/>
                      </a:pPr>
                      <a:r>
                        <a:rPr lang="en-GB" sz="1400" kern="1200">
                          <a:solidFill>
                            <a:srgbClr val="000000"/>
                          </a:solidFill>
                          <a:latin typeface="Calibri" pitchFamily="34"/>
                          <a:ea typeface="Calibri" pitchFamily="34"/>
                        </a:rPr>
                        <a:t>Does the child start to see themselves as a aseparate person? E.g. do they decide what to play with, what to eat, what to wear?</a:t>
                      </a:r>
                    </a:p>
                    <a:p>
                      <a:pPr lvl="0">
                        <a:lnSpc>
                          <a:spcPct val="107000"/>
                        </a:lnSpc>
                        <a:spcAft>
                          <a:spcPts val="800"/>
                        </a:spcAft>
                        <a:buNone/>
                      </a:pPr>
                      <a:r>
                        <a:rPr lang="en-GB" sz="1400" kern="1200">
                          <a:solidFill>
                            <a:srgbClr val="000000"/>
                          </a:solidFill>
                          <a:latin typeface="Calibri" pitchFamily="34"/>
                          <a:ea typeface="Calibri" pitchFamily="34"/>
                        </a:rPr>
                        <a:t>Does the child start to enjoy the company of other children and want to play with them?</a:t>
                      </a:r>
                    </a:p>
                  </a:txBody>
                  <a:tcPr marL="68580" marR="68580" marT="0" marB="0"/>
                </a:tc>
                <a:extLst>
                  <a:ext uri="{0D108BD9-81ED-4DB2-BD59-A6C34878D82A}">
                    <a16:rowId xmlns:a16="http://schemas.microsoft.com/office/drawing/2014/main" val="2231822819"/>
                  </a:ext>
                </a:extLst>
              </a:tr>
              <a:tr h="1045012">
                <a:tc>
                  <a:txBody>
                    <a:bodyPr/>
                    <a:lstStyle/>
                    <a:p>
                      <a:pPr lvl="0" algn="ctr">
                        <a:lnSpc>
                          <a:spcPct val="107000"/>
                        </a:lnSpc>
                        <a:spcAft>
                          <a:spcPts val="800"/>
                        </a:spcAft>
                        <a:buNone/>
                      </a:pPr>
                      <a:r>
                        <a:rPr lang="en-GB" sz="1400" kern="1200">
                          <a:solidFill>
                            <a:srgbClr val="FFFFFF"/>
                          </a:solidFill>
                          <a:latin typeface="Aptos" pitchFamily="34"/>
                          <a:ea typeface="Calibri" pitchFamily="34"/>
                        </a:rPr>
                        <a:t>PD</a:t>
                      </a:r>
                    </a:p>
                  </a:txBody>
                  <a:tcPr marL="68580" marR="68580" marT="0" marB="0"/>
                </a:tc>
                <a:tc>
                  <a:txBody>
                    <a:bodyPr/>
                    <a:lstStyle/>
                    <a:p>
                      <a:pPr lvl="0">
                        <a:lnSpc>
                          <a:spcPct val="107000"/>
                        </a:lnSpc>
                        <a:spcAft>
                          <a:spcPts val="800"/>
                        </a:spcAft>
                        <a:buNone/>
                      </a:pPr>
                      <a:r>
                        <a:rPr lang="en-GB" sz="1400" kern="1200">
                          <a:solidFill>
                            <a:srgbClr val="000000"/>
                          </a:solidFill>
                          <a:latin typeface="Calibri" pitchFamily="34"/>
                          <a:ea typeface="Calibri" pitchFamily="34"/>
                        </a:rPr>
                        <a:t>Can the toddler run well, kick ball and jump with both feet off the ground at the same time?</a:t>
                      </a:r>
                    </a:p>
                    <a:p>
                      <a:pPr marL="0" marR="0" lvl="0" indent="0" algn="l" defTabSz="914400" rtl="0" fontAlgn="auto" hangingPunct="1">
                        <a:lnSpc>
                          <a:spcPct val="107000"/>
                        </a:lnSpc>
                        <a:spcBef>
                          <a:spcPts val="0"/>
                        </a:spcBef>
                        <a:spcAft>
                          <a:spcPts val="800"/>
                        </a:spcAft>
                        <a:buNone/>
                        <a:tabLst/>
                      </a:pPr>
                      <a:r>
                        <a:rPr lang="en-GB" sz="1400" u="sng" kern="1200">
                          <a:solidFill>
                            <a:srgbClr val="0070C0"/>
                          </a:solidFill>
                          <a:latin typeface="Aptos"/>
                          <a:hlinkClick r:id="rId2">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400" u="none" strike="noStrike" kern="1200">
                          <a:solidFill>
                            <a:srgbClr val="0070C0"/>
                          </a:solidFill>
                          <a:latin typeface="Aptos"/>
                          <a:hlinkClick r:id="rId2">
                            <a:extLst>
                              <a:ext uri="{A12FA001-AC4F-418D-AE19-62706E023703}">
                                <ahyp:hlinkClr xmlns:ahyp="http://schemas.microsoft.com/office/drawing/2018/hyperlinkcolor" val="tx"/>
                              </a:ext>
                            </a:extLst>
                          </a:hlinkClick>
                        </a:rPr>
                        <a:t> </a:t>
                      </a:r>
                      <a:endParaRPr lang="en-GB" sz="1400" kern="1200">
                        <a:solidFill>
                          <a:srgbClr val="0070C0"/>
                        </a:solidFill>
                        <a:latin typeface="Aptos"/>
                      </a:endParaRPr>
                    </a:p>
                  </a:txBody>
                  <a:tcPr marL="68580" marR="68580" marT="0" marB="0"/>
                </a:tc>
                <a:extLst>
                  <a:ext uri="{0D108BD9-81ED-4DB2-BD59-A6C34878D82A}">
                    <a16:rowId xmlns:a16="http://schemas.microsoft.com/office/drawing/2014/main" val="2514229488"/>
                  </a:ext>
                </a:extLst>
              </a:tr>
            </a:tbl>
          </a:graphicData>
        </a:graphic>
      </p:graphicFrame>
      <p:pic>
        <p:nvPicPr>
          <p:cNvPr id="4" name="Picture 3" descr="A blue and white logo&#10;&#10;AI-generated content may be incorrect.">
            <a:extLst>
              <a:ext uri="{FF2B5EF4-FFF2-40B4-BE49-F238E27FC236}">
                <a16:creationId xmlns:a16="http://schemas.microsoft.com/office/drawing/2014/main" id="{F41712BD-B2AD-7A16-AEF5-A357F51E8019}"/>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94F9F409-896D-7813-402D-028C37DA45F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72CC0A-AB99-4620-8AB2-5CFF8AC4099C}" type="slidenum">
              <a:rPr/>
              <a:t>24</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D25-E23F-EF2A-D34C-65F59C9ABEE6}"/>
              </a:ext>
            </a:extLst>
          </p:cNvPr>
          <p:cNvSpPr txBox="1">
            <a:spLocks noGrp="1"/>
          </p:cNvSpPr>
          <p:nvPr>
            <p:ph type="title"/>
          </p:nvPr>
        </p:nvSpPr>
        <p:spPr/>
        <p:txBody>
          <a:bodyPr anchorCtr="1"/>
          <a:lstStyle/>
          <a:p>
            <a:pPr lvl="0" algn="ctr"/>
            <a:r>
              <a:rPr lang="en-GB"/>
              <a:t>Assessment (cont.):</a:t>
            </a:r>
          </a:p>
        </p:txBody>
      </p:sp>
      <p:graphicFrame>
        <p:nvGraphicFramePr>
          <p:cNvPr id="3" name="Content Placeholder 4">
            <a:extLst>
              <a:ext uri="{FF2B5EF4-FFF2-40B4-BE49-F238E27FC236}">
                <a16:creationId xmlns:a16="http://schemas.microsoft.com/office/drawing/2014/main" id="{8EEB2001-4A74-2447-B929-DB015BB8CE9D}"/>
              </a:ext>
            </a:extLst>
          </p:cNvPr>
          <p:cNvGraphicFramePr>
            <a:graphicFrameLocks noGrp="1"/>
          </p:cNvGraphicFramePr>
          <p:nvPr>
            <p:ph idx="1"/>
          </p:nvPr>
        </p:nvGraphicFramePr>
        <p:xfrm>
          <a:off x="1147919" y="1322258"/>
          <a:ext cx="9896157" cy="5115127"/>
        </p:xfrm>
        <a:graphic>
          <a:graphicData uri="http://schemas.openxmlformats.org/drawingml/2006/table">
            <a:tbl>
              <a:tblPr firstRow="1" firstCol="1" bandRow="1">
                <a:effectLst/>
                <a:tableStyleId>{5C22544A-7EE6-4342-B048-85BDC9FD1C3A}</a:tableStyleId>
              </a:tblPr>
              <a:tblGrid>
                <a:gridCol w="598538">
                  <a:extLst>
                    <a:ext uri="{9D8B030D-6E8A-4147-A177-3AD203B41FA5}">
                      <a16:colId xmlns:a16="http://schemas.microsoft.com/office/drawing/2014/main" val="539551188"/>
                    </a:ext>
                  </a:extLst>
                </a:gridCol>
                <a:gridCol w="9297619">
                  <a:extLst>
                    <a:ext uri="{9D8B030D-6E8A-4147-A177-3AD203B41FA5}">
                      <a16:colId xmlns:a16="http://schemas.microsoft.com/office/drawing/2014/main" val="1157969560"/>
                    </a:ext>
                  </a:extLst>
                </a:gridCol>
              </a:tblGrid>
              <a:tr h="309835">
                <a:tc>
                  <a:txBody>
                    <a:bodyPr/>
                    <a:lstStyle/>
                    <a:p>
                      <a:pPr lvl="0" algn="ctr">
                        <a:lnSpc>
                          <a:spcPct val="107000"/>
                        </a:lnSpc>
                        <a:spcAft>
                          <a:spcPts val="800"/>
                        </a:spcAft>
                        <a:buNone/>
                      </a:pPr>
                      <a:endParaRPr lang="en-GB" sz="1100" kern="1200">
                        <a:solidFill>
                          <a:srgbClr val="000000"/>
                        </a:solidFill>
                        <a:latin typeface="Calibri" pitchFamily="34"/>
                        <a:ea typeface="Calibri" pitchFamily="34"/>
                      </a:endParaRPr>
                    </a:p>
                  </a:txBody>
                  <a:tcPr marL="68580" marR="68580" marT="0" marB="0"/>
                </a:tc>
                <a:tc>
                  <a:txBody>
                    <a:bodyPr/>
                    <a:lstStyle/>
                    <a:p>
                      <a:pPr lvl="0" algn="l">
                        <a:lnSpc>
                          <a:spcPct val="107000"/>
                        </a:lnSpc>
                        <a:spcAft>
                          <a:spcPts val="800"/>
                        </a:spcAft>
                        <a:buNone/>
                      </a:pPr>
                      <a:r>
                        <a:rPr lang="en-GB" sz="1600" b="1" kern="1200">
                          <a:solidFill>
                            <a:srgbClr val="000000"/>
                          </a:solidFill>
                        </a:rPr>
                        <a:t>                                                      </a:t>
                      </a:r>
                      <a:r>
                        <a:rPr lang="en-GB" sz="1600" b="1" kern="1200">
                          <a:solidFill>
                            <a:srgbClr val="FFFFFF"/>
                          </a:solidFill>
                        </a:rPr>
                        <a:t>Observational checkpoints for 36 months</a:t>
                      </a:r>
                      <a:endParaRPr lang="en-GB" sz="1600" b="1" kern="1200">
                        <a:solidFill>
                          <a:srgbClr val="FFFFFF"/>
                        </a:solidFill>
                        <a:latin typeface="Calibri" pitchFamily="34"/>
                        <a:ea typeface="Calibri" pitchFamily="34"/>
                      </a:endParaRPr>
                    </a:p>
                  </a:txBody>
                  <a:tcPr marL="68580" marR="68580" marT="0" marB="0"/>
                </a:tc>
                <a:extLst>
                  <a:ext uri="{0D108BD9-81ED-4DB2-BD59-A6C34878D82A}">
                    <a16:rowId xmlns:a16="http://schemas.microsoft.com/office/drawing/2014/main" val="521540379"/>
                  </a:ext>
                </a:extLst>
              </a:tr>
              <a:tr h="1452615">
                <a:tc>
                  <a:txBody>
                    <a:bodyPr/>
                    <a:lstStyle/>
                    <a:p>
                      <a:pPr lvl="0" algn="ctr">
                        <a:lnSpc>
                          <a:spcPct val="107000"/>
                        </a:lnSpc>
                        <a:spcAft>
                          <a:spcPts val="800"/>
                        </a:spcAft>
                        <a:buNone/>
                      </a:pPr>
                      <a:r>
                        <a:rPr lang="en-GB" sz="1400" kern="1200">
                          <a:solidFill>
                            <a:srgbClr val="FFFFFF"/>
                          </a:solidFill>
                          <a:latin typeface="Aptos"/>
                          <a:ea typeface="Calibri" pitchFamily="34"/>
                        </a:rPr>
                        <a:t>CL</a:t>
                      </a:r>
                    </a:p>
                  </a:txBody>
                  <a:tcPr marL="68580" marR="68580" marT="0" marB="0"/>
                </a:tc>
                <a:tc>
                  <a:txBody>
                    <a:bodyPr/>
                    <a:lstStyle/>
                    <a:p>
                      <a:pPr lvl="0">
                        <a:lnSpc>
                          <a:spcPct val="107000"/>
                        </a:lnSpc>
                        <a:spcAft>
                          <a:spcPts val="800"/>
                        </a:spcAft>
                        <a:buNone/>
                      </a:pPr>
                      <a:r>
                        <a:rPr lang="en-GB" sz="1400" kern="1200">
                          <a:solidFill>
                            <a:srgbClr val="000000"/>
                          </a:solidFill>
                          <a:latin typeface="Calibri" pitchFamily="34"/>
                          <a:ea typeface="Calibri" pitchFamily="34"/>
                        </a:rPr>
                        <a:t>Can the child shift back from one task to another if you get their attention, using the child’s name to help?</a:t>
                      </a:r>
                    </a:p>
                    <a:p>
                      <a:pPr lvl="0">
                        <a:lnSpc>
                          <a:spcPct val="107000"/>
                        </a:lnSpc>
                        <a:spcAft>
                          <a:spcPts val="800"/>
                        </a:spcAft>
                        <a:buNone/>
                      </a:pPr>
                      <a:r>
                        <a:rPr lang="en-GB" sz="1400" kern="1200">
                          <a:solidFill>
                            <a:srgbClr val="000000"/>
                          </a:solidFill>
                          <a:latin typeface="Calibri" pitchFamily="34"/>
                          <a:ea typeface="Calibri" pitchFamily="34"/>
                        </a:rPr>
                        <a:t>Can the child use around 300 words? These include descriptive language. They include words for time (e.g. now, later), space (e.g. over there) and function (e.g. they can tell you a sponge is for washing).</a:t>
                      </a:r>
                    </a:p>
                    <a:p>
                      <a:pPr lvl="0">
                        <a:lnSpc>
                          <a:spcPct val="107000"/>
                        </a:lnSpc>
                        <a:spcAft>
                          <a:spcPts val="800"/>
                        </a:spcAft>
                        <a:buNone/>
                      </a:pPr>
                      <a:r>
                        <a:rPr lang="en-GB" sz="1400" kern="1200">
                          <a:solidFill>
                            <a:srgbClr val="000000"/>
                          </a:solidFill>
                          <a:latin typeface="Calibri" pitchFamily="34"/>
                          <a:ea typeface="Calibri" pitchFamily="34"/>
                        </a:rPr>
                        <a:t>Is the child linking up to 5 words together?</a:t>
                      </a:r>
                    </a:p>
                    <a:p>
                      <a:pPr lvl="0">
                        <a:lnSpc>
                          <a:spcPct val="107000"/>
                        </a:lnSpc>
                        <a:spcAft>
                          <a:spcPts val="800"/>
                        </a:spcAft>
                        <a:buNone/>
                      </a:pPr>
                      <a:r>
                        <a:rPr lang="en-GB" sz="1400" kern="1200">
                          <a:solidFill>
                            <a:srgbClr val="000000"/>
                          </a:solidFill>
                          <a:latin typeface="Calibri" pitchFamily="34"/>
                          <a:ea typeface="Calibri" pitchFamily="34"/>
                        </a:rPr>
                        <a:t>Is the child using pronouns (me, him, she) and using plurals and prepositions (in, on, under) – these may not always be used correctly to start with.</a:t>
                      </a:r>
                    </a:p>
                    <a:p>
                      <a:pPr lvl="0">
                        <a:lnSpc>
                          <a:spcPct val="107000"/>
                        </a:lnSpc>
                        <a:spcAft>
                          <a:spcPts val="800"/>
                        </a:spcAft>
                        <a:buNone/>
                      </a:pPr>
                      <a:r>
                        <a:rPr lang="en-GB" sz="1400" kern="1200">
                          <a:solidFill>
                            <a:srgbClr val="000000"/>
                          </a:solidFill>
                          <a:latin typeface="Calibri" pitchFamily="34"/>
                          <a:ea typeface="Calibri" pitchFamily="34"/>
                        </a:rPr>
                        <a:t>Can the child follow instructions with 3 key words like: “Can you </a:t>
                      </a:r>
                      <a:r>
                        <a:rPr lang="en-GB" sz="1400" b="1" kern="1200">
                          <a:solidFill>
                            <a:srgbClr val="000000"/>
                          </a:solidFill>
                          <a:latin typeface="Calibri" pitchFamily="34"/>
                          <a:ea typeface="Calibri" pitchFamily="34"/>
                        </a:rPr>
                        <a:t>wash dolly’s face</a:t>
                      </a:r>
                      <a:r>
                        <a:rPr lang="en-GB" sz="1400" kern="1200">
                          <a:solidFill>
                            <a:srgbClr val="000000"/>
                          </a:solidFill>
                          <a:latin typeface="Calibri" pitchFamily="34"/>
                          <a:ea typeface="Calibri" pitchFamily="34"/>
                        </a:rPr>
                        <a:t>?”</a:t>
                      </a:r>
                    </a:p>
                    <a:p>
                      <a:pPr lvl="0">
                        <a:lnSpc>
                          <a:spcPct val="107000"/>
                        </a:lnSpc>
                        <a:spcAft>
                          <a:spcPts val="800"/>
                        </a:spcAft>
                        <a:buNone/>
                      </a:pPr>
                      <a:r>
                        <a:rPr lang="en-GB" sz="1400" kern="1200">
                          <a:solidFill>
                            <a:srgbClr val="000000"/>
                          </a:solidFill>
                          <a:latin typeface="Calibri" pitchFamily="34"/>
                          <a:ea typeface="Calibri" pitchFamily="34"/>
                        </a:rPr>
                        <a:t>Can the child show that they understand action words by pointing to the right picture in a book e.g. “who’s jumping?”</a:t>
                      </a:r>
                    </a:p>
                    <a:p>
                      <a:pPr lvl="0">
                        <a:lnSpc>
                          <a:spcPct val="107000"/>
                        </a:lnSpc>
                        <a:spcAft>
                          <a:spcPts val="800"/>
                        </a:spcAft>
                        <a:buNone/>
                      </a:pPr>
                      <a:r>
                        <a:rPr lang="en-GB" sz="1400" kern="1200">
                          <a:solidFill>
                            <a:srgbClr val="000000"/>
                          </a:solidFill>
                          <a:latin typeface="Calibri" pitchFamily="34"/>
                          <a:ea typeface="Calibri" pitchFamily="34"/>
                        </a:rPr>
                        <a:t>Can the child shift from one task to another if you fully obtain their attention e.g. by using their name?</a:t>
                      </a:r>
                    </a:p>
                  </a:txBody>
                  <a:tcPr marL="68580" marR="68580" marT="0" marB="0"/>
                </a:tc>
                <a:extLst>
                  <a:ext uri="{0D108BD9-81ED-4DB2-BD59-A6C34878D82A}">
                    <a16:rowId xmlns:a16="http://schemas.microsoft.com/office/drawing/2014/main" val="2775418420"/>
                  </a:ext>
                </a:extLst>
              </a:tr>
              <a:tr h="733385">
                <a:tc>
                  <a:txBody>
                    <a:bodyPr/>
                    <a:lstStyle/>
                    <a:p>
                      <a:pPr lvl="0" algn="ctr">
                        <a:lnSpc>
                          <a:spcPct val="107000"/>
                        </a:lnSpc>
                        <a:spcAft>
                          <a:spcPts val="800"/>
                        </a:spcAft>
                        <a:buNone/>
                      </a:pPr>
                      <a:r>
                        <a:rPr lang="en-GB" sz="1400" kern="1200">
                          <a:solidFill>
                            <a:srgbClr val="FFFFFF"/>
                          </a:solidFill>
                          <a:latin typeface="Aptos"/>
                          <a:ea typeface="Calibri" pitchFamily="34"/>
                        </a:rPr>
                        <a:t>PSED</a:t>
                      </a:r>
                    </a:p>
                  </a:txBody>
                  <a:tcPr marL="68580" marR="68580" marT="0" marB="0"/>
                </a:tc>
                <a:tc>
                  <a:txBody>
                    <a:bodyPr/>
                    <a:lstStyle/>
                    <a:p>
                      <a:pPr lvl="0">
                        <a:lnSpc>
                          <a:spcPct val="107000"/>
                        </a:lnSpc>
                        <a:spcAft>
                          <a:spcPts val="800"/>
                        </a:spcAft>
                        <a:buNone/>
                      </a:pPr>
                      <a:r>
                        <a:rPr lang="en-GB" sz="1400" kern="1200">
                          <a:solidFill>
                            <a:srgbClr val="000000"/>
                          </a:solidFill>
                          <a:latin typeface="Calibri" pitchFamily="34"/>
                          <a:ea typeface="Calibri" pitchFamily="34"/>
                        </a:rPr>
                        <a:t>Does the child start to enjoy the company of other children and want to play with them?</a:t>
                      </a:r>
                    </a:p>
                    <a:p>
                      <a:pPr lvl="0">
                        <a:lnSpc>
                          <a:spcPct val="107000"/>
                        </a:lnSpc>
                        <a:spcAft>
                          <a:spcPts val="800"/>
                        </a:spcAft>
                        <a:buNone/>
                      </a:pPr>
                      <a:r>
                        <a:rPr lang="en-GB" sz="1400" kern="1200">
                          <a:solidFill>
                            <a:srgbClr val="000000"/>
                          </a:solidFill>
                          <a:latin typeface="Calibri" pitchFamily="34"/>
                          <a:ea typeface="Calibri" pitchFamily="34"/>
                        </a:rPr>
                        <a:t>Can the child sometimes manage to share or take turns with others, with adult guidance and understanding ‘yours’ and ‘mine’?</a:t>
                      </a:r>
                    </a:p>
                    <a:p>
                      <a:pPr lvl="0">
                        <a:lnSpc>
                          <a:spcPct val="107000"/>
                        </a:lnSpc>
                        <a:spcAft>
                          <a:spcPts val="800"/>
                        </a:spcAft>
                        <a:buNone/>
                      </a:pPr>
                      <a:r>
                        <a:rPr lang="en-GB" sz="1400" kern="1200">
                          <a:solidFill>
                            <a:srgbClr val="000000"/>
                          </a:solidFill>
                          <a:latin typeface="Calibri" pitchFamily="34"/>
                          <a:ea typeface="Calibri" pitchFamily="34"/>
                        </a:rPr>
                        <a:t>Can the child settle to some activities for a while?</a:t>
                      </a:r>
                    </a:p>
                  </a:txBody>
                  <a:tcPr marL="68580" marR="68580" marT="0" marB="0"/>
                </a:tc>
                <a:extLst>
                  <a:ext uri="{0D108BD9-81ED-4DB2-BD59-A6C34878D82A}">
                    <a16:rowId xmlns:a16="http://schemas.microsoft.com/office/drawing/2014/main" val="2897828151"/>
                  </a:ext>
                </a:extLst>
              </a:tr>
              <a:tr h="1045012">
                <a:tc>
                  <a:txBody>
                    <a:bodyPr/>
                    <a:lstStyle/>
                    <a:p>
                      <a:pPr lvl="0" algn="ctr">
                        <a:lnSpc>
                          <a:spcPct val="107000"/>
                        </a:lnSpc>
                        <a:spcAft>
                          <a:spcPts val="800"/>
                        </a:spcAft>
                        <a:buNone/>
                      </a:pPr>
                      <a:r>
                        <a:rPr lang="en-GB" sz="1400" kern="1200">
                          <a:solidFill>
                            <a:srgbClr val="FFFFFF"/>
                          </a:solidFill>
                          <a:latin typeface="Aptos" pitchFamily="34"/>
                          <a:ea typeface="Calibri" pitchFamily="34"/>
                        </a:rPr>
                        <a:t>PD</a:t>
                      </a:r>
                    </a:p>
                  </a:txBody>
                  <a:tcPr marL="68580" marR="68580" marT="0" marB="0"/>
                </a:tc>
                <a:tc>
                  <a:txBody>
                    <a:bodyPr/>
                    <a:lstStyle/>
                    <a:p>
                      <a:pPr marL="0" marR="0" lvl="0" indent="0" algn="l" defTabSz="914400" rtl="0" fontAlgn="auto" hangingPunct="1">
                        <a:lnSpc>
                          <a:spcPct val="107000"/>
                        </a:lnSpc>
                        <a:spcBef>
                          <a:spcPts val="0"/>
                        </a:spcBef>
                        <a:spcAft>
                          <a:spcPts val="800"/>
                        </a:spcAft>
                        <a:buNone/>
                        <a:tabLst/>
                      </a:pPr>
                      <a:r>
                        <a:rPr lang="en-GB" sz="1400" kern="1200">
                          <a:solidFill>
                            <a:srgbClr val="000000"/>
                          </a:solidFill>
                          <a:latin typeface="Calibri" pitchFamily="34"/>
                          <a:ea typeface="Calibri" pitchFamily="34"/>
                        </a:rPr>
                        <a:t>Can the child climb confidently, catch a large ball and pedal a tricycle?</a:t>
                      </a:r>
                      <a:endParaRPr lang="en-GB" sz="1400" u="sng" kern="1200">
                        <a:solidFill>
                          <a:srgbClr val="000000"/>
                        </a:solidFill>
                        <a:latin typeface="Aptos"/>
                      </a:endParaRPr>
                    </a:p>
                    <a:p>
                      <a:pPr marL="0" marR="0" lvl="0" indent="0" algn="l" defTabSz="914400" rtl="0" fontAlgn="auto" hangingPunct="1">
                        <a:lnSpc>
                          <a:spcPct val="107000"/>
                        </a:lnSpc>
                        <a:spcBef>
                          <a:spcPts val="0"/>
                        </a:spcBef>
                        <a:spcAft>
                          <a:spcPts val="800"/>
                        </a:spcAft>
                        <a:buNone/>
                        <a:tabLst/>
                      </a:pPr>
                      <a:r>
                        <a:rPr lang="en-GB" sz="1400" u="sng" kern="1200">
                          <a:solidFill>
                            <a:srgbClr val="0070C0"/>
                          </a:solidFill>
                          <a:latin typeface="Aptos"/>
                          <a:hlinkClick r:id="rId2">
                            <a:extLst>
                              <a:ext uri="{A12FA001-AC4F-418D-AE19-62706E023703}">
                                <ahyp:hlinkClr xmlns:ahyp="http://schemas.microsoft.com/office/drawing/2018/hyperlinkcolor" val="tx"/>
                              </a:ext>
                            </a:extLst>
                          </a:hlinkClick>
                        </a:rPr>
                        <a:t>Development Matters - Non-statutory curriculum guidance for the early years foundation stage (publishing.service.gov.uk)</a:t>
                      </a:r>
                      <a:r>
                        <a:rPr lang="en-GB" sz="1400" u="none" strike="noStrike" kern="1200">
                          <a:solidFill>
                            <a:srgbClr val="0070C0"/>
                          </a:solidFill>
                          <a:latin typeface="Aptos"/>
                          <a:hlinkClick r:id="rId2">
                            <a:extLst>
                              <a:ext uri="{A12FA001-AC4F-418D-AE19-62706E023703}">
                                <ahyp:hlinkClr xmlns:ahyp="http://schemas.microsoft.com/office/drawing/2018/hyperlinkcolor" val="tx"/>
                              </a:ext>
                            </a:extLst>
                          </a:hlinkClick>
                        </a:rPr>
                        <a:t> </a:t>
                      </a:r>
                      <a:endParaRPr lang="en-GB" sz="1400" kern="1200">
                        <a:solidFill>
                          <a:srgbClr val="0070C0"/>
                        </a:solidFill>
                        <a:latin typeface="Aptos"/>
                      </a:endParaRPr>
                    </a:p>
                  </a:txBody>
                  <a:tcPr marL="68580" marR="68580" marT="0" marB="0"/>
                </a:tc>
                <a:extLst>
                  <a:ext uri="{0D108BD9-81ED-4DB2-BD59-A6C34878D82A}">
                    <a16:rowId xmlns:a16="http://schemas.microsoft.com/office/drawing/2014/main" val="2213957650"/>
                  </a:ext>
                </a:extLst>
              </a:tr>
            </a:tbl>
          </a:graphicData>
        </a:graphic>
      </p:graphicFrame>
      <p:pic>
        <p:nvPicPr>
          <p:cNvPr id="4" name="Picture 3" descr="A blue and white logo&#10;&#10;AI-generated content may be incorrect.">
            <a:extLst>
              <a:ext uri="{FF2B5EF4-FFF2-40B4-BE49-F238E27FC236}">
                <a16:creationId xmlns:a16="http://schemas.microsoft.com/office/drawing/2014/main" id="{0B2C05F8-D15D-47BB-3B87-41DD6E662CFF}"/>
              </a:ext>
            </a:extLst>
          </p:cNvPr>
          <p:cNvPicPr>
            <a:picLocks noChangeAspect="1"/>
          </p:cNvPicPr>
          <p:nvPr/>
        </p:nvPicPr>
        <p:blipFill>
          <a:blip r:embed="rId3"/>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8DB6E88B-89E7-8EA5-005D-97266A562A9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A42B21-59D7-4F6F-A8AB-DF0EB1A9DBC3}" type="slidenum">
              <a:t>25</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00B2-7D35-236D-1933-BF8427703C05}"/>
              </a:ext>
            </a:extLst>
          </p:cNvPr>
          <p:cNvSpPr txBox="1">
            <a:spLocks noGrp="1"/>
          </p:cNvSpPr>
          <p:nvPr>
            <p:ph type="title"/>
          </p:nvPr>
        </p:nvSpPr>
        <p:spPr/>
        <p:txBody>
          <a:bodyPr anchorCtr="1"/>
          <a:lstStyle/>
          <a:p>
            <a:pPr lvl="0" algn="ctr"/>
            <a:r>
              <a:rPr lang="en-GB"/>
              <a:t>Assessment (cont.):</a:t>
            </a:r>
          </a:p>
        </p:txBody>
      </p:sp>
      <p:pic>
        <p:nvPicPr>
          <p:cNvPr id="3" name="Picture 3" descr="A blue and white logo&#10;&#10;AI-generated content may be incorrect.">
            <a:extLst>
              <a:ext uri="{FF2B5EF4-FFF2-40B4-BE49-F238E27FC236}">
                <a16:creationId xmlns:a16="http://schemas.microsoft.com/office/drawing/2014/main" id="{A417FA75-67C3-8A96-E2A6-CB81FEC01BCE}"/>
              </a:ext>
            </a:extLst>
          </p:cNvPr>
          <p:cNvPicPr>
            <a:picLocks noChangeAspect="1"/>
          </p:cNvPicPr>
          <p:nvPr/>
        </p:nvPicPr>
        <p:blipFill>
          <a:blip r:embed="rId2"/>
          <a:stretch>
            <a:fillRect/>
          </a:stretch>
        </p:blipFill>
        <p:spPr>
          <a:xfrm>
            <a:off x="0" y="0"/>
            <a:ext cx="1962915" cy="637035"/>
          </a:xfrm>
          <a:prstGeom prst="rect">
            <a:avLst/>
          </a:prstGeom>
          <a:noFill/>
          <a:ln cap="flat">
            <a:noFill/>
          </a:ln>
        </p:spPr>
      </p:pic>
      <p:sp>
        <p:nvSpPr>
          <p:cNvPr id="4" name="Content Placeholder 5">
            <a:extLst>
              <a:ext uri="{FF2B5EF4-FFF2-40B4-BE49-F238E27FC236}">
                <a16:creationId xmlns:a16="http://schemas.microsoft.com/office/drawing/2014/main" id="{418868B2-81F1-1345-8CCE-3BD198BD105C}"/>
              </a:ext>
            </a:extLst>
          </p:cNvPr>
          <p:cNvSpPr txBox="1">
            <a:spLocks noGrp="1"/>
          </p:cNvSpPr>
          <p:nvPr>
            <p:ph idx="1"/>
          </p:nvPr>
        </p:nvSpPr>
        <p:spPr>
          <a:xfrm>
            <a:off x="838193" y="1428064"/>
            <a:ext cx="6132441" cy="4846841"/>
          </a:xfrm>
        </p:spPr>
        <p:txBody>
          <a:bodyPr>
            <a:normAutofit fontScale="92500" lnSpcReduction="10000"/>
          </a:bodyPr>
          <a:lstStyle/>
          <a:p>
            <a:pPr marL="0" lvl="0" indent="0">
              <a:buNone/>
            </a:pPr>
            <a:r>
              <a:rPr lang="en-GB" sz="2400" b="1" dirty="0"/>
              <a:t>The Early Communication Screening Tool:</a:t>
            </a:r>
          </a:p>
          <a:p>
            <a:pPr marL="0" lvl="0" indent="0">
              <a:buNone/>
            </a:pPr>
            <a:r>
              <a:rPr lang="en-GB" sz="2000" dirty="0"/>
              <a:t>The Early Communication Screen is a quick, easy to administer screening tool designed to be delivered by practitioners with children from 2-5 years of age. This screening tool can be used to identify difficulties in understanding and spoken language skills and the results enable practitioners to plan appropriate interventions and measure progress. The training will give participants the skills and knowledge to administer the Early Communication Screen accurately and interrupt the results effectively. </a:t>
            </a:r>
          </a:p>
          <a:p>
            <a:pPr marL="0" lvl="0" indent="0">
              <a:buNone/>
            </a:pPr>
            <a:r>
              <a:rPr lang="en-GB" sz="1600" b="1" dirty="0"/>
              <a:t>Details </a:t>
            </a:r>
            <a:r>
              <a:rPr lang="en-GB" sz="1600" dirty="0"/>
              <a:t>of the next training session can be found at: </a:t>
            </a:r>
            <a:r>
              <a:rPr lang="en-GB" sz="1600" dirty="0">
                <a:hlinkClick r:id="rId3">
                  <a:extLst>
                    <a:ext uri="{A12FA001-AC4F-418D-AE19-62706E023703}">
                      <ahyp:hlinkClr xmlns:ahyp="http://schemas.microsoft.com/office/drawing/2018/hyperlinkcolor" val="tx"/>
                    </a:ext>
                  </a:extLst>
                </a:hlinkClick>
              </a:rPr>
              <a:t>CPD schedule and booking details | Shropshire Learning Gateway</a:t>
            </a:r>
            <a:endParaRPr lang="en-GB" sz="1600" dirty="0"/>
          </a:p>
          <a:p>
            <a:pPr marL="0" lvl="0" indent="0">
              <a:buNone/>
            </a:pPr>
            <a:r>
              <a:rPr lang="en-GB" sz="1600" b="1" dirty="0"/>
              <a:t>Further advice </a:t>
            </a:r>
            <a:r>
              <a:rPr lang="en-GB" sz="1600" dirty="0"/>
              <a:t>on how to support children with speech, language and communication needs, can be found at: </a:t>
            </a:r>
            <a:r>
              <a:rPr lang="en-GB" sz="1600" dirty="0">
                <a:hlinkClick r:id="rId4">
                  <a:extLst>
                    <a:ext uri="{A12FA001-AC4F-418D-AE19-62706E023703}">
                      <ahyp:hlinkClr xmlns:ahyp="http://schemas.microsoft.com/office/drawing/2018/hyperlinkcolor" val="tx"/>
                    </a:ext>
                  </a:extLst>
                </a:hlinkClick>
              </a:rPr>
              <a:t>Speech &amp; language therapy</a:t>
            </a:r>
            <a:endParaRPr lang="en-GB" sz="1600" dirty="0"/>
          </a:p>
          <a:p>
            <a:pPr marL="0" lvl="0" indent="0">
              <a:buNone/>
            </a:pPr>
            <a:r>
              <a:rPr lang="en-GB" sz="1600" b="1" dirty="0"/>
              <a:t>The document </a:t>
            </a:r>
            <a:r>
              <a:rPr lang="en-GB" sz="1600" dirty="0"/>
              <a:t>Early Communication Screening Tool – What Next? offering suggestions to help support children to understand the concepts and vocabulary they may have found challenging during the screening, can be found at: </a:t>
            </a:r>
            <a:r>
              <a:rPr lang="en-GB" sz="1600" dirty="0">
                <a:hlinkClick r:id="rId5"/>
              </a:rPr>
              <a:t>EYFS Documentation and Links | Shropshire Learning Gateway</a:t>
            </a:r>
            <a:endParaRPr lang="en-GB" sz="1600" dirty="0"/>
          </a:p>
          <a:p>
            <a:pPr marL="0" lvl="0" indent="0">
              <a:buNone/>
            </a:pPr>
            <a:endParaRPr lang="en-GB" sz="1600" b="1" dirty="0"/>
          </a:p>
        </p:txBody>
      </p:sp>
      <p:sp>
        <p:nvSpPr>
          <p:cNvPr id="8" name="Slide Number Placeholder 11">
            <a:extLst>
              <a:ext uri="{FF2B5EF4-FFF2-40B4-BE49-F238E27FC236}">
                <a16:creationId xmlns:a16="http://schemas.microsoft.com/office/drawing/2014/main" id="{2C664CD2-231B-5BA6-964B-AB9656146F37}"/>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1AF3953-AA11-43BF-9DE9-4D96D843570C}" type="slidenum">
              <a:rPr/>
              <a:t>26</a:t>
            </a:fld>
            <a:endParaRPr lang="en-GB" sz="1200" b="0" i="0" u="none" strike="noStrike" kern="1200" cap="none" spc="0" baseline="0">
              <a:solidFill>
                <a:srgbClr val="767676"/>
              </a:solidFill>
              <a:uFillTx/>
              <a:latin typeface="Aptos"/>
            </a:endParaRPr>
          </a:p>
        </p:txBody>
      </p:sp>
      <p:pic>
        <p:nvPicPr>
          <p:cNvPr id="12" name="Picture 11">
            <a:extLst>
              <a:ext uri="{FF2B5EF4-FFF2-40B4-BE49-F238E27FC236}">
                <a16:creationId xmlns:a16="http://schemas.microsoft.com/office/drawing/2014/main" id="{06543F0C-D270-BF9B-0E8F-E2DACFE0FCCE}"/>
              </a:ext>
            </a:extLst>
          </p:cNvPr>
          <p:cNvPicPr>
            <a:picLocks noChangeAspect="1"/>
          </p:cNvPicPr>
          <p:nvPr/>
        </p:nvPicPr>
        <p:blipFill>
          <a:blip r:embed="rId6"/>
          <a:stretch>
            <a:fillRect/>
          </a:stretch>
        </p:blipFill>
        <p:spPr>
          <a:xfrm>
            <a:off x="6969960" y="1345095"/>
            <a:ext cx="3281286" cy="4167809"/>
          </a:xfrm>
          <a:prstGeom prst="rect">
            <a:avLst/>
          </a:prstGeom>
        </p:spPr>
      </p:pic>
      <p:pic>
        <p:nvPicPr>
          <p:cNvPr id="14" name="Picture 13">
            <a:extLst>
              <a:ext uri="{FF2B5EF4-FFF2-40B4-BE49-F238E27FC236}">
                <a16:creationId xmlns:a16="http://schemas.microsoft.com/office/drawing/2014/main" id="{8E3750CC-FF8B-D016-5092-CCFD71D0488E}"/>
              </a:ext>
            </a:extLst>
          </p:cNvPr>
          <p:cNvPicPr>
            <a:picLocks noChangeAspect="1"/>
          </p:cNvPicPr>
          <p:nvPr/>
        </p:nvPicPr>
        <p:blipFill>
          <a:blip r:embed="rId7"/>
          <a:stretch>
            <a:fillRect/>
          </a:stretch>
        </p:blipFill>
        <p:spPr>
          <a:xfrm>
            <a:off x="8173839" y="3213861"/>
            <a:ext cx="3616728" cy="29940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45D3-0D08-172D-234E-A8273B79E188}"/>
              </a:ext>
            </a:extLst>
          </p:cNvPr>
          <p:cNvSpPr txBox="1">
            <a:spLocks noGrp="1"/>
          </p:cNvSpPr>
          <p:nvPr>
            <p:ph type="title"/>
          </p:nvPr>
        </p:nvSpPr>
        <p:spPr/>
        <p:txBody>
          <a:bodyPr anchorCtr="1"/>
          <a:lstStyle/>
          <a:p>
            <a:pPr lvl="0" algn="ctr"/>
            <a:r>
              <a:rPr lang="en-GB"/>
              <a:t>Assessment (cont.):</a:t>
            </a:r>
          </a:p>
        </p:txBody>
      </p:sp>
      <p:pic>
        <p:nvPicPr>
          <p:cNvPr id="3" name="Picture 3" descr="A blue and white logo&#10;&#10;AI-generated content may be incorrect.">
            <a:extLst>
              <a:ext uri="{FF2B5EF4-FFF2-40B4-BE49-F238E27FC236}">
                <a16:creationId xmlns:a16="http://schemas.microsoft.com/office/drawing/2014/main" id="{A21DCB4F-3D82-547E-465A-DD6AA09BE12B}"/>
              </a:ext>
            </a:extLst>
          </p:cNvPr>
          <p:cNvPicPr>
            <a:picLocks noChangeAspect="1"/>
          </p:cNvPicPr>
          <p:nvPr/>
        </p:nvPicPr>
        <p:blipFill>
          <a:blip r:embed="rId2"/>
          <a:stretch>
            <a:fillRect/>
          </a:stretch>
        </p:blipFill>
        <p:spPr>
          <a:xfrm>
            <a:off x="0" y="0"/>
            <a:ext cx="1962915" cy="637035"/>
          </a:xfrm>
          <a:prstGeom prst="rect">
            <a:avLst/>
          </a:prstGeom>
          <a:noFill/>
          <a:ln cap="flat">
            <a:noFill/>
          </a:ln>
        </p:spPr>
      </p:pic>
      <p:sp>
        <p:nvSpPr>
          <p:cNvPr id="4" name="Content Placeholder 5">
            <a:extLst>
              <a:ext uri="{FF2B5EF4-FFF2-40B4-BE49-F238E27FC236}">
                <a16:creationId xmlns:a16="http://schemas.microsoft.com/office/drawing/2014/main" id="{5361681E-5009-DB3E-E236-D7E52E9DC001}"/>
              </a:ext>
            </a:extLst>
          </p:cNvPr>
          <p:cNvSpPr txBox="1">
            <a:spLocks noGrp="1"/>
          </p:cNvSpPr>
          <p:nvPr>
            <p:ph idx="1"/>
          </p:nvPr>
        </p:nvSpPr>
        <p:spPr>
          <a:xfrm>
            <a:off x="838193" y="1428064"/>
            <a:ext cx="10300258" cy="4846841"/>
          </a:xfrm>
        </p:spPr>
        <p:txBody>
          <a:bodyPr/>
          <a:lstStyle/>
          <a:p>
            <a:pPr marL="0" lvl="0" indent="0" algn="ctr">
              <a:buNone/>
            </a:pPr>
            <a:r>
              <a:rPr lang="en-GB" sz="2400" b="1"/>
              <a:t>The Early Speech and Language Development Chart: </a:t>
            </a:r>
          </a:p>
          <a:p>
            <a:pPr marL="0" lvl="0" indent="0">
              <a:buNone/>
            </a:pPr>
            <a:endParaRPr lang="en-GB" sz="1600" b="1"/>
          </a:p>
        </p:txBody>
      </p:sp>
      <p:pic>
        <p:nvPicPr>
          <p:cNvPr id="5" name="Picture 4">
            <a:extLst>
              <a:ext uri="{FF2B5EF4-FFF2-40B4-BE49-F238E27FC236}">
                <a16:creationId xmlns:a16="http://schemas.microsoft.com/office/drawing/2014/main" id="{31E207EB-86F7-2C22-885D-5BE55E836FE2}"/>
              </a:ext>
            </a:extLst>
          </p:cNvPr>
          <p:cNvPicPr>
            <a:picLocks noChangeAspect="1"/>
          </p:cNvPicPr>
          <p:nvPr/>
        </p:nvPicPr>
        <p:blipFill>
          <a:blip r:embed="rId3"/>
          <a:stretch>
            <a:fillRect/>
          </a:stretch>
        </p:blipFill>
        <p:spPr>
          <a:xfrm>
            <a:off x="2663683" y="1826806"/>
            <a:ext cx="6570457" cy="4666064"/>
          </a:xfrm>
          <a:prstGeom prst="rect">
            <a:avLst/>
          </a:prstGeom>
          <a:noFill/>
          <a:ln cap="flat">
            <a:noFill/>
          </a:ln>
        </p:spPr>
      </p:pic>
      <p:sp>
        <p:nvSpPr>
          <p:cNvPr id="6" name="TextBox 13">
            <a:extLst>
              <a:ext uri="{FF2B5EF4-FFF2-40B4-BE49-F238E27FC236}">
                <a16:creationId xmlns:a16="http://schemas.microsoft.com/office/drawing/2014/main" id="{341B1A52-B228-45F0-2F7B-07ACB58790B2}"/>
              </a:ext>
            </a:extLst>
          </p:cNvPr>
          <p:cNvSpPr txBox="1"/>
          <p:nvPr/>
        </p:nvSpPr>
        <p:spPr>
          <a:xfrm>
            <a:off x="9594570" y="6014557"/>
            <a:ext cx="609600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ptos"/>
                <a:hlinkClick r:id="rId4">
                  <a:extLst>
                    <a:ext uri="{A12FA001-AC4F-418D-AE19-62706E023703}">
                      <ahyp:hlinkClr xmlns:ahyp="http://schemas.microsoft.com/office/drawing/2018/hyperlinkcolor" val="tx"/>
                    </a:ext>
                  </a:extLst>
                </a:hlinkClick>
              </a:rPr>
              <a:t>seld-with-logos.pdf</a:t>
            </a:r>
            <a:endParaRPr lang="en-GB" sz="1800" b="0" i="0" u="none" strike="noStrike" kern="1200" cap="none" spc="0" baseline="0">
              <a:solidFill>
                <a:srgbClr val="000000"/>
              </a:solidFill>
              <a:uFillTx/>
              <a:latin typeface="Aptos"/>
            </a:endParaRPr>
          </a:p>
        </p:txBody>
      </p:sp>
      <p:sp>
        <p:nvSpPr>
          <p:cNvPr id="7" name="Slide Number Placeholder 7">
            <a:extLst>
              <a:ext uri="{FF2B5EF4-FFF2-40B4-BE49-F238E27FC236}">
                <a16:creationId xmlns:a16="http://schemas.microsoft.com/office/drawing/2014/main" id="{1AA49CA3-166A-5D7F-1E76-4BB03AD5D08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A4C455-45C5-4D13-9283-1D8FE289A234}" type="slidenum">
              <a:rPr/>
              <a:t>27</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047F-F969-9E94-7650-AE9E20EF15D8}"/>
              </a:ext>
            </a:extLst>
          </p:cNvPr>
          <p:cNvSpPr txBox="1">
            <a:spLocks noGrp="1"/>
          </p:cNvSpPr>
          <p:nvPr>
            <p:ph type="title"/>
          </p:nvPr>
        </p:nvSpPr>
        <p:spPr/>
        <p:txBody>
          <a:bodyPr anchorCtr="1"/>
          <a:lstStyle/>
          <a:p>
            <a:pPr lvl="0" algn="ctr"/>
            <a:r>
              <a:rPr lang="en-GB"/>
              <a:t>Assessment (cont.):</a:t>
            </a:r>
          </a:p>
        </p:txBody>
      </p:sp>
      <p:pic>
        <p:nvPicPr>
          <p:cNvPr id="3" name="Picture 3" descr="A blue and white logo&#10;&#10;AI-generated content may be incorrect.">
            <a:extLst>
              <a:ext uri="{FF2B5EF4-FFF2-40B4-BE49-F238E27FC236}">
                <a16:creationId xmlns:a16="http://schemas.microsoft.com/office/drawing/2014/main" id="{0D9EEAE5-4534-E14E-3E8B-8B70015FA302}"/>
              </a:ext>
            </a:extLst>
          </p:cNvPr>
          <p:cNvPicPr>
            <a:picLocks noChangeAspect="1"/>
          </p:cNvPicPr>
          <p:nvPr/>
        </p:nvPicPr>
        <p:blipFill>
          <a:blip r:embed="rId2"/>
          <a:stretch>
            <a:fillRect/>
          </a:stretch>
        </p:blipFill>
        <p:spPr>
          <a:xfrm>
            <a:off x="0" y="0"/>
            <a:ext cx="1962915" cy="637035"/>
          </a:xfrm>
          <a:prstGeom prst="rect">
            <a:avLst/>
          </a:prstGeom>
          <a:noFill/>
          <a:ln cap="flat">
            <a:noFill/>
          </a:ln>
        </p:spPr>
      </p:pic>
      <p:sp>
        <p:nvSpPr>
          <p:cNvPr id="4" name="Content Placeholder 5">
            <a:extLst>
              <a:ext uri="{FF2B5EF4-FFF2-40B4-BE49-F238E27FC236}">
                <a16:creationId xmlns:a16="http://schemas.microsoft.com/office/drawing/2014/main" id="{87A562F0-CBC2-85BE-F188-9955188DB320}"/>
              </a:ext>
            </a:extLst>
          </p:cNvPr>
          <p:cNvSpPr txBox="1">
            <a:spLocks noGrp="1"/>
          </p:cNvSpPr>
          <p:nvPr>
            <p:ph idx="1"/>
          </p:nvPr>
        </p:nvSpPr>
        <p:spPr>
          <a:xfrm>
            <a:off x="838193" y="1428064"/>
            <a:ext cx="10147855" cy="4846841"/>
          </a:xfrm>
        </p:spPr>
        <p:txBody>
          <a:bodyPr/>
          <a:lstStyle/>
          <a:p>
            <a:pPr marL="0" lvl="0" indent="0" algn="ctr">
              <a:buNone/>
            </a:pPr>
            <a:r>
              <a:rPr lang="en-GB" sz="2400" dirty="0"/>
              <a:t>Guidance to provide support for early years practitioners when completing the early years foundation stage (EYFS) progress check at 2.</a:t>
            </a:r>
          </a:p>
          <a:p>
            <a:pPr marL="0" lvl="0" indent="0">
              <a:buNone/>
            </a:pPr>
            <a:endParaRPr lang="en-GB" sz="1600" b="1" dirty="0"/>
          </a:p>
        </p:txBody>
      </p:sp>
      <p:pic>
        <p:nvPicPr>
          <p:cNvPr id="5" name="Picture 4">
            <a:extLst>
              <a:ext uri="{FF2B5EF4-FFF2-40B4-BE49-F238E27FC236}">
                <a16:creationId xmlns:a16="http://schemas.microsoft.com/office/drawing/2014/main" id="{8D7F0405-86A0-0C1E-B985-51C2EF203F70}"/>
              </a:ext>
            </a:extLst>
          </p:cNvPr>
          <p:cNvPicPr>
            <a:picLocks noChangeAspect="1"/>
          </p:cNvPicPr>
          <p:nvPr/>
        </p:nvPicPr>
        <p:blipFill>
          <a:blip r:embed="rId3"/>
          <a:stretch>
            <a:fillRect/>
          </a:stretch>
        </p:blipFill>
        <p:spPr>
          <a:xfrm>
            <a:off x="3128491" y="2187171"/>
            <a:ext cx="5482138" cy="3888952"/>
          </a:xfrm>
          <a:prstGeom prst="rect">
            <a:avLst/>
          </a:prstGeom>
          <a:noFill/>
          <a:ln w="9528" cap="flat">
            <a:solidFill>
              <a:srgbClr val="000000"/>
            </a:solidFill>
            <a:prstDash val="solid"/>
            <a:miter/>
          </a:ln>
        </p:spPr>
      </p:pic>
      <p:sp>
        <p:nvSpPr>
          <p:cNvPr id="6" name="TextBox 12">
            <a:extLst>
              <a:ext uri="{FF2B5EF4-FFF2-40B4-BE49-F238E27FC236}">
                <a16:creationId xmlns:a16="http://schemas.microsoft.com/office/drawing/2014/main" id="{52EDD2A6-7382-E7CC-F722-57B1872E567C}"/>
              </a:ext>
            </a:extLst>
          </p:cNvPr>
          <p:cNvSpPr txBox="1"/>
          <p:nvPr/>
        </p:nvSpPr>
        <p:spPr>
          <a:xfrm>
            <a:off x="1975981" y="6154314"/>
            <a:ext cx="7872279" cy="33855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ptos"/>
                <a:hlinkClick r:id="rId4">
                  <a:extLst>
                    <a:ext uri="{A12FA001-AC4F-418D-AE19-62706E023703}">
                      <ahyp:hlinkClr xmlns:ahyp="http://schemas.microsoft.com/office/drawing/2018/hyperlinkcolor" val="tx"/>
                    </a:ext>
                  </a:extLst>
                </a:hlinkClick>
              </a:rPr>
              <a:t>Progress check at age two – Non-statutory guidance for the early years foundation stage</a:t>
            </a:r>
            <a:endParaRPr lang="en-GB" sz="1600" b="0" i="0" u="none" strike="noStrike" kern="1200" cap="none" spc="0" baseline="0">
              <a:solidFill>
                <a:srgbClr val="000000"/>
              </a:solidFill>
              <a:uFillTx/>
              <a:latin typeface="Aptos"/>
            </a:endParaRPr>
          </a:p>
        </p:txBody>
      </p:sp>
      <p:sp>
        <p:nvSpPr>
          <p:cNvPr id="7" name="Slide Number Placeholder 7">
            <a:extLst>
              <a:ext uri="{FF2B5EF4-FFF2-40B4-BE49-F238E27FC236}">
                <a16:creationId xmlns:a16="http://schemas.microsoft.com/office/drawing/2014/main" id="{E0E4159F-FB79-9FE9-BC5C-5DDAB1002D3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4BABCB-3857-4D3C-A7AA-8A632736B6A3}" type="slidenum">
              <a:rPr/>
              <a:t>28</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C825-753B-41C6-4710-58657D9C2A75}"/>
              </a:ext>
            </a:extLst>
          </p:cNvPr>
          <p:cNvSpPr txBox="1">
            <a:spLocks noGrp="1"/>
          </p:cNvSpPr>
          <p:nvPr>
            <p:ph type="title"/>
          </p:nvPr>
        </p:nvSpPr>
        <p:spPr>
          <a:xfrm>
            <a:off x="838203" y="500067"/>
            <a:ext cx="10515600" cy="1325559"/>
          </a:xfrm>
        </p:spPr>
        <p:txBody>
          <a:bodyPr anchorCtr="1"/>
          <a:lstStyle/>
          <a:p>
            <a:pPr lvl="0" algn="ctr"/>
            <a:r>
              <a:rPr lang="en-GB" sz="4000"/>
              <a:t>Specific safeguarding and welfare requirements for two-year-olds:</a:t>
            </a:r>
          </a:p>
        </p:txBody>
      </p:sp>
      <p:graphicFrame>
        <p:nvGraphicFramePr>
          <p:cNvPr id="3" name="Content Placeholder 4">
            <a:extLst>
              <a:ext uri="{FF2B5EF4-FFF2-40B4-BE49-F238E27FC236}">
                <a16:creationId xmlns:a16="http://schemas.microsoft.com/office/drawing/2014/main" id="{27C7DCDB-84AE-2854-F2EB-4EEDB353ABA0}"/>
              </a:ext>
            </a:extLst>
          </p:cNvPr>
          <p:cNvGraphicFramePr>
            <a:graphicFrameLocks noGrp="1"/>
          </p:cNvGraphicFramePr>
          <p:nvPr>
            <p:ph idx="1"/>
          </p:nvPr>
        </p:nvGraphicFramePr>
        <p:xfrm>
          <a:off x="838203" y="1825627"/>
          <a:ext cx="10515588" cy="3606832"/>
        </p:xfrm>
        <a:graphic>
          <a:graphicData uri="http://schemas.openxmlformats.org/drawingml/2006/table">
            <a:tbl>
              <a:tblPr firstRow="1" bandRow="1">
                <a:effectLst/>
                <a:tableStyleId>{5C22544A-7EE6-4342-B048-85BDC9FD1C3A}</a:tableStyleId>
              </a:tblPr>
              <a:tblGrid>
                <a:gridCol w="3505196">
                  <a:extLst>
                    <a:ext uri="{9D8B030D-6E8A-4147-A177-3AD203B41FA5}">
                      <a16:colId xmlns:a16="http://schemas.microsoft.com/office/drawing/2014/main" val="2588005461"/>
                    </a:ext>
                  </a:extLst>
                </a:gridCol>
                <a:gridCol w="3505196">
                  <a:extLst>
                    <a:ext uri="{9D8B030D-6E8A-4147-A177-3AD203B41FA5}">
                      <a16:colId xmlns:a16="http://schemas.microsoft.com/office/drawing/2014/main" val="1190570763"/>
                    </a:ext>
                  </a:extLst>
                </a:gridCol>
                <a:gridCol w="3505196">
                  <a:extLst>
                    <a:ext uri="{9D8B030D-6E8A-4147-A177-3AD203B41FA5}">
                      <a16:colId xmlns:a16="http://schemas.microsoft.com/office/drawing/2014/main" val="1946470307"/>
                    </a:ext>
                  </a:extLst>
                </a:gridCol>
              </a:tblGrid>
              <a:tr h="370844">
                <a:tc>
                  <a:txBody>
                    <a:bodyPr/>
                    <a:lstStyle/>
                    <a:p>
                      <a:pPr lvl="0"/>
                      <a:endParaRPr lang="en-GB"/>
                    </a:p>
                  </a:txBody>
                  <a:tcPr/>
                </a:tc>
                <a:tc>
                  <a:txBody>
                    <a:bodyPr/>
                    <a:lstStyle/>
                    <a:p>
                      <a:pPr lvl="0" algn="ctr"/>
                      <a:r>
                        <a:rPr lang="en-GB"/>
                        <a:t>Childminders</a:t>
                      </a:r>
                    </a:p>
                  </a:txBody>
                  <a:tcPr/>
                </a:tc>
                <a:tc>
                  <a:txBody>
                    <a:bodyPr/>
                    <a:lstStyle/>
                    <a:p>
                      <a:pPr lvl="0" algn="ctr"/>
                      <a:r>
                        <a:rPr lang="en-GB"/>
                        <a:t>Group and school based settings</a:t>
                      </a:r>
                    </a:p>
                  </a:txBody>
                  <a:tcPr/>
                </a:tc>
                <a:extLst>
                  <a:ext uri="{0D108BD9-81ED-4DB2-BD59-A6C34878D82A}">
                    <a16:rowId xmlns:a16="http://schemas.microsoft.com/office/drawing/2014/main" val="3581042104"/>
                  </a:ext>
                </a:extLst>
              </a:tr>
              <a:tr h="370844">
                <a:tc>
                  <a:txBody>
                    <a:bodyPr/>
                    <a:lstStyle/>
                    <a:p>
                      <a:pPr lvl="0"/>
                      <a:r>
                        <a:rPr lang="en-GB"/>
                        <a:t>Food and drink</a:t>
                      </a:r>
                    </a:p>
                  </a:txBody>
                  <a:tcPr/>
                </a:tc>
                <a:tc>
                  <a:txBody>
                    <a:bodyPr/>
                    <a:lstStyle/>
                    <a:p>
                      <a:pPr lvl="0" algn="ctr"/>
                      <a:r>
                        <a:rPr lang="en-GB"/>
                        <a:t>3.62</a:t>
                      </a:r>
                    </a:p>
                  </a:txBody>
                  <a:tcPr/>
                </a:tc>
                <a:tc>
                  <a:txBody>
                    <a:bodyPr/>
                    <a:lstStyle/>
                    <a:p>
                      <a:pPr lvl="0" algn="ctr"/>
                      <a:r>
                        <a:rPr lang="en-GB"/>
                        <a:t>3.62</a:t>
                      </a:r>
                    </a:p>
                  </a:txBody>
                  <a:tcPr/>
                </a:tc>
                <a:extLst>
                  <a:ext uri="{0D108BD9-81ED-4DB2-BD59-A6C34878D82A}">
                    <a16:rowId xmlns:a16="http://schemas.microsoft.com/office/drawing/2014/main" val="3324007409"/>
                  </a:ext>
                </a:extLst>
              </a:tr>
              <a:tr h="370844">
                <a:tc>
                  <a:txBody>
                    <a:bodyPr/>
                    <a:lstStyle/>
                    <a:p>
                      <a:pPr lvl="0"/>
                      <a:r>
                        <a:rPr lang="en-GB"/>
                        <a:t>Food and drink facilities</a:t>
                      </a:r>
                    </a:p>
                  </a:txBody>
                  <a:tcPr/>
                </a:tc>
                <a:tc>
                  <a:txBody>
                    <a:bodyPr/>
                    <a:lstStyle/>
                    <a:p>
                      <a:pPr lvl="0" algn="ctr"/>
                      <a:r>
                        <a:rPr lang="en-GB"/>
                        <a:t>3.71</a:t>
                      </a:r>
                    </a:p>
                  </a:txBody>
                  <a:tcPr/>
                </a:tc>
                <a:tc>
                  <a:txBody>
                    <a:bodyPr/>
                    <a:lstStyle/>
                    <a:p>
                      <a:pPr lvl="0" algn="ctr"/>
                      <a:r>
                        <a:rPr lang="en-GB"/>
                        <a:t>3.71</a:t>
                      </a:r>
                    </a:p>
                  </a:txBody>
                  <a:tcPr/>
                </a:tc>
                <a:extLst>
                  <a:ext uri="{0D108BD9-81ED-4DB2-BD59-A6C34878D82A}">
                    <a16:rowId xmlns:a16="http://schemas.microsoft.com/office/drawing/2014/main" val="1668733765"/>
                  </a:ext>
                </a:extLst>
              </a:tr>
              <a:tr h="370844">
                <a:tc>
                  <a:txBody>
                    <a:bodyPr/>
                    <a:lstStyle/>
                    <a:p>
                      <a:pPr lvl="0"/>
                      <a:r>
                        <a:rPr lang="en-GB"/>
                        <a:t>Key person</a:t>
                      </a:r>
                    </a:p>
                  </a:txBody>
                  <a:tcPr/>
                </a:tc>
                <a:tc>
                  <a:txBody>
                    <a:bodyPr/>
                    <a:lstStyle/>
                    <a:p>
                      <a:pPr lvl="0" algn="ctr"/>
                      <a:r>
                        <a:rPr lang="en-GB"/>
                        <a:t>3.46</a:t>
                      </a:r>
                    </a:p>
                  </a:txBody>
                  <a:tcPr/>
                </a:tc>
                <a:tc>
                  <a:txBody>
                    <a:bodyPr/>
                    <a:lstStyle/>
                    <a:p>
                      <a:pPr lvl="0" algn="ctr"/>
                      <a:r>
                        <a:rPr lang="en-GB"/>
                        <a:t>3.41</a:t>
                      </a:r>
                    </a:p>
                  </a:txBody>
                  <a:tcPr/>
                </a:tc>
                <a:extLst>
                  <a:ext uri="{0D108BD9-81ED-4DB2-BD59-A6C34878D82A}">
                    <a16:rowId xmlns:a16="http://schemas.microsoft.com/office/drawing/2014/main" val="4040995230"/>
                  </a:ext>
                </a:extLst>
              </a:tr>
              <a:tr h="370844">
                <a:tc>
                  <a:txBody>
                    <a:bodyPr/>
                    <a:lstStyle/>
                    <a:p>
                      <a:pPr lvl="0"/>
                      <a:r>
                        <a:rPr lang="en-GB"/>
                        <a:t>Paediatric first aid</a:t>
                      </a:r>
                    </a:p>
                  </a:txBody>
                  <a:tcPr/>
                </a:tc>
                <a:tc>
                  <a:txBody>
                    <a:bodyPr/>
                    <a:lstStyle/>
                    <a:p>
                      <a:pPr lvl="0" algn="ctr"/>
                      <a:r>
                        <a:rPr lang="en-GB"/>
                        <a:t>3.42 – 3.44</a:t>
                      </a:r>
                    </a:p>
                  </a:txBody>
                  <a:tcPr/>
                </a:tc>
                <a:tc>
                  <a:txBody>
                    <a:bodyPr/>
                    <a:lstStyle/>
                    <a:p>
                      <a:pPr lvl="0" algn="ctr"/>
                      <a:r>
                        <a:rPr lang="en-GB"/>
                        <a:t>3.36 – 3.39</a:t>
                      </a:r>
                    </a:p>
                  </a:txBody>
                  <a:tcPr/>
                </a:tc>
                <a:extLst>
                  <a:ext uri="{0D108BD9-81ED-4DB2-BD59-A6C34878D82A}">
                    <a16:rowId xmlns:a16="http://schemas.microsoft.com/office/drawing/2014/main" val="2890294802"/>
                  </a:ext>
                </a:extLst>
              </a:tr>
              <a:tr h="370844">
                <a:tc>
                  <a:txBody>
                    <a:bodyPr/>
                    <a:lstStyle/>
                    <a:p>
                      <a:pPr lvl="0"/>
                      <a:r>
                        <a:rPr lang="en-GB"/>
                        <a:t>Safer eating</a:t>
                      </a:r>
                    </a:p>
                  </a:txBody>
                  <a:tcPr/>
                </a:tc>
                <a:tc>
                  <a:txBody>
                    <a:bodyPr/>
                    <a:lstStyle/>
                    <a:p>
                      <a:pPr lvl="0" algn="ctr"/>
                      <a:r>
                        <a:rPr lang="en-GB"/>
                        <a:t>3.63 – 3.70</a:t>
                      </a:r>
                    </a:p>
                  </a:txBody>
                  <a:tcPr/>
                </a:tc>
                <a:tc>
                  <a:txBody>
                    <a:bodyPr/>
                    <a:lstStyle/>
                    <a:p>
                      <a:pPr lvl="0" algn="ctr"/>
                      <a:r>
                        <a:rPr lang="en-GB"/>
                        <a:t>3.63 – 3.70</a:t>
                      </a:r>
                    </a:p>
                  </a:txBody>
                  <a:tcPr/>
                </a:tc>
                <a:extLst>
                  <a:ext uri="{0D108BD9-81ED-4DB2-BD59-A6C34878D82A}">
                    <a16:rowId xmlns:a16="http://schemas.microsoft.com/office/drawing/2014/main" val="1884865148"/>
                  </a:ext>
                </a:extLst>
              </a:tr>
              <a:tr h="370844">
                <a:tc>
                  <a:txBody>
                    <a:bodyPr/>
                    <a:lstStyle/>
                    <a:p>
                      <a:pPr lvl="0"/>
                      <a:r>
                        <a:rPr lang="en-GB"/>
                        <a:t>Staff: child ratios</a:t>
                      </a:r>
                    </a:p>
                  </a:txBody>
                  <a:tcPr/>
                </a:tc>
                <a:tc>
                  <a:txBody>
                    <a:bodyPr/>
                    <a:lstStyle/>
                    <a:p>
                      <a:pPr lvl="0" algn="ctr"/>
                      <a:r>
                        <a:rPr lang="en-GB"/>
                        <a:t>3.47 – 3.57</a:t>
                      </a:r>
                    </a:p>
                  </a:txBody>
                  <a:tcPr/>
                </a:tc>
                <a:tc>
                  <a:txBody>
                    <a:bodyPr/>
                    <a:lstStyle/>
                    <a:p>
                      <a:pPr lvl="0" algn="ctr"/>
                      <a:r>
                        <a:rPr lang="en-GB"/>
                        <a:t>3.42 – 3.56</a:t>
                      </a:r>
                    </a:p>
                  </a:txBody>
                  <a:tcPr/>
                </a:tc>
                <a:extLst>
                  <a:ext uri="{0D108BD9-81ED-4DB2-BD59-A6C34878D82A}">
                    <a16:rowId xmlns:a16="http://schemas.microsoft.com/office/drawing/2014/main" val="2880466751"/>
                  </a:ext>
                </a:extLst>
              </a:tr>
              <a:tr h="370844">
                <a:tc>
                  <a:txBody>
                    <a:bodyPr/>
                    <a:lstStyle/>
                    <a:p>
                      <a:pPr lvl="0"/>
                      <a:r>
                        <a:rPr lang="en-GB"/>
                        <a:t>Sleeping arrangements</a:t>
                      </a:r>
                    </a:p>
                  </a:txBody>
                  <a:tcPr/>
                </a:tc>
                <a:tc>
                  <a:txBody>
                    <a:bodyPr/>
                    <a:lstStyle/>
                    <a:p>
                      <a:pPr lvl="0" algn="ctr"/>
                      <a:r>
                        <a:rPr lang="en-GB"/>
                        <a:t>3.85</a:t>
                      </a:r>
                    </a:p>
                  </a:txBody>
                  <a:tcPr/>
                </a:tc>
                <a:tc>
                  <a:txBody>
                    <a:bodyPr/>
                    <a:lstStyle/>
                    <a:p>
                      <a:pPr lvl="0" algn="ctr"/>
                      <a:r>
                        <a:rPr lang="en-GB"/>
                        <a:t>3.84</a:t>
                      </a:r>
                    </a:p>
                  </a:txBody>
                  <a:tcPr/>
                </a:tc>
                <a:extLst>
                  <a:ext uri="{0D108BD9-81ED-4DB2-BD59-A6C34878D82A}">
                    <a16:rowId xmlns:a16="http://schemas.microsoft.com/office/drawing/2014/main" val="2198312662"/>
                  </a:ext>
                </a:extLst>
              </a:tr>
              <a:tr h="370844">
                <a:tc>
                  <a:txBody>
                    <a:bodyPr/>
                    <a:lstStyle/>
                    <a:p>
                      <a:pPr lvl="0"/>
                      <a:r>
                        <a:rPr lang="en-GB"/>
                        <a:t>Toilets and intimate care</a:t>
                      </a:r>
                    </a:p>
                  </a:txBody>
                  <a:tcPr/>
                </a:tc>
                <a:tc>
                  <a:txBody>
                    <a:bodyPr/>
                    <a:lstStyle/>
                    <a:p>
                      <a:pPr lvl="0" algn="ctr"/>
                      <a:r>
                        <a:rPr lang="en-GB"/>
                        <a:t>3.86</a:t>
                      </a:r>
                    </a:p>
                  </a:txBody>
                  <a:tcPr/>
                </a:tc>
                <a:tc>
                  <a:txBody>
                    <a:bodyPr/>
                    <a:lstStyle/>
                    <a:p>
                      <a:pPr lvl="0" algn="ctr"/>
                      <a:r>
                        <a:rPr lang="en-GB"/>
                        <a:t>3.86</a:t>
                      </a:r>
                    </a:p>
                  </a:txBody>
                  <a:tcPr/>
                </a:tc>
                <a:extLst>
                  <a:ext uri="{0D108BD9-81ED-4DB2-BD59-A6C34878D82A}">
                    <a16:rowId xmlns:a16="http://schemas.microsoft.com/office/drawing/2014/main" val="271162959"/>
                  </a:ext>
                </a:extLst>
              </a:tr>
            </a:tbl>
          </a:graphicData>
        </a:graphic>
      </p:graphicFrame>
      <p:pic>
        <p:nvPicPr>
          <p:cNvPr id="4" name="Picture 3" descr="A blue and white logo&#10;&#10;AI-generated content may be incorrect.">
            <a:extLst>
              <a:ext uri="{FF2B5EF4-FFF2-40B4-BE49-F238E27FC236}">
                <a16:creationId xmlns:a16="http://schemas.microsoft.com/office/drawing/2014/main" id="{D65D6863-9887-8F2E-FF7E-5DA68E42C88E}"/>
              </a:ext>
            </a:extLst>
          </p:cNvPr>
          <p:cNvPicPr>
            <a:picLocks noChangeAspect="1"/>
          </p:cNvPicPr>
          <p:nvPr/>
        </p:nvPicPr>
        <p:blipFill>
          <a:blip r:embed="rId2"/>
          <a:stretch>
            <a:fillRect/>
          </a:stretch>
        </p:blipFill>
        <p:spPr>
          <a:xfrm>
            <a:off x="0" y="0"/>
            <a:ext cx="1962915" cy="637035"/>
          </a:xfrm>
          <a:prstGeom prst="rect">
            <a:avLst/>
          </a:prstGeom>
          <a:noFill/>
          <a:ln cap="flat">
            <a:noFill/>
          </a:ln>
        </p:spPr>
      </p:pic>
      <p:sp>
        <p:nvSpPr>
          <p:cNvPr id="5" name="TextBox 6">
            <a:extLst>
              <a:ext uri="{FF2B5EF4-FFF2-40B4-BE49-F238E27FC236}">
                <a16:creationId xmlns:a16="http://schemas.microsoft.com/office/drawing/2014/main" id="{F74DFCDF-454B-1ED8-C0C9-196EFD1D8BF1}"/>
              </a:ext>
            </a:extLst>
          </p:cNvPr>
          <p:cNvSpPr txBox="1"/>
          <p:nvPr/>
        </p:nvSpPr>
        <p:spPr>
          <a:xfrm>
            <a:off x="838193" y="5378500"/>
            <a:ext cx="10515600" cy="11818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pitchFamily="34"/>
                <a:ea typeface="Calibri" pitchFamily="34"/>
              </a:rPr>
              <a:t>References to paragraphs within the EYFS statutory framework for childminders:</a:t>
            </a:r>
            <a:r>
              <a:rPr lang="en-GB" sz="1200" b="0" i="0" u="none" strike="noStrike" kern="1200" cap="none" spc="0" baseline="0">
                <a:solidFill>
                  <a:srgbClr val="000000"/>
                </a:solidFill>
                <a:uFillTx/>
                <a:latin typeface="Calibri" pitchFamily="34"/>
                <a:ea typeface="Calibri" pitchFamily="34"/>
              </a:rPr>
              <a:t> </a:t>
            </a:r>
          </a:p>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alibri" pitchFamily="34"/>
                <a:ea typeface="Calibri" pitchFamily="34"/>
                <a:hlinkClick r:id="rId3">
                  <a:extLst>
                    <a:ext uri="{A12FA001-AC4F-418D-AE19-62706E023703}">
                      <ahyp:hlinkClr xmlns:ahyp="http://schemas.microsoft.com/office/drawing/2018/hyperlinkcolor" val="tx"/>
                    </a:ext>
                  </a:extLst>
                </a:hlinkClick>
              </a:rPr>
              <a:t>Early years foundation stage statutory framework for childminders</a:t>
            </a:r>
            <a:endParaRPr lang="en-GB" sz="1200" b="0" i="0" u="none" strike="noStrike" kern="1200" cap="none" spc="0" baseline="0">
              <a:solidFill>
                <a:srgbClr val="000000"/>
              </a:solidFill>
              <a:uFillTx/>
              <a:latin typeface="Calibri" pitchFamily="34"/>
              <a:ea typeface="Calibri" pitchFamily="34"/>
            </a:endParaRPr>
          </a:p>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pitchFamily="34"/>
                <a:ea typeface="Calibri" pitchFamily="34"/>
              </a:rPr>
              <a:t> References to paragraphs within the EYFS statutory framework for and group and school-based providers: </a:t>
            </a:r>
            <a:endParaRPr lang="en-GB" sz="1200" b="0" i="0" u="none" strike="noStrike" kern="1200" cap="none" spc="0" baseline="0">
              <a:solidFill>
                <a:srgbClr val="000000"/>
              </a:solidFill>
              <a:uFillTx/>
              <a:latin typeface="Calibri" pitchFamily="34"/>
              <a:ea typeface="Calibri" pitchFamily="34"/>
            </a:endParaRPr>
          </a:p>
          <a:p>
            <a:pPr marL="0" marR="0" lvl="0" indent="0" algn="ctr"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200" b="0" i="0" u="sng" strike="noStrike" kern="1200" cap="none" spc="0" baseline="0">
                <a:solidFill>
                  <a:srgbClr val="000000"/>
                </a:solidFill>
                <a:uFillTx/>
                <a:latin typeface="Calibri" pitchFamily="34"/>
                <a:ea typeface="Calibri" pitchFamily="34"/>
                <a:hlinkClick r:id="rId4">
                  <a:extLst>
                    <a:ext uri="{A12FA001-AC4F-418D-AE19-62706E023703}">
                      <ahyp:hlinkClr xmlns:ahyp="http://schemas.microsoft.com/office/drawing/2018/hyperlinkcolor" val="tx"/>
                    </a:ext>
                  </a:extLst>
                </a:hlinkClick>
              </a:rPr>
              <a:t>EYFS statutory framework for group and school-based providers</a:t>
            </a:r>
            <a:endParaRPr lang="en-GB" sz="1200" b="0" i="0" u="none" strike="noStrike" kern="1200" cap="none" spc="0" baseline="0">
              <a:solidFill>
                <a:srgbClr val="000000"/>
              </a:solidFill>
              <a:uFillTx/>
              <a:latin typeface="Calibri" pitchFamily="34"/>
              <a:ea typeface="Calibri" pitchFamily="34"/>
            </a:endParaRPr>
          </a:p>
        </p:txBody>
      </p:sp>
      <p:sp>
        <p:nvSpPr>
          <p:cNvPr id="6" name="Slide Number Placeholder 6">
            <a:extLst>
              <a:ext uri="{FF2B5EF4-FFF2-40B4-BE49-F238E27FC236}">
                <a16:creationId xmlns:a16="http://schemas.microsoft.com/office/drawing/2014/main" id="{57C6EEAC-8F7D-6F46-A482-ED8EBD8DD45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0FB4ED-8A2F-40A6-864E-09C8F6B6F468}" type="slidenum">
              <a:t>29</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454B-36BD-F4E5-1952-DE46DE631329}"/>
              </a:ext>
            </a:extLst>
          </p:cNvPr>
          <p:cNvSpPr txBox="1">
            <a:spLocks noGrp="1"/>
          </p:cNvSpPr>
          <p:nvPr>
            <p:ph type="title"/>
          </p:nvPr>
        </p:nvSpPr>
        <p:spPr/>
        <p:txBody>
          <a:bodyPr/>
          <a:lstStyle/>
          <a:p>
            <a:pPr lvl="0"/>
            <a:r>
              <a:rPr lang="en-GB"/>
              <a:t>The emotional environment:</a:t>
            </a:r>
          </a:p>
        </p:txBody>
      </p:sp>
      <p:graphicFrame>
        <p:nvGraphicFramePr>
          <p:cNvPr id="3" name="Content Placeholder 4">
            <a:extLst>
              <a:ext uri="{FF2B5EF4-FFF2-40B4-BE49-F238E27FC236}">
                <a16:creationId xmlns:a16="http://schemas.microsoft.com/office/drawing/2014/main" id="{E5FDB625-0CAF-5B43-842B-2259B99C76B6}"/>
              </a:ext>
            </a:extLst>
          </p:cNvPr>
          <p:cNvGraphicFramePr>
            <a:graphicFrameLocks noGrp="1"/>
          </p:cNvGraphicFramePr>
          <p:nvPr>
            <p:ph idx="1"/>
          </p:nvPr>
        </p:nvGraphicFramePr>
        <p:xfrm>
          <a:off x="662089" y="1419221"/>
          <a:ext cx="10515588" cy="4942844"/>
        </p:xfrm>
        <a:graphic>
          <a:graphicData uri="http://schemas.openxmlformats.org/drawingml/2006/table">
            <a:tbl>
              <a:tblPr firstRow="1" bandRow="1">
                <a:effectLst/>
                <a:tableStyleId>{5C22544A-7EE6-4342-B048-85BDC9FD1C3A}</a:tableStyleId>
              </a:tblPr>
              <a:tblGrid>
                <a:gridCol w="3505196">
                  <a:extLst>
                    <a:ext uri="{9D8B030D-6E8A-4147-A177-3AD203B41FA5}">
                      <a16:colId xmlns:a16="http://schemas.microsoft.com/office/drawing/2014/main" val="2347271830"/>
                    </a:ext>
                  </a:extLst>
                </a:gridCol>
                <a:gridCol w="3505196">
                  <a:extLst>
                    <a:ext uri="{9D8B030D-6E8A-4147-A177-3AD203B41FA5}">
                      <a16:colId xmlns:a16="http://schemas.microsoft.com/office/drawing/2014/main" val="3015804516"/>
                    </a:ext>
                  </a:extLst>
                </a:gridCol>
                <a:gridCol w="3505196">
                  <a:extLst>
                    <a:ext uri="{9D8B030D-6E8A-4147-A177-3AD203B41FA5}">
                      <a16:colId xmlns:a16="http://schemas.microsoft.com/office/drawing/2014/main" val="3435324877"/>
                    </a:ext>
                  </a:extLst>
                </a:gridCol>
              </a:tblGrid>
              <a:tr h="370844">
                <a:tc>
                  <a:txBody>
                    <a:bodyPr/>
                    <a:lstStyle/>
                    <a:p>
                      <a:pPr lvl="0" algn="ctr"/>
                      <a:r>
                        <a:rPr lang="en-GB" sz="1600"/>
                        <a:t>Area to reflect upon</a:t>
                      </a:r>
                    </a:p>
                  </a:txBody>
                  <a:tcPr/>
                </a:tc>
                <a:tc>
                  <a:txBody>
                    <a:bodyPr/>
                    <a:lstStyle/>
                    <a:p>
                      <a:pPr lvl="0" algn="ctr"/>
                      <a:r>
                        <a:rPr lang="en-GB" sz="1600"/>
                        <a:t>What would it look like?</a:t>
                      </a:r>
                    </a:p>
                  </a:txBody>
                  <a:tcPr/>
                </a:tc>
                <a:tc>
                  <a:txBody>
                    <a:bodyPr/>
                    <a:lstStyle/>
                    <a:p>
                      <a:pPr lvl="0" algn="ctr"/>
                      <a:r>
                        <a:rPr lang="en-GB" sz="1600"/>
                        <a:t>Pause for thought</a:t>
                      </a:r>
                    </a:p>
                  </a:txBody>
                  <a:tcPr/>
                </a:tc>
                <a:extLst>
                  <a:ext uri="{0D108BD9-81ED-4DB2-BD59-A6C34878D82A}">
                    <a16:rowId xmlns:a16="http://schemas.microsoft.com/office/drawing/2014/main" val="597091302"/>
                  </a:ext>
                </a:extLst>
              </a:tr>
              <a:tr h="370844">
                <a:tc>
                  <a:txBody>
                    <a:bodyPr/>
                    <a:lstStyle/>
                    <a:p>
                      <a:pPr lvl="0"/>
                      <a:r>
                        <a:rPr lang="en-GB" sz="1400" b="1"/>
                        <a:t>Attachment: </a:t>
                      </a:r>
                      <a:endParaRPr lang="en-GB" sz="1400" b="0"/>
                    </a:p>
                    <a:p>
                      <a:pPr lvl="0"/>
                      <a:r>
                        <a:rPr lang="en-GB" sz="1400" b="0"/>
                        <a:t>Providing a secure base to explore from and a safe haven to retreat to.</a:t>
                      </a:r>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lvl="0"/>
                      <a:endParaRPr lang="en-GB" sz="1400" b="0"/>
                    </a:p>
                    <a:p>
                      <a:pPr marL="0" marR="0" lvl="0" indent="0" algn="l" defTabSz="914400" rtl="0" fontAlgn="auto" hangingPunct="1">
                        <a:lnSpc>
                          <a:spcPct val="100000"/>
                        </a:lnSpc>
                        <a:spcBef>
                          <a:spcPts val="0"/>
                        </a:spcBef>
                        <a:spcAft>
                          <a:spcPts val="0"/>
                        </a:spcAft>
                        <a:buNone/>
                        <a:tabLst/>
                      </a:pPr>
                      <a:r>
                        <a:rPr lang="en-GB" sz="1200">
                          <a:hlinkClick r:id="rId2"/>
                        </a:rPr>
                        <a:t>2yo_toolkit.pdf</a:t>
                      </a:r>
                      <a:r>
                        <a:rPr lang="en-GB" sz="1200" u="none" strike="noStrike" kern="1200">
                          <a:solidFill>
                            <a:srgbClr val="000000"/>
                          </a:solidFill>
                          <a:latin typeface="Aptos"/>
                          <a:hlinkClick r:id="rId3">
                            <a:extLst>
                              <a:ext uri="{A12FA001-AC4F-418D-AE19-62706E023703}">
                                <ahyp:hlinkClr xmlns:ahyp="http://schemas.microsoft.com/office/drawing/2018/hyperlinkcolor" val="tx"/>
                              </a:ext>
                            </a:extLst>
                          </a:hlinkClick>
                        </a:rPr>
                        <a:t> </a:t>
                      </a:r>
                      <a:endParaRPr lang="en-GB" sz="1200" kern="1200">
                        <a:solidFill>
                          <a:srgbClr val="000000"/>
                        </a:solidFill>
                        <a:latin typeface="Aptos"/>
                      </a:endParaRPr>
                    </a:p>
                    <a:p>
                      <a:pPr lvl="0"/>
                      <a:endParaRPr lang="en-GB" sz="1400" b="1"/>
                    </a:p>
                  </a:txBody>
                  <a:tcPr/>
                </a:tc>
                <a:tc>
                  <a:txBody>
                    <a:bodyPr/>
                    <a:lstStyle/>
                    <a:p>
                      <a:pPr marL="285750" lvl="0" indent="-285750">
                        <a:buSzPct val="100000"/>
                        <a:buFont typeface="Wingdings" pitchFamily="2"/>
                        <a:buChar char="§"/>
                      </a:pPr>
                      <a:r>
                        <a:rPr lang="en-GB" sz="1400"/>
                        <a:t>The key person (KP) is introduced to the child and family over time and a 3-way relationship begins.</a:t>
                      </a:r>
                    </a:p>
                    <a:p>
                      <a:pPr marL="285750" lvl="0" indent="-285750">
                        <a:buSzPct val="100000"/>
                        <a:buFont typeface="Wingdings" pitchFamily="2"/>
                        <a:buChar char="§"/>
                      </a:pPr>
                      <a:r>
                        <a:rPr lang="en-GB" sz="1400"/>
                        <a:t>When the parent carer leaves the child may demonstrate separation anxiety but can be soothed by the KP.</a:t>
                      </a:r>
                    </a:p>
                    <a:p>
                      <a:pPr marL="285750" lvl="0" indent="-285750">
                        <a:buSzPct val="100000"/>
                        <a:buFont typeface="Wingdings" pitchFamily="2"/>
                        <a:buChar char="§"/>
                      </a:pPr>
                      <a:r>
                        <a:rPr lang="en-GB" sz="1400"/>
                        <a:t>When the child has settled in, they are willing to explore the environment for brief periods of time, without the KP.</a:t>
                      </a:r>
                    </a:p>
                    <a:p>
                      <a:pPr marL="285750" lvl="0" indent="-285750">
                        <a:buSzPct val="100000"/>
                        <a:buFont typeface="Wingdings" pitchFamily="2"/>
                        <a:buChar char="§"/>
                      </a:pPr>
                      <a:r>
                        <a:rPr lang="en-GB" sz="1400"/>
                        <a:t>The child can explore and take risks in their play and learning and check in with the KP when needed.</a:t>
                      </a:r>
                    </a:p>
                    <a:p>
                      <a:pPr marL="285750" lvl="0" indent="-285750">
                        <a:buSzPct val="100000"/>
                        <a:buFont typeface="Wingdings" pitchFamily="2"/>
                        <a:buChar char="§"/>
                      </a:pPr>
                      <a:r>
                        <a:rPr lang="en-GB" sz="1400"/>
                        <a:t>The KP holds the key children in mind and is able to articulate and tune in to their individual personalities.</a:t>
                      </a:r>
                    </a:p>
                    <a:p>
                      <a:pPr marL="285750" lvl="0" indent="-285750">
                        <a:buSzPct val="100000"/>
                        <a:buFont typeface="Wingdings" pitchFamily="2"/>
                        <a:buChar char="§"/>
                      </a:pPr>
                      <a:r>
                        <a:rPr lang="en-GB" sz="1400"/>
                        <a:t>The KP knows when to step in and when to withdraw from the child’s play and learning.</a:t>
                      </a:r>
                    </a:p>
                    <a:p>
                      <a:pPr marL="285750" lvl="0" indent="-285750">
                        <a:buSzPct val="100000"/>
                        <a:buFont typeface="Wingdings" pitchFamily="2"/>
                        <a:buChar char="§"/>
                      </a:pPr>
                      <a:r>
                        <a:rPr lang="en-GB" sz="1400"/>
                        <a:t>The child knows that their KP can be relied upon to be responsive.</a:t>
                      </a:r>
                    </a:p>
                  </a:txBody>
                  <a:tcPr/>
                </a:tc>
                <a:tc>
                  <a:txBody>
                    <a:bodyPr/>
                    <a:lstStyle/>
                    <a:p>
                      <a:pPr marL="285750" lvl="0" indent="-285750">
                        <a:buSzPct val="100000"/>
                        <a:buFont typeface="Wingdings" pitchFamily="2"/>
                        <a:buChar char="§"/>
                      </a:pPr>
                      <a:r>
                        <a:rPr lang="en-GB" sz="1400"/>
                        <a:t>Do we allow plenty of opportunities for the parent carer and child to become familiar with and build a relationship with the KP?</a:t>
                      </a:r>
                    </a:p>
                    <a:p>
                      <a:pPr marL="285750" lvl="0" indent="-285750">
                        <a:buSzPct val="100000"/>
                        <a:buFont typeface="Wingdings" pitchFamily="2"/>
                        <a:buChar char="§"/>
                      </a:pPr>
                      <a:r>
                        <a:rPr lang="en-GB" sz="1400"/>
                        <a:t>Do we recognise that each child’s separation anxiety can be co-regulated by an attuned adult and allow for that?</a:t>
                      </a:r>
                    </a:p>
                    <a:p>
                      <a:pPr marL="285750" lvl="0" indent="-285750">
                        <a:buSzPct val="100000"/>
                        <a:buFont typeface="Wingdings" pitchFamily="2"/>
                        <a:buChar char="§"/>
                      </a:pPr>
                      <a:r>
                        <a:rPr lang="en-GB" sz="1400"/>
                        <a:t>Do we recognise the importance of the welcome / handover and reunion at the end of the session?</a:t>
                      </a:r>
                    </a:p>
                    <a:p>
                      <a:pPr marL="285750" lvl="0" indent="-285750">
                        <a:buSzPct val="100000"/>
                        <a:buFont typeface="Wingdings" pitchFamily="2"/>
                        <a:buChar char="§"/>
                      </a:pPr>
                      <a:r>
                        <a:rPr lang="en-GB" sz="1400"/>
                        <a:t>Does the environment provide cosy relaxing places where the children can go to be alone or with adults?</a:t>
                      </a:r>
                    </a:p>
                    <a:p>
                      <a:pPr marL="285750" lvl="0" indent="-285750">
                        <a:buSzPct val="100000"/>
                        <a:buFont typeface="Wingdings" pitchFamily="2"/>
                        <a:buChar char="§"/>
                      </a:pPr>
                      <a:r>
                        <a:rPr lang="en-GB" sz="1400"/>
                        <a:t>Do we observe and recognise the importance of each child using their KP as a safe haven, supporting the child’s resilience and self-esteem?</a:t>
                      </a:r>
                    </a:p>
                    <a:p>
                      <a:pPr marL="285750" lvl="0" indent="-285750">
                        <a:buSzPct val="100000"/>
                        <a:buFont typeface="Wingdings" pitchFamily="2"/>
                        <a:buChar char="§"/>
                      </a:pPr>
                      <a:r>
                        <a:rPr lang="en-GB" sz="1400"/>
                        <a:t>Do we allow for each child to move between dependence, interdependence and independence according to their current stage?</a:t>
                      </a:r>
                    </a:p>
                  </a:txBody>
                  <a:tcPr/>
                </a:tc>
                <a:extLst>
                  <a:ext uri="{0D108BD9-81ED-4DB2-BD59-A6C34878D82A}">
                    <a16:rowId xmlns:a16="http://schemas.microsoft.com/office/drawing/2014/main" val="2675423550"/>
                  </a:ext>
                </a:extLst>
              </a:tr>
            </a:tbl>
          </a:graphicData>
        </a:graphic>
      </p:graphicFrame>
      <p:pic>
        <p:nvPicPr>
          <p:cNvPr id="4" name="Picture 3">
            <a:extLst>
              <a:ext uri="{FF2B5EF4-FFF2-40B4-BE49-F238E27FC236}">
                <a16:creationId xmlns:a16="http://schemas.microsoft.com/office/drawing/2014/main" id="{8C145F28-2AC4-525D-1A68-FB915BB0FDB3}"/>
              </a:ext>
            </a:extLst>
          </p:cNvPr>
          <p:cNvPicPr>
            <a:picLocks noChangeAspect="1"/>
          </p:cNvPicPr>
          <p:nvPr/>
        </p:nvPicPr>
        <p:blipFill>
          <a:blip r:embed="rId4"/>
          <a:stretch>
            <a:fillRect/>
          </a:stretch>
        </p:blipFill>
        <p:spPr>
          <a:xfrm>
            <a:off x="0" y="0"/>
            <a:ext cx="1963079" cy="640134"/>
          </a:xfrm>
          <a:prstGeom prst="rect">
            <a:avLst/>
          </a:prstGeom>
          <a:noFill/>
          <a:ln cap="flat">
            <a:noFill/>
          </a:ln>
        </p:spPr>
      </p:pic>
      <p:sp>
        <p:nvSpPr>
          <p:cNvPr id="5" name="Slide Number Placeholder 5">
            <a:extLst>
              <a:ext uri="{FF2B5EF4-FFF2-40B4-BE49-F238E27FC236}">
                <a16:creationId xmlns:a16="http://schemas.microsoft.com/office/drawing/2014/main" id="{D84591E9-F19A-A0C6-4224-A48BDACE31D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BF048A-4599-47BD-B465-54EFCE0386C3}" type="slidenum">
              <a:rPr/>
              <a:t>3</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4728-07C9-FE79-E16D-C849B7737B0C}"/>
              </a:ext>
            </a:extLst>
          </p:cNvPr>
          <p:cNvSpPr txBox="1">
            <a:spLocks noGrp="1"/>
          </p:cNvSpPr>
          <p:nvPr>
            <p:ph type="title"/>
          </p:nvPr>
        </p:nvSpPr>
        <p:spPr>
          <a:xfrm>
            <a:off x="1262274" y="6114720"/>
            <a:ext cx="10515600" cy="498750"/>
          </a:xfrm>
        </p:spPr>
        <p:txBody>
          <a:bodyPr/>
          <a:lstStyle/>
          <a:p>
            <a:pPr lvl="0"/>
            <a:r>
              <a:rPr lang="en-GB" sz="1400">
                <a:latin typeface="Aptos"/>
              </a:rPr>
              <a:t>An audit of the musts in the EYFS statutory framework (2025) can be found at: </a:t>
            </a:r>
            <a:r>
              <a:rPr lang="en-GB" sz="1400">
                <a:hlinkClick r:id="rId3">
                  <a:extLst>
                    <a:ext uri="{A12FA001-AC4F-418D-AE19-62706E023703}">
                      <ahyp:hlinkClr xmlns:ahyp="http://schemas.microsoft.com/office/drawing/2018/hyperlinkcolor" val="tx"/>
                    </a:ext>
                  </a:extLst>
                </a:hlinkClick>
              </a:rPr>
              <a:t>EYFS Documentation | Shropshire Learning Gateway</a:t>
            </a:r>
            <a:br>
              <a:rPr lang="en-GB" sz="1400"/>
            </a:br>
            <a:endParaRPr lang="en-GB" sz="1400">
              <a:latin typeface="Aptos"/>
            </a:endParaRPr>
          </a:p>
        </p:txBody>
      </p:sp>
      <p:sp>
        <p:nvSpPr>
          <p:cNvPr id="3" name="Content Placeholder 2">
            <a:extLst>
              <a:ext uri="{FF2B5EF4-FFF2-40B4-BE49-F238E27FC236}">
                <a16:creationId xmlns:a16="http://schemas.microsoft.com/office/drawing/2014/main" id="{D1793A82-E770-DC4E-02C5-EF52518B8512}"/>
              </a:ext>
            </a:extLst>
          </p:cNvPr>
          <p:cNvSpPr txBox="1">
            <a:spLocks noGrp="1"/>
          </p:cNvSpPr>
          <p:nvPr>
            <p:ph idx="1"/>
          </p:nvPr>
        </p:nvSpPr>
        <p:spPr>
          <a:xfrm>
            <a:off x="1202637" y="187150"/>
            <a:ext cx="10515600" cy="5125138"/>
          </a:xfrm>
        </p:spPr>
        <p:txBody>
          <a:bodyPr/>
          <a:lstStyle/>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a:p>
            <a:pPr marL="0" lvl="0" indent="0">
              <a:buNone/>
            </a:pPr>
            <a:endParaRPr lang="en-GB"/>
          </a:p>
        </p:txBody>
      </p:sp>
      <p:pic>
        <p:nvPicPr>
          <p:cNvPr id="4" name="Picture 3" descr="A blue and white logo&#10;&#10;AI-generated content may be incorrect.">
            <a:extLst>
              <a:ext uri="{FF2B5EF4-FFF2-40B4-BE49-F238E27FC236}">
                <a16:creationId xmlns:a16="http://schemas.microsoft.com/office/drawing/2014/main" id="{18E00ECC-33C3-48FE-1282-8BFA27D53B7B}"/>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pic>
        <p:nvPicPr>
          <p:cNvPr id="5" name="Picture 5">
            <a:extLst>
              <a:ext uri="{FF2B5EF4-FFF2-40B4-BE49-F238E27FC236}">
                <a16:creationId xmlns:a16="http://schemas.microsoft.com/office/drawing/2014/main" id="{6FB3CBB0-EB71-841B-3B7D-AD1381819D8B}"/>
              </a:ext>
            </a:extLst>
          </p:cNvPr>
          <p:cNvPicPr>
            <a:picLocks noChangeAspect="1"/>
          </p:cNvPicPr>
          <p:nvPr/>
        </p:nvPicPr>
        <p:blipFill>
          <a:blip r:embed="rId5"/>
          <a:srcRect l="2975" t="7443" r="-2975"/>
          <a:stretch>
            <a:fillRect/>
          </a:stretch>
        </p:blipFill>
        <p:spPr>
          <a:xfrm>
            <a:off x="1883398" y="318512"/>
            <a:ext cx="9578065" cy="5796198"/>
          </a:xfrm>
          <a:prstGeom prst="rect">
            <a:avLst/>
          </a:prstGeom>
          <a:noFill/>
          <a:ln cap="flat">
            <a:noFill/>
          </a:ln>
        </p:spPr>
      </p:pic>
      <p:sp>
        <p:nvSpPr>
          <p:cNvPr id="6" name="Slide Number Placeholder 6">
            <a:extLst>
              <a:ext uri="{FF2B5EF4-FFF2-40B4-BE49-F238E27FC236}">
                <a16:creationId xmlns:a16="http://schemas.microsoft.com/office/drawing/2014/main" id="{0F4198F0-2BF1-34E0-A9F2-ED44F1A9D8B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AA34DF-45CC-4F38-99AE-643EFB37598D}" type="slidenum">
              <a:t>30</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7112-5B10-31A3-8521-57C48246D73E}"/>
              </a:ext>
            </a:extLst>
          </p:cNvPr>
          <p:cNvSpPr txBox="1">
            <a:spLocks noGrp="1"/>
          </p:cNvSpPr>
          <p:nvPr>
            <p:ph type="title"/>
          </p:nvPr>
        </p:nvSpPr>
        <p:spPr/>
        <p:txBody>
          <a:bodyPr anchorCtr="1"/>
          <a:lstStyle/>
          <a:p>
            <a:pPr lvl="0" algn="ctr"/>
            <a:r>
              <a:rPr lang="en-GB"/>
              <a:t>References and further reading:</a:t>
            </a:r>
          </a:p>
        </p:txBody>
      </p:sp>
      <p:sp>
        <p:nvSpPr>
          <p:cNvPr id="3" name="Content Placeholder 2">
            <a:extLst>
              <a:ext uri="{FF2B5EF4-FFF2-40B4-BE49-F238E27FC236}">
                <a16:creationId xmlns:a16="http://schemas.microsoft.com/office/drawing/2014/main" id="{DECC45F0-8336-BD45-C2D1-7747D7DF9304}"/>
              </a:ext>
            </a:extLst>
          </p:cNvPr>
          <p:cNvSpPr txBox="1">
            <a:spLocks noGrp="1"/>
          </p:cNvSpPr>
          <p:nvPr>
            <p:ph idx="1"/>
          </p:nvPr>
        </p:nvSpPr>
        <p:spPr>
          <a:xfrm>
            <a:off x="838203" y="1527450"/>
            <a:ext cx="10515600" cy="4727576"/>
          </a:xfrm>
        </p:spPr>
        <p:txBody>
          <a:bodyPr>
            <a:normAutofit lnSpcReduction="10000"/>
          </a:bodyPr>
          <a:lstStyle/>
          <a:p>
            <a:pPr lvl="0">
              <a:lnSpc>
                <a:spcPct val="70000"/>
              </a:lnSpc>
            </a:pPr>
            <a:r>
              <a:rPr lang="en-GB" sz="1800" u="sng" dirty="0">
                <a:hlinkClick r:id="rId2">
                  <a:extLst>
                    <a:ext uri="{A12FA001-AC4F-418D-AE19-62706E023703}">
                      <ahyp:hlinkClr xmlns:ahyp="http://schemas.microsoft.com/office/drawing/2018/hyperlinkcolor" val="tx"/>
                    </a:ext>
                  </a:extLst>
                </a:hlinkClick>
              </a:rPr>
              <a:t>A good place to be Two | Training resources | Community Playthings</a:t>
            </a:r>
            <a:r>
              <a:rPr lang="en-GB" sz="1800" dirty="0">
                <a:hlinkClick r:id="rId2">
                  <a:extLst>
                    <a:ext uri="{A12FA001-AC4F-418D-AE19-62706E023703}">
                      <ahyp:hlinkClr xmlns:ahyp="http://schemas.microsoft.com/office/drawing/2018/hyperlinkcolor" val="tx"/>
                    </a:ext>
                  </a:extLst>
                </a:hlinkClick>
              </a:rPr>
              <a:t> </a:t>
            </a:r>
            <a:r>
              <a:rPr lang="en-GB" sz="1800" dirty="0"/>
              <a:t>(2013) This booklet covers all aspects of the environment indoors and out for two-year-olds.  </a:t>
            </a:r>
          </a:p>
          <a:p>
            <a:pPr lvl="0">
              <a:lnSpc>
                <a:spcPct val="70000"/>
              </a:lnSpc>
            </a:pPr>
            <a:r>
              <a:rPr lang="en-GB" sz="1800" u="sng" dirty="0">
                <a:hlinkClick r:id="rId3">
                  <a:extLst>
                    <a:ext uri="{A12FA001-AC4F-418D-AE19-62706E023703}">
                      <ahyp:hlinkClr xmlns:ahyp="http://schemas.microsoft.com/office/drawing/2018/hyperlinkcolor" val="tx"/>
                    </a:ext>
                  </a:extLst>
                </a:hlinkClick>
              </a:rPr>
              <a:t>Best Books for 2-year-olds | BookTrust</a:t>
            </a:r>
            <a:r>
              <a:rPr lang="en-GB" sz="1800" dirty="0"/>
              <a:t> Suggested books for children aged 2-years of age.</a:t>
            </a:r>
          </a:p>
          <a:p>
            <a:pPr lvl="0">
              <a:lnSpc>
                <a:spcPct val="70000"/>
              </a:lnSpc>
            </a:pPr>
            <a:r>
              <a:rPr lang="en-GB" sz="1800" u="sng" dirty="0">
                <a:hlinkClick r:id="rId4">
                  <a:extLst>
                    <a:ext uri="{A12FA001-AC4F-418D-AE19-62706E023703}">
                      <ahyp:hlinkClr xmlns:ahyp="http://schemas.microsoft.com/office/drawing/2018/hyperlinkcolor" val="tx"/>
                    </a:ext>
                  </a:extLst>
                </a:hlinkClick>
              </a:rPr>
              <a:t>Birthto5Matters-download.pdf</a:t>
            </a:r>
            <a:r>
              <a:rPr lang="en-GB" sz="1800" dirty="0"/>
              <a:t> (2021) Non-statutory guidance for the Early Years Foundation Stage (EYFS).</a:t>
            </a:r>
          </a:p>
          <a:p>
            <a:pPr lvl="0">
              <a:lnSpc>
                <a:spcPct val="70000"/>
              </a:lnSpc>
            </a:pPr>
            <a:r>
              <a:rPr lang="en-GB" sz="1800" u="sng" dirty="0">
                <a:hlinkClick r:id="rId5">
                  <a:extLst>
                    <a:ext uri="{A12FA001-AC4F-418D-AE19-62706E023703}">
                      <ahyp:hlinkClr xmlns:ahyp="http://schemas.microsoft.com/office/drawing/2018/hyperlinkcolor" val="tx"/>
                    </a:ext>
                  </a:extLst>
                </a:hlinkClick>
              </a:rPr>
              <a:t>Children's language development and parenting advice - BBC Tiny Happy People</a:t>
            </a:r>
            <a:r>
              <a:rPr lang="en-GB" sz="1800" dirty="0">
                <a:hlinkClick r:id="rId5">
                  <a:extLst>
                    <a:ext uri="{A12FA001-AC4F-418D-AE19-62706E023703}">
                      <ahyp:hlinkClr xmlns:ahyp="http://schemas.microsoft.com/office/drawing/2018/hyperlinkcolor" val="tx"/>
                    </a:ext>
                  </a:extLst>
                </a:hlinkClick>
              </a:rPr>
              <a:t> </a:t>
            </a:r>
            <a:r>
              <a:rPr lang="en-GB" sz="1800" dirty="0"/>
              <a:t> (2023) Activities to help support their children’s communication and language development. </a:t>
            </a:r>
          </a:p>
          <a:p>
            <a:pPr lvl="0">
              <a:lnSpc>
                <a:spcPct val="70000"/>
              </a:lnSpc>
            </a:pPr>
            <a:r>
              <a:rPr lang="en-GB" sz="1800" dirty="0">
                <a:hlinkClick r:id="rId6"/>
              </a:rPr>
              <a:t>Development Matters - GOV.UK</a:t>
            </a:r>
            <a:r>
              <a:rPr lang="en-GB" sz="1800" dirty="0"/>
              <a:t> (2023) Non-statutory curriculum guidance for the EYFS.</a:t>
            </a:r>
          </a:p>
          <a:p>
            <a:pPr lvl="0">
              <a:lnSpc>
                <a:spcPct val="70000"/>
              </a:lnSpc>
            </a:pPr>
            <a:r>
              <a:rPr lang="en-GB" sz="1800" u="sng" dirty="0">
                <a:hlinkClick r:id="rId7">
                  <a:extLst>
                    <a:ext uri="{A12FA001-AC4F-418D-AE19-62706E023703}">
                      <ahyp:hlinkClr xmlns:ahyp="http://schemas.microsoft.com/office/drawing/2018/hyperlinkcolor" val="tx"/>
                    </a:ext>
                  </a:extLst>
                </a:hlinkClick>
              </a:rPr>
              <a:t>Early years child development training: Home page (education.gov.uk)</a:t>
            </a:r>
            <a:r>
              <a:rPr lang="en-GB" sz="1800" dirty="0">
                <a:hlinkClick r:id="rId7">
                  <a:extLst>
                    <a:ext uri="{A12FA001-AC4F-418D-AE19-62706E023703}">
                      <ahyp:hlinkClr xmlns:ahyp="http://schemas.microsoft.com/office/drawing/2018/hyperlinkcolor" val="tx"/>
                    </a:ext>
                  </a:extLst>
                </a:hlinkClick>
              </a:rPr>
              <a:t> </a:t>
            </a:r>
            <a:r>
              <a:rPr lang="en-GB" sz="1800" dirty="0"/>
              <a:t>(2023) This free, online training provides an overview of child development and gives practical advice for supporting the development of children in your early years setting. </a:t>
            </a:r>
          </a:p>
          <a:p>
            <a:pPr lvl="0">
              <a:lnSpc>
                <a:spcPct val="70000"/>
              </a:lnSpc>
            </a:pPr>
            <a:r>
              <a:rPr lang="en-GB" sz="1800" u="sng" dirty="0">
                <a:hlinkClick r:id="rId8">
                  <a:extLst>
                    <a:ext uri="{A12FA001-AC4F-418D-AE19-62706E023703}">
                      <ahyp:hlinkClr xmlns:ahyp="http://schemas.microsoft.com/office/drawing/2018/hyperlinkcolor" val="tx"/>
                    </a:ext>
                  </a:extLst>
                </a:hlinkClick>
              </a:rPr>
              <a:t>Early Years &amp; KS1 Free Audits &amp; Guides | Early Excellence</a:t>
            </a:r>
            <a:r>
              <a:rPr lang="en-GB" sz="1800" dirty="0">
                <a:hlinkClick r:id="rId8">
                  <a:extLst>
                    <a:ext uri="{A12FA001-AC4F-418D-AE19-62706E023703}">
                      <ahyp:hlinkClr xmlns:ahyp="http://schemas.microsoft.com/office/drawing/2018/hyperlinkcolor" val="tx"/>
                    </a:ext>
                  </a:extLst>
                </a:hlinkClick>
              </a:rPr>
              <a:t> </a:t>
            </a:r>
            <a:r>
              <a:rPr lang="en-GB" sz="1800" dirty="0"/>
              <a:t>(2023) An audit check on the quality of provision for 2–3-year-olds </a:t>
            </a:r>
          </a:p>
          <a:p>
            <a:pPr lvl="0">
              <a:lnSpc>
                <a:spcPct val="70000"/>
              </a:lnSpc>
            </a:pPr>
            <a:r>
              <a:rPr lang="en-GB" sz="1800" u="sng" dirty="0">
                <a:hlinkClick r:id="rId9">
                  <a:extLst>
                    <a:ext uri="{A12FA001-AC4F-418D-AE19-62706E023703}">
                      <ahyp:hlinkClr xmlns:ahyp="http://schemas.microsoft.com/office/drawing/2018/hyperlinkcolor" val="tx"/>
                    </a:ext>
                  </a:extLst>
                </a:hlinkClick>
              </a:rPr>
              <a:t>Froebel-Trust-PDF-Research-Highlight-Book-One.pdf</a:t>
            </a:r>
            <a:r>
              <a:rPr lang="en-GB" sz="1800" b="1" dirty="0"/>
              <a:t> </a:t>
            </a:r>
            <a:r>
              <a:rPr lang="en-GB" sz="1800" dirty="0"/>
              <a:t>Nursery attachments and the role of the key person.</a:t>
            </a:r>
          </a:p>
          <a:p>
            <a:pPr lvl="0">
              <a:lnSpc>
                <a:spcPct val="70000"/>
              </a:lnSpc>
            </a:pPr>
            <a:r>
              <a:rPr lang="en-GB" sz="1800" dirty="0">
                <a:hlinkClick r:id="rId10"/>
              </a:rPr>
              <a:t>Help for early years providers : Physical development</a:t>
            </a:r>
            <a:r>
              <a:rPr lang="en-GB" sz="1800" dirty="0"/>
              <a:t> Understand why physical development is important to early years children.</a:t>
            </a:r>
          </a:p>
          <a:p>
            <a:pPr lvl="0">
              <a:lnSpc>
                <a:spcPct val="70000"/>
              </a:lnSpc>
            </a:pPr>
            <a:r>
              <a:rPr lang="en-GB" sz="1800" dirty="0"/>
              <a:t>Nutbrown, C. (2011) </a:t>
            </a:r>
            <a:r>
              <a:rPr lang="en-GB" sz="1800" i="1" dirty="0"/>
              <a:t>Threads of Thinking: Schemas and Young Children’s Learning.</a:t>
            </a:r>
            <a:r>
              <a:rPr lang="en-GB" sz="1800" dirty="0"/>
              <a:t> 4th </a:t>
            </a:r>
            <a:r>
              <a:rPr lang="en-GB" sz="1800" dirty="0" err="1"/>
              <a:t>edn</a:t>
            </a:r>
            <a:r>
              <a:rPr lang="en-GB" sz="1800" dirty="0"/>
              <a:t>. SAGE Publications Ltd. </a:t>
            </a:r>
          </a:p>
          <a:p>
            <a:pPr marL="0" lvl="0" indent="0">
              <a:lnSpc>
                <a:spcPct val="70000"/>
              </a:lnSpc>
              <a:buNone/>
            </a:pPr>
            <a:endParaRPr lang="en-GB" sz="1800" dirty="0"/>
          </a:p>
          <a:p>
            <a:pPr marL="0" lvl="0" indent="0">
              <a:lnSpc>
                <a:spcPct val="70000"/>
              </a:lnSpc>
              <a:buNone/>
            </a:pPr>
            <a:endParaRPr lang="en-GB" sz="2200" dirty="0"/>
          </a:p>
        </p:txBody>
      </p:sp>
      <p:pic>
        <p:nvPicPr>
          <p:cNvPr id="4" name="Picture 3" descr="A blue and white logo&#10;&#10;AI-generated content may be incorrect.">
            <a:extLst>
              <a:ext uri="{FF2B5EF4-FFF2-40B4-BE49-F238E27FC236}">
                <a16:creationId xmlns:a16="http://schemas.microsoft.com/office/drawing/2014/main" id="{8A7145F4-56A6-BECD-B2A5-60EF1697E9E2}"/>
              </a:ext>
            </a:extLst>
          </p:cNvPr>
          <p:cNvPicPr>
            <a:picLocks noChangeAspect="1"/>
          </p:cNvPicPr>
          <p:nvPr/>
        </p:nvPicPr>
        <p:blipFill>
          <a:blip r:embed="rId11"/>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42AA5B41-D35F-DBB2-8E51-E2911D86D18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BF3F68-4937-4DEB-8C53-CD9D5EEE8774}" type="slidenum">
              <a:rPr/>
              <a:t>31</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F22E-B846-A552-3ECF-6BE482F61F1A}"/>
              </a:ext>
            </a:extLst>
          </p:cNvPr>
          <p:cNvSpPr txBox="1">
            <a:spLocks noGrp="1"/>
          </p:cNvSpPr>
          <p:nvPr>
            <p:ph type="title"/>
          </p:nvPr>
        </p:nvSpPr>
        <p:spPr/>
        <p:txBody>
          <a:bodyPr anchorCtr="1"/>
          <a:lstStyle/>
          <a:p>
            <a:pPr lvl="0" algn="ctr"/>
            <a:r>
              <a:rPr lang="en-GB"/>
              <a:t>References and further reading (cont.):</a:t>
            </a:r>
          </a:p>
        </p:txBody>
      </p:sp>
      <p:sp>
        <p:nvSpPr>
          <p:cNvPr id="3" name="Content Placeholder 2">
            <a:extLst>
              <a:ext uri="{FF2B5EF4-FFF2-40B4-BE49-F238E27FC236}">
                <a16:creationId xmlns:a16="http://schemas.microsoft.com/office/drawing/2014/main" id="{11F1D261-3288-E15D-6F75-F8BF9A683613}"/>
              </a:ext>
            </a:extLst>
          </p:cNvPr>
          <p:cNvSpPr txBox="1">
            <a:spLocks noGrp="1"/>
          </p:cNvSpPr>
          <p:nvPr>
            <p:ph idx="1"/>
          </p:nvPr>
        </p:nvSpPr>
        <p:spPr>
          <a:xfrm>
            <a:off x="838193" y="1447943"/>
            <a:ext cx="10515600" cy="4760704"/>
          </a:xfrm>
        </p:spPr>
        <p:txBody>
          <a:bodyPr>
            <a:normAutofit/>
          </a:bodyPr>
          <a:lstStyle/>
          <a:p>
            <a:pPr lvl="0">
              <a:lnSpc>
                <a:spcPct val="70000"/>
              </a:lnSpc>
            </a:pPr>
            <a:r>
              <a:rPr lang="en-GB" sz="1800" dirty="0"/>
              <a:t>Page, J., Clare, C. and Nutbrown, C. (2013) </a:t>
            </a:r>
            <a:r>
              <a:rPr lang="en-GB" sz="1800" i="1" dirty="0"/>
              <a:t>Working with babies and children: From birth to three.</a:t>
            </a:r>
            <a:r>
              <a:rPr lang="en-GB" sz="1800" dirty="0"/>
              <a:t> 2</a:t>
            </a:r>
            <a:r>
              <a:rPr lang="en-GB" sz="1800" baseline="30000" dirty="0"/>
              <a:t>nd</a:t>
            </a:r>
            <a:r>
              <a:rPr lang="en-GB" sz="1800" dirty="0"/>
              <a:t> </a:t>
            </a:r>
            <a:r>
              <a:rPr lang="en-GB" sz="1800" dirty="0" err="1"/>
              <a:t>edn</a:t>
            </a:r>
            <a:r>
              <a:rPr lang="en-GB" sz="1800" dirty="0"/>
              <a:t>. SAGE Publications Ltd. </a:t>
            </a:r>
          </a:p>
          <a:p>
            <a:pPr lvl="0">
              <a:lnSpc>
                <a:spcPct val="70000"/>
              </a:lnSpc>
            </a:pPr>
            <a:r>
              <a:rPr lang="en-GB" sz="1800" u="sng" dirty="0">
                <a:hlinkClick r:id="rId2">
                  <a:extLst>
                    <a:ext uri="{A12FA001-AC4F-418D-AE19-62706E023703}">
                      <ahyp:hlinkClr xmlns:ahyp="http://schemas.microsoft.com/office/drawing/2018/hyperlinkcolor" val="tx"/>
                    </a:ext>
                  </a:extLst>
                </a:hlinkClick>
              </a:rPr>
              <a:t>Parental engagement | EEF (educationendowmentfoundation.org.uk)</a:t>
            </a:r>
            <a:r>
              <a:rPr lang="en-GB" sz="1800" dirty="0"/>
              <a:t> Parental engagement approaches have, on average, a positive impact of five months’ additional progress. It is crucial to consider how to engage with all parents to avoid widening attainment gaps. There is extensive evidence on the positive impact of parental engagement approaches.</a:t>
            </a:r>
          </a:p>
          <a:p>
            <a:pPr>
              <a:lnSpc>
                <a:spcPct val="70000"/>
              </a:lnSpc>
            </a:pPr>
            <a:r>
              <a:rPr lang="en-GB" sz="1800" dirty="0">
                <a:hlinkClick r:id="rId3"/>
              </a:rPr>
              <a:t>Play schemas and why they matter | </a:t>
            </a:r>
            <a:r>
              <a:rPr lang="en-GB" sz="1800" dirty="0" err="1">
                <a:hlinkClick r:id="rId3"/>
              </a:rPr>
              <a:t>Famly</a:t>
            </a:r>
            <a:r>
              <a:rPr lang="en-GB" sz="1800" dirty="0"/>
              <a:t> (2024) Everything you need to know about schemas.</a:t>
            </a:r>
            <a:endParaRPr lang="en-GB" sz="1800" u="sng" dirty="0">
              <a:hlinkClick r:id="rId4">
                <a:extLst>
                  <a:ext uri="{A12FA001-AC4F-418D-AE19-62706E023703}">
                    <ahyp:hlinkClr xmlns:ahyp="http://schemas.microsoft.com/office/drawing/2018/hyperlinkcolor" val="tx"/>
                  </a:ext>
                </a:extLst>
              </a:hlinkClick>
            </a:endParaRPr>
          </a:p>
          <a:p>
            <a:pPr lvl="0">
              <a:lnSpc>
                <a:spcPct val="70000"/>
              </a:lnSpc>
            </a:pPr>
            <a:r>
              <a:rPr lang="en-GB" sz="1800" u="sng" dirty="0">
                <a:hlinkClick r:id="rId4">
                  <a:extLst>
                    <a:ext uri="{A12FA001-AC4F-418D-AE19-62706E023703}">
                      <ahyp:hlinkClr xmlns:ahyp="http://schemas.microsoft.com/office/drawing/2018/hyperlinkcolor" val="tx"/>
                    </a:ext>
                  </a:extLst>
                </a:hlinkClick>
              </a:rPr>
              <a:t>Physical development in early childhood - Early Education (early-education.org.uk)</a:t>
            </a:r>
            <a:r>
              <a:rPr lang="en-GB" sz="1800" dirty="0"/>
              <a:t> Exploring the importance of physicality at this crucial point in a child’s development.</a:t>
            </a:r>
          </a:p>
          <a:p>
            <a:pPr lvl="0">
              <a:lnSpc>
                <a:spcPct val="70000"/>
              </a:lnSpc>
            </a:pPr>
            <a:r>
              <a:rPr lang="en-GB" sz="1800" dirty="0"/>
              <a:t>Tassoni, P. (2014</a:t>
            </a:r>
            <a:r>
              <a:rPr lang="en-GB" sz="1800" i="1" dirty="0"/>
              <a:t>) Getting it right for Two Year Olds.</a:t>
            </a:r>
            <a:r>
              <a:rPr lang="en-GB" sz="1800" dirty="0"/>
              <a:t> Hodder Education </a:t>
            </a:r>
          </a:p>
          <a:p>
            <a:pPr lvl="0">
              <a:lnSpc>
                <a:spcPct val="70000"/>
              </a:lnSpc>
            </a:pPr>
            <a:r>
              <a:rPr lang="en-GB" sz="1800" u="sng" dirty="0">
                <a:hlinkClick r:id="rId5">
                  <a:extLst>
                    <a:ext uri="{A12FA001-AC4F-418D-AE19-62706E023703}">
                      <ahyp:hlinkClr xmlns:ahyp="http://schemas.microsoft.com/office/drawing/2018/hyperlinkcolor" val="tx"/>
                    </a:ext>
                  </a:extLst>
                </a:hlinkClick>
              </a:rPr>
              <a:t>the-cfs-approach-and-targeted-use-of-colour.pdf (elizabethjarman.com)</a:t>
            </a:r>
            <a:r>
              <a:rPr lang="en-GB" sz="1800" dirty="0">
                <a:hlinkClick r:id="rId5">
                  <a:extLst>
                    <a:ext uri="{A12FA001-AC4F-418D-AE19-62706E023703}">
                      <ahyp:hlinkClr xmlns:ahyp="http://schemas.microsoft.com/office/drawing/2018/hyperlinkcolor" val="tx"/>
                    </a:ext>
                  </a:extLst>
                </a:hlinkClick>
              </a:rPr>
              <a:t> </a:t>
            </a:r>
            <a:r>
              <a:rPr lang="en-GB" sz="1800" dirty="0"/>
              <a:t>(2018) Further information on the Communication Friendly Spaces approach. </a:t>
            </a:r>
          </a:p>
          <a:p>
            <a:pPr lvl="0">
              <a:lnSpc>
                <a:spcPct val="70000"/>
              </a:lnSpc>
            </a:pPr>
            <a:r>
              <a:rPr lang="en-GB" sz="1800" dirty="0">
                <a:hlinkClick r:id="rId6">
                  <a:extLst>
                    <a:ext uri="{A12FA001-AC4F-418D-AE19-62706E023703}">
                      <ahyp:hlinkClr xmlns:ahyp="http://schemas.microsoft.com/office/drawing/2018/hyperlinkcolor" val="tx"/>
                    </a:ext>
                  </a:extLst>
                </a:hlinkClick>
              </a:rPr>
              <a:t>Twoness of twos</a:t>
            </a:r>
            <a:r>
              <a:rPr lang="en-GB" sz="1800" dirty="0"/>
              <a:t> (2025) This report continues to advocate for specific training for leading a 2 – year-old room.</a:t>
            </a:r>
          </a:p>
          <a:p>
            <a:pPr lvl="0">
              <a:lnSpc>
                <a:spcPct val="70000"/>
              </a:lnSpc>
            </a:pPr>
            <a:r>
              <a:rPr lang="en-GB" sz="1800" u="sng" dirty="0">
                <a:hlinkClick r:id="rId7">
                  <a:extLst>
                    <a:ext uri="{A12FA001-AC4F-418D-AE19-62706E023703}">
                      <ahyp:hlinkClr xmlns:ahyp="http://schemas.microsoft.com/office/drawing/2018/hyperlinkcolor" val="tx"/>
                    </a:ext>
                  </a:extLst>
                </a:hlinkClick>
              </a:rPr>
              <a:t>Two Year Olds in a Mixed Age Group by Kathy Brodie (abcdoes.com)</a:t>
            </a:r>
            <a:r>
              <a:rPr lang="en-GB" sz="1800" dirty="0">
                <a:hlinkClick r:id="rId7">
                  <a:extLst>
                    <a:ext uri="{A12FA001-AC4F-418D-AE19-62706E023703}">
                      <ahyp:hlinkClr xmlns:ahyp="http://schemas.microsoft.com/office/drawing/2018/hyperlinkcolor" val="tx"/>
                    </a:ext>
                  </a:extLst>
                </a:hlinkClick>
              </a:rPr>
              <a:t> </a:t>
            </a:r>
            <a:r>
              <a:rPr lang="en-GB" sz="1800" dirty="0"/>
              <a:t>(2012) In this blog, Kathy Brodie reflects on two-year-olds in a mixed aged group. </a:t>
            </a:r>
          </a:p>
          <a:p>
            <a:pPr lvl="0">
              <a:lnSpc>
                <a:spcPct val="70000"/>
              </a:lnSpc>
            </a:pPr>
            <a:r>
              <a:rPr lang="en-GB" sz="1800" u="sng" dirty="0">
                <a:hlinkClick r:id="rId8">
                  <a:extLst>
                    <a:ext uri="{A12FA001-AC4F-418D-AE19-62706E023703}">
                      <ahyp:hlinkClr xmlns:ahyp="http://schemas.microsoft.com/office/drawing/2018/hyperlinkcolor" val="tx"/>
                    </a:ext>
                  </a:extLst>
                </a:hlinkClick>
              </a:rPr>
              <a:t>What-to-expect-in-the-EYFS-complete-FINAL-16.09-compressed.pdf (foundationyears.org.uk)</a:t>
            </a:r>
            <a:r>
              <a:rPr lang="en-GB" sz="1800" u="sng" dirty="0"/>
              <a:t> </a:t>
            </a:r>
            <a:r>
              <a:rPr lang="en-GB" sz="1800" dirty="0"/>
              <a:t>A guide for parent carers on the EYFS.</a:t>
            </a:r>
          </a:p>
          <a:p>
            <a:pPr marL="0" lvl="0" indent="0">
              <a:lnSpc>
                <a:spcPct val="70000"/>
              </a:lnSpc>
              <a:buNone/>
            </a:pPr>
            <a:endParaRPr lang="en-GB" sz="1800" dirty="0"/>
          </a:p>
          <a:p>
            <a:pPr marL="0" lvl="0" indent="0">
              <a:lnSpc>
                <a:spcPct val="70000"/>
              </a:lnSpc>
              <a:buNone/>
            </a:pPr>
            <a:endParaRPr lang="en-GB" sz="1800" dirty="0"/>
          </a:p>
        </p:txBody>
      </p:sp>
      <p:pic>
        <p:nvPicPr>
          <p:cNvPr id="4" name="Picture 3" descr="A blue and white logo&#10;&#10;AI-generated content may be incorrect.">
            <a:extLst>
              <a:ext uri="{FF2B5EF4-FFF2-40B4-BE49-F238E27FC236}">
                <a16:creationId xmlns:a16="http://schemas.microsoft.com/office/drawing/2014/main" id="{817AC22A-39EE-8B44-5398-C3CC6C515EDF}"/>
              </a:ext>
            </a:extLst>
          </p:cNvPr>
          <p:cNvPicPr>
            <a:picLocks noChangeAspect="1"/>
          </p:cNvPicPr>
          <p:nvPr/>
        </p:nvPicPr>
        <p:blipFill>
          <a:blip r:embed="rId9"/>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D96E5661-7981-3493-D83E-712BDD75FED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92E477-1A49-4453-B4AC-4B94CA8B7767}" type="slidenum">
              <a:rPr/>
              <a:t>32</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F0D6-D9C4-3FDF-354E-9D8F3811D63E}"/>
              </a:ext>
            </a:extLst>
          </p:cNvPr>
          <p:cNvSpPr txBox="1">
            <a:spLocks noGrp="1"/>
          </p:cNvSpPr>
          <p:nvPr>
            <p:ph type="title"/>
          </p:nvPr>
        </p:nvSpPr>
        <p:spPr/>
        <p:txBody>
          <a:bodyPr/>
          <a:lstStyle/>
          <a:p>
            <a:pPr lvl="0"/>
            <a:r>
              <a:rPr lang="en-GB"/>
              <a:t>Qualities of the key person:</a:t>
            </a:r>
          </a:p>
        </p:txBody>
      </p:sp>
      <p:graphicFrame>
        <p:nvGraphicFramePr>
          <p:cNvPr id="3" name="Content Placeholder 3">
            <a:extLst>
              <a:ext uri="{FF2B5EF4-FFF2-40B4-BE49-F238E27FC236}">
                <a16:creationId xmlns:a16="http://schemas.microsoft.com/office/drawing/2014/main" id="{5F3DA2D8-1646-18D8-849F-317667C21EBC}"/>
              </a:ext>
            </a:extLst>
          </p:cNvPr>
          <p:cNvGraphicFramePr>
            <a:graphicFrameLocks noGrp="1"/>
          </p:cNvGraphicFramePr>
          <p:nvPr>
            <p:ph idx="1"/>
          </p:nvPr>
        </p:nvGraphicFramePr>
        <p:xfrm>
          <a:off x="790791" y="1432773"/>
          <a:ext cx="10515589" cy="5156204"/>
        </p:xfrm>
        <a:graphic>
          <a:graphicData uri="http://schemas.openxmlformats.org/drawingml/2006/table">
            <a:tbl>
              <a:tblPr firstRow="1" bandRow="1">
                <a:effectLst/>
                <a:tableStyleId>{5C22544A-7EE6-4342-B048-85BDC9FD1C3A}</a:tableStyleId>
              </a:tblPr>
              <a:tblGrid>
                <a:gridCol w="1491825">
                  <a:extLst>
                    <a:ext uri="{9D8B030D-6E8A-4147-A177-3AD203B41FA5}">
                      <a16:colId xmlns:a16="http://schemas.microsoft.com/office/drawing/2014/main" val="1285234326"/>
                    </a:ext>
                  </a:extLst>
                </a:gridCol>
                <a:gridCol w="5518568">
                  <a:extLst>
                    <a:ext uri="{9D8B030D-6E8A-4147-A177-3AD203B41FA5}">
                      <a16:colId xmlns:a16="http://schemas.microsoft.com/office/drawing/2014/main" val="3216041890"/>
                    </a:ext>
                  </a:extLst>
                </a:gridCol>
                <a:gridCol w="3505196">
                  <a:extLst>
                    <a:ext uri="{9D8B030D-6E8A-4147-A177-3AD203B41FA5}">
                      <a16:colId xmlns:a16="http://schemas.microsoft.com/office/drawing/2014/main" val="1632830152"/>
                    </a:ext>
                  </a:extLst>
                </a:gridCol>
              </a:tblGrid>
              <a:tr h="370844">
                <a:tc>
                  <a:txBody>
                    <a:bodyPr/>
                    <a:lstStyle/>
                    <a:p>
                      <a:pPr lvl="0" algn="ctr"/>
                      <a:r>
                        <a:rPr lang="en-GB" sz="1600"/>
                        <a:t>Qualities </a:t>
                      </a:r>
                    </a:p>
                  </a:txBody>
                  <a:tcPr/>
                </a:tc>
                <a:tc>
                  <a:txBody>
                    <a:bodyPr/>
                    <a:lstStyle/>
                    <a:p>
                      <a:pPr lvl="0" algn="ctr"/>
                      <a:r>
                        <a:rPr lang="en-GB" sz="1600"/>
                        <a:t>What would this look like?</a:t>
                      </a:r>
                    </a:p>
                  </a:txBody>
                  <a:tcPr/>
                </a:tc>
                <a:tc>
                  <a:txBody>
                    <a:bodyPr/>
                    <a:lstStyle/>
                    <a:p>
                      <a:pPr lvl="0" algn="ctr"/>
                      <a:r>
                        <a:rPr lang="en-GB" sz="1600"/>
                        <a:t>Pause for thought</a:t>
                      </a:r>
                    </a:p>
                  </a:txBody>
                  <a:tcPr/>
                </a:tc>
                <a:extLst>
                  <a:ext uri="{0D108BD9-81ED-4DB2-BD59-A6C34878D82A}">
                    <a16:rowId xmlns:a16="http://schemas.microsoft.com/office/drawing/2014/main" val="2356044176"/>
                  </a:ext>
                </a:extLst>
              </a:tr>
              <a:tr h="370844">
                <a:tc>
                  <a:txBody>
                    <a:bodyPr/>
                    <a:lstStyle/>
                    <a:p>
                      <a:pPr lvl="0"/>
                      <a:r>
                        <a:rPr lang="en-GB" sz="1400"/>
                        <a:t>Responsive</a:t>
                      </a:r>
                    </a:p>
                  </a:txBody>
                  <a:tcPr/>
                </a:tc>
                <a:tc>
                  <a:txBody>
                    <a:bodyPr/>
                    <a:lstStyle/>
                    <a:p>
                      <a:pPr marL="285750" lvl="0" indent="-285750">
                        <a:buSzPct val="100000"/>
                        <a:buFont typeface="Wingdings" pitchFamily="2"/>
                        <a:buChar char="§"/>
                      </a:pPr>
                      <a:r>
                        <a:rPr lang="en-GB" sz="1400"/>
                        <a:t>The KP recognises the wide range of emotional states of their key children and how they express their emotions. The KP is confident and consistent in being able to adapt their interaction to match the child’s state.</a:t>
                      </a:r>
                    </a:p>
                  </a:txBody>
                  <a:tcPr/>
                </a:tc>
                <a:tc>
                  <a:txBody>
                    <a:bodyPr/>
                    <a:lstStyle/>
                    <a:p>
                      <a:pPr marL="285750" lvl="0" indent="-285750">
                        <a:buSzPct val="100000"/>
                        <a:buFont typeface="Wingdings" pitchFamily="2"/>
                        <a:buChar char="§"/>
                      </a:pPr>
                      <a:r>
                        <a:rPr lang="en-GB" sz="1400"/>
                        <a:t>Do we ask parent carers ‘how do I respond to unfamiliar adults?’ Do we regularly exchange information about how each child is feeling each day?</a:t>
                      </a:r>
                    </a:p>
                  </a:txBody>
                  <a:tcPr/>
                </a:tc>
                <a:extLst>
                  <a:ext uri="{0D108BD9-81ED-4DB2-BD59-A6C34878D82A}">
                    <a16:rowId xmlns:a16="http://schemas.microsoft.com/office/drawing/2014/main" val="2926809753"/>
                  </a:ext>
                </a:extLst>
              </a:tr>
              <a:tr h="370844">
                <a:tc>
                  <a:txBody>
                    <a:bodyPr/>
                    <a:lstStyle/>
                    <a:p>
                      <a:pPr lvl="0"/>
                      <a:r>
                        <a:rPr lang="en-GB" sz="1400"/>
                        <a:t>Reliable</a:t>
                      </a:r>
                    </a:p>
                  </a:txBody>
                  <a:tcPr/>
                </a:tc>
                <a:tc>
                  <a:txBody>
                    <a:bodyPr/>
                    <a:lstStyle/>
                    <a:p>
                      <a:pPr marL="285750" lvl="0" indent="-285750">
                        <a:buSzPct val="100000"/>
                        <a:buFont typeface="Wingdings" pitchFamily="2"/>
                        <a:buChar char="§"/>
                      </a:pPr>
                      <a:r>
                        <a:rPr lang="en-GB" sz="1400" kern="1200">
                          <a:solidFill>
                            <a:srgbClr val="000000"/>
                          </a:solidFill>
                          <a:latin typeface="Aptos"/>
                        </a:rPr>
                        <a:t>The key person offers every key child time for greetings, playing together and building relationships and independence.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Do we allow time for greetings and departures? -Do we let the children know if their key person is not in on that day? </a:t>
                      </a:r>
                      <a:endParaRPr lang="en-GB" sz="1400"/>
                    </a:p>
                  </a:txBody>
                  <a:tcPr/>
                </a:tc>
                <a:extLst>
                  <a:ext uri="{0D108BD9-81ED-4DB2-BD59-A6C34878D82A}">
                    <a16:rowId xmlns:a16="http://schemas.microsoft.com/office/drawing/2014/main" val="1093454373"/>
                  </a:ext>
                </a:extLst>
              </a:tr>
              <a:tr h="370844">
                <a:tc>
                  <a:txBody>
                    <a:bodyPr/>
                    <a:lstStyle/>
                    <a:p>
                      <a:pPr lvl="0"/>
                      <a:r>
                        <a:rPr lang="en-GB" sz="1400"/>
                        <a:t>Protective</a:t>
                      </a:r>
                    </a:p>
                  </a:txBody>
                  <a:tcPr/>
                </a:tc>
                <a:tc>
                  <a:txBody>
                    <a:bodyPr/>
                    <a:lstStyle/>
                    <a:p>
                      <a:pPr marL="285750" lvl="0" indent="-285750">
                        <a:buSzPct val="100000"/>
                        <a:buFont typeface="Wingdings" pitchFamily="2"/>
                        <a:buChar char="§"/>
                      </a:pPr>
                      <a:r>
                        <a:rPr lang="en-GB" sz="1400" kern="1200">
                          <a:solidFill>
                            <a:srgbClr val="000000"/>
                          </a:solidFill>
                          <a:latin typeface="Aptos"/>
                        </a:rPr>
                        <a:t>The key person provides a secure base for children from which to explore new opportunities and experiences.  Manages risk and ensures the safety and wellbeing of their key children.  </a:t>
                      </a:r>
                    </a:p>
                    <a:p>
                      <a:pPr marL="285750" lvl="0" indent="-285750">
                        <a:buSzPct val="100000"/>
                        <a:buFont typeface="Wingdings" pitchFamily="2"/>
                        <a:buChar char="§"/>
                      </a:pPr>
                      <a:r>
                        <a:rPr lang="en-GB" sz="1400" kern="1200">
                          <a:solidFill>
                            <a:srgbClr val="000000"/>
                          </a:solidFill>
                          <a:latin typeface="Aptos"/>
                        </a:rPr>
                        <a:t>Ensures consistency and dignity in carrying out personal care with their key children.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Is the key person in a group setting responsible for the personal care of their key children? </a:t>
                      </a:r>
                      <a:endParaRPr lang="en-GB" sz="1400"/>
                    </a:p>
                  </a:txBody>
                  <a:tcPr/>
                </a:tc>
                <a:extLst>
                  <a:ext uri="{0D108BD9-81ED-4DB2-BD59-A6C34878D82A}">
                    <a16:rowId xmlns:a16="http://schemas.microsoft.com/office/drawing/2014/main" val="1157911655"/>
                  </a:ext>
                </a:extLst>
              </a:tr>
              <a:tr h="177585">
                <a:tc>
                  <a:txBody>
                    <a:bodyPr/>
                    <a:lstStyle/>
                    <a:p>
                      <a:pPr lvl="0"/>
                      <a:r>
                        <a:rPr lang="en-GB" sz="1400"/>
                        <a:t>Emotionally attuned</a:t>
                      </a:r>
                    </a:p>
                  </a:txBody>
                  <a:tcPr/>
                </a:tc>
                <a:tc>
                  <a:txBody>
                    <a:bodyPr/>
                    <a:lstStyle/>
                    <a:p>
                      <a:pPr marL="285750" marR="0" lvl="0" indent="-285750" algn="l" defTabSz="914400" rtl="0" fontAlgn="auto" hangingPunct="1">
                        <a:lnSpc>
                          <a:spcPct val="100000"/>
                        </a:lnSpc>
                        <a:spcBef>
                          <a:spcPts val="0"/>
                        </a:spcBef>
                        <a:spcAft>
                          <a:spcPts val="0"/>
                        </a:spcAft>
                        <a:buSzPct val="100000"/>
                        <a:buFont typeface="Wingdings" pitchFamily="2"/>
                        <a:buChar char="§"/>
                        <a:tabLst/>
                      </a:pPr>
                      <a:r>
                        <a:rPr lang="en-GB" sz="1400" kern="1200">
                          <a:solidFill>
                            <a:srgbClr val="000000"/>
                          </a:solidFill>
                          <a:latin typeface="Aptos"/>
                        </a:rPr>
                        <a:t>The key person is confident and consistent in responding to 2-year olds’ emotions.  </a:t>
                      </a:r>
                    </a:p>
                  </a:txBody>
                  <a:tcPr/>
                </a:tc>
                <a:tc>
                  <a:txBody>
                    <a:bodyPr/>
                    <a:lstStyle/>
                    <a:p>
                      <a:pPr marL="285750" marR="0" lvl="0" indent="-285750" algn="l" defTabSz="914400" rtl="0" fontAlgn="auto" hangingPunct="1">
                        <a:lnSpc>
                          <a:spcPct val="100000"/>
                        </a:lnSpc>
                        <a:spcBef>
                          <a:spcPts val="0"/>
                        </a:spcBef>
                        <a:spcAft>
                          <a:spcPts val="0"/>
                        </a:spcAft>
                        <a:buSzPct val="100000"/>
                        <a:buFont typeface="Wingdings" pitchFamily="2"/>
                        <a:buChar char="§"/>
                        <a:tabLst/>
                      </a:pPr>
                      <a:r>
                        <a:rPr lang="en-GB" sz="1400" kern="1200">
                          <a:solidFill>
                            <a:srgbClr val="000000"/>
                          </a:solidFill>
                          <a:latin typeface="Aptos"/>
                        </a:rPr>
                        <a:t>How do we support children in ‘naming and taming’ their emotions and feelings?  </a:t>
                      </a:r>
                    </a:p>
                    <a:p>
                      <a:pPr lvl="0"/>
                      <a:endParaRPr lang="en-GB" sz="1400"/>
                    </a:p>
                  </a:txBody>
                  <a:tcPr/>
                </a:tc>
                <a:extLst>
                  <a:ext uri="{0D108BD9-81ED-4DB2-BD59-A6C34878D82A}">
                    <a16:rowId xmlns:a16="http://schemas.microsoft.com/office/drawing/2014/main" val="84232962"/>
                  </a:ext>
                </a:extLst>
              </a:tr>
              <a:tr h="370844">
                <a:tc>
                  <a:txBody>
                    <a:bodyPr/>
                    <a:lstStyle/>
                    <a:p>
                      <a:pPr lvl="0"/>
                      <a:r>
                        <a:rPr lang="en-GB" sz="1400"/>
                        <a:t>Available</a:t>
                      </a:r>
                    </a:p>
                    <a:p>
                      <a:pPr marL="0" marR="0" lvl="0" indent="0" algn="l" defTabSz="914400" rtl="0" fontAlgn="auto" hangingPunct="1">
                        <a:lnSpc>
                          <a:spcPct val="100000"/>
                        </a:lnSpc>
                        <a:spcBef>
                          <a:spcPts val="0"/>
                        </a:spcBef>
                        <a:spcAft>
                          <a:spcPts val="0"/>
                        </a:spcAft>
                        <a:buNone/>
                        <a:tabLst/>
                      </a:pPr>
                      <a:r>
                        <a:rPr lang="en-GB" sz="1400">
                          <a:hlinkClick r:id="rId2"/>
                        </a:rPr>
                        <a:t>2yo_toolkit.pdf</a:t>
                      </a:r>
                      <a:endParaRPr lang="en-GB" sz="1400"/>
                    </a:p>
                    <a:p>
                      <a:pPr lvl="0"/>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The key person offers emotional security, reflecting the growing independence and fluctuating dependence of 2-year-olds. </a:t>
                      </a:r>
                    </a:p>
                  </a:txBody>
                  <a:tcPr/>
                </a:tc>
                <a:tc>
                  <a:txBody>
                    <a:bodyPr/>
                    <a:lstStyle/>
                    <a:p>
                      <a:pPr marL="285750" lvl="0" indent="-285750">
                        <a:buSzPct val="100000"/>
                        <a:buFont typeface="Wingdings" pitchFamily="2"/>
                        <a:buChar char="§"/>
                      </a:pPr>
                      <a:r>
                        <a:rPr lang="en-GB" sz="1400" kern="1200">
                          <a:solidFill>
                            <a:srgbClr val="000000"/>
                          </a:solidFill>
                          <a:latin typeface="Aptos"/>
                        </a:rPr>
                        <a:t>How do we connect with our key children throughout the day?  </a:t>
                      </a:r>
                    </a:p>
                    <a:p>
                      <a:pPr lvl="0"/>
                      <a:r>
                        <a:rPr lang="en-GB" sz="1800" kern="1200">
                          <a:solidFill>
                            <a:srgbClr val="000000"/>
                          </a:solidFill>
                          <a:latin typeface="Aptos"/>
                        </a:rPr>
                        <a:t> </a:t>
                      </a:r>
                      <a:endParaRPr lang="en-GB" sz="1400"/>
                    </a:p>
                  </a:txBody>
                  <a:tcPr/>
                </a:tc>
                <a:extLst>
                  <a:ext uri="{0D108BD9-81ED-4DB2-BD59-A6C34878D82A}">
                    <a16:rowId xmlns:a16="http://schemas.microsoft.com/office/drawing/2014/main" val="4152053116"/>
                  </a:ext>
                </a:extLst>
              </a:tr>
            </a:tbl>
          </a:graphicData>
        </a:graphic>
      </p:graphicFrame>
      <p:pic>
        <p:nvPicPr>
          <p:cNvPr id="4" name="Picture 3">
            <a:extLst>
              <a:ext uri="{FF2B5EF4-FFF2-40B4-BE49-F238E27FC236}">
                <a16:creationId xmlns:a16="http://schemas.microsoft.com/office/drawing/2014/main" id="{D7C76DE7-B636-3CBF-9936-86879F403DF2}"/>
              </a:ext>
            </a:extLst>
          </p:cNvPr>
          <p:cNvPicPr>
            <a:picLocks noChangeAspect="1"/>
          </p:cNvPicPr>
          <p:nvPr/>
        </p:nvPicPr>
        <p:blipFill>
          <a:blip r:embed="rId3"/>
          <a:stretch>
            <a:fillRect/>
          </a:stretch>
        </p:blipFill>
        <p:spPr>
          <a:xfrm>
            <a:off x="0" y="0"/>
            <a:ext cx="1963079" cy="640134"/>
          </a:xfrm>
          <a:prstGeom prst="rect">
            <a:avLst/>
          </a:prstGeom>
          <a:noFill/>
          <a:ln cap="flat">
            <a:noFill/>
          </a:ln>
        </p:spPr>
      </p:pic>
      <p:sp>
        <p:nvSpPr>
          <p:cNvPr id="5" name="Slide Number Placeholder 5">
            <a:extLst>
              <a:ext uri="{FF2B5EF4-FFF2-40B4-BE49-F238E27FC236}">
                <a16:creationId xmlns:a16="http://schemas.microsoft.com/office/drawing/2014/main" id="{96017995-5B0B-5640-3D64-6990B560AA7B}"/>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2A8BDA-732C-42E9-86E8-FCF2129E2859}" type="slidenum">
              <a:t>4</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1632-6C5A-0E04-6F49-78F2C24E7656}"/>
              </a:ext>
            </a:extLst>
          </p:cNvPr>
          <p:cNvSpPr txBox="1">
            <a:spLocks noGrp="1"/>
          </p:cNvSpPr>
          <p:nvPr>
            <p:ph type="title"/>
          </p:nvPr>
        </p:nvSpPr>
        <p:spPr/>
        <p:txBody>
          <a:bodyPr/>
          <a:lstStyle/>
          <a:p>
            <a:pPr lvl="0" algn="ctr"/>
            <a:r>
              <a:rPr lang="en-GB" dirty="0"/>
              <a:t>Creating a secure emotional environment:</a:t>
            </a:r>
          </a:p>
        </p:txBody>
      </p:sp>
      <p:pic>
        <p:nvPicPr>
          <p:cNvPr id="7" name="Content Placeholder 6">
            <a:extLst>
              <a:ext uri="{FF2B5EF4-FFF2-40B4-BE49-F238E27FC236}">
                <a16:creationId xmlns:a16="http://schemas.microsoft.com/office/drawing/2014/main" id="{9169A472-832C-B8C0-D7FD-F9812E5B7848}"/>
              </a:ext>
            </a:extLst>
          </p:cNvPr>
          <p:cNvPicPr>
            <a:picLocks noGrp="1" noChangeAspect="1"/>
          </p:cNvPicPr>
          <p:nvPr>
            <p:ph idx="1"/>
          </p:nvPr>
        </p:nvPicPr>
        <p:blipFill>
          <a:blip r:embed="rId3"/>
          <a:stretch>
            <a:fillRect/>
          </a:stretch>
        </p:blipFill>
        <p:spPr>
          <a:xfrm>
            <a:off x="202092" y="1440593"/>
            <a:ext cx="4806692" cy="4284346"/>
          </a:xfrm>
        </p:spPr>
      </p:pic>
      <p:pic>
        <p:nvPicPr>
          <p:cNvPr id="4" name="Picture 3">
            <a:extLst>
              <a:ext uri="{FF2B5EF4-FFF2-40B4-BE49-F238E27FC236}">
                <a16:creationId xmlns:a16="http://schemas.microsoft.com/office/drawing/2014/main" id="{899461F7-D7EE-343D-BE7D-19BD85836672}"/>
              </a:ext>
            </a:extLst>
          </p:cNvPr>
          <p:cNvPicPr>
            <a:picLocks noChangeAspect="1"/>
          </p:cNvPicPr>
          <p:nvPr/>
        </p:nvPicPr>
        <p:blipFill>
          <a:blip r:embed="rId4"/>
          <a:stretch>
            <a:fillRect/>
          </a:stretch>
        </p:blipFill>
        <p:spPr>
          <a:xfrm>
            <a:off x="0" y="0"/>
            <a:ext cx="1963079" cy="640134"/>
          </a:xfrm>
          <a:prstGeom prst="rect">
            <a:avLst/>
          </a:prstGeom>
          <a:noFill/>
          <a:ln cap="flat">
            <a:noFill/>
          </a:ln>
        </p:spPr>
      </p:pic>
      <p:sp>
        <p:nvSpPr>
          <p:cNvPr id="5" name="Slide Number Placeholder 5">
            <a:extLst>
              <a:ext uri="{FF2B5EF4-FFF2-40B4-BE49-F238E27FC236}">
                <a16:creationId xmlns:a16="http://schemas.microsoft.com/office/drawing/2014/main" id="{D9707F71-358F-DA8F-204A-05B5512DBC0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04ED18-586D-4352-8320-307841E02E3E}" type="slidenum">
              <a:rPr lang="en-GB" sz="1200" b="0" i="0" u="none" strike="noStrike" kern="1200" cap="none" spc="0" baseline="0">
                <a:solidFill>
                  <a:srgbClr val="767676"/>
                </a:solidFill>
                <a:uFillTx/>
                <a:latin typeface="Aptos"/>
              </a:rPr>
              <a:t>5</a:t>
            </a:fld>
            <a:endParaRPr lang="en-GB" sz="1200" b="0" i="0" u="none" strike="noStrike" kern="1200" cap="none" spc="0" baseline="0">
              <a:solidFill>
                <a:srgbClr val="767676"/>
              </a:solidFill>
              <a:uFillTx/>
              <a:latin typeface="Aptos"/>
            </a:endParaRPr>
          </a:p>
        </p:txBody>
      </p:sp>
      <p:sp>
        <p:nvSpPr>
          <p:cNvPr id="16" name="TextBox 15">
            <a:extLst>
              <a:ext uri="{FF2B5EF4-FFF2-40B4-BE49-F238E27FC236}">
                <a16:creationId xmlns:a16="http://schemas.microsoft.com/office/drawing/2014/main" id="{47670012-8787-372F-0680-251F5FE2C9DC}"/>
              </a:ext>
            </a:extLst>
          </p:cNvPr>
          <p:cNvSpPr txBox="1"/>
          <p:nvPr/>
        </p:nvSpPr>
        <p:spPr>
          <a:xfrm>
            <a:off x="10338937" y="4541775"/>
            <a:ext cx="1449436" cy="246221"/>
          </a:xfrm>
          <a:prstGeom prst="rect">
            <a:avLst/>
          </a:prstGeom>
          <a:noFill/>
        </p:spPr>
        <p:txBody>
          <a:bodyPr wrap="none" rtlCol="0">
            <a:spAutoFit/>
          </a:bodyPr>
          <a:lstStyle/>
          <a:p>
            <a:r>
              <a:rPr lang="en-GB" sz="1000" dirty="0">
                <a:hlinkClick r:id="rId5"/>
              </a:rPr>
              <a:t>A good place to be Two</a:t>
            </a:r>
            <a:endParaRPr lang="en-GB" sz="1000" dirty="0"/>
          </a:p>
        </p:txBody>
      </p:sp>
      <p:sp>
        <p:nvSpPr>
          <p:cNvPr id="17" name="TextBox 16">
            <a:extLst>
              <a:ext uri="{FF2B5EF4-FFF2-40B4-BE49-F238E27FC236}">
                <a16:creationId xmlns:a16="http://schemas.microsoft.com/office/drawing/2014/main" id="{9040C311-615C-87DC-7D54-1872C9E3F30A}"/>
              </a:ext>
            </a:extLst>
          </p:cNvPr>
          <p:cNvSpPr txBox="1"/>
          <p:nvPr/>
        </p:nvSpPr>
        <p:spPr>
          <a:xfrm>
            <a:off x="5341466" y="5103674"/>
            <a:ext cx="6394174" cy="1754326"/>
          </a:xfrm>
          <a:prstGeom prst="rect">
            <a:avLst/>
          </a:prstGeom>
          <a:noFill/>
        </p:spPr>
        <p:txBody>
          <a:bodyPr wrap="square" rtlCol="0">
            <a:spAutoFit/>
          </a:bodyPr>
          <a:lstStyle/>
          <a:p>
            <a:r>
              <a:rPr lang="en-GB" dirty="0"/>
              <a:t>Moreover, the partnership between practitioners and families is central to fostering a sense of continuity and trust. When families feel welcomed and engaged, children are more likely to settle confidently and build secure attachments.</a:t>
            </a:r>
          </a:p>
          <a:p>
            <a:pPr algn="ctr"/>
            <a:endParaRPr lang="en-GB" dirty="0"/>
          </a:p>
          <a:p>
            <a:endParaRPr lang="en-GB" dirty="0"/>
          </a:p>
        </p:txBody>
      </p:sp>
      <p:pic>
        <p:nvPicPr>
          <p:cNvPr id="18" name="Picture 17">
            <a:extLst>
              <a:ext uri="{FF2B5EF4-FFF2-40B4-BE49-F238E27FC236}">
                <a16:creationId xmlns:a16="http://schemas.microsoft.com/office/drawing/2014/main" id="{99B44D8D-1A9D-C98E-6E48-ACAA61B6E73A}"/>
              </a:ext>
            </a:extLst>
          </p:cNvPr>
          <p:cNvPicPr>
            <a:picLocks noChangeAspect="1"/>
          </p:cNvPicPr>
          <p:nvPr/>
        </p:nvPicPr>
        <p:blipFill>
          <a:blip r:embed="rId6"/>
          <a:stretch>
            <a:fillRect/>
          </a:stretch>
        </p:blipFill>
        <p:spPr>
          <a:xfrm>
            <a:off x="8908324" y="1690688"/>
            <a:ext cx="2774008" cy="2862406"/>
          </a:xfrm>
          <a:prstGeom prst="rect">
            <a:avLst/>
          </a:prstGeom>
        </p:spPr>
      </p:pic>
      <p:sp>
        <p:nvSpPr>
          <p:cNvPr id="20" name="TextBox 19">
            <a:extLst>
              <a:ext uri="{FF2B5EF4-FFF2-40B4-BE49-F238E27FC236}">
                <a16:creationId xmlns:a16="http://schemas.microsoft.com/office/drawing/2014/main" id="{A5577A0C-4FDD-69B4-27C2-8EF7E59AACA9}"/>
              </a:ext>
            </a:extLst>
          </p:cNvPr>
          <p:cNvSpPr txBox="1"/>
          <p:nvPr/>
        </p:nvSpPr>
        <p:spPr>
          <a:xfrm>
            <a:off x="5337313" y="1440593"/>
            <a:ext cx="3459730" cy="3693319"/>
          </a:xfrm>
          <a:prstGeom prst="rect">
            <a:avLst/>
          </a:prstGeom>
          <a:noFill/>
        </p:spPr>
        <p:txBody>
          <a:bodyPr wrap="square" rtlCol="0">
            <a:spAutoFit/>
          </a:bodyPr>
          <a:lstStyle/>
          <a:p>
            <a:r>
              <a:rPr lang="en-GB" dirty="0"/>
              <a:t>Practitioners act as key facilitators within these environments. Their </a:t>
            </a:r>
          </a:p>
          <a:p>
            <a:r>
              <a:rPr lang="en-GB" dirty="0"/>
              <a:t>presence, responsiveness, and </a:t>
            </a:r>
          </a:p>
          <a:p>
            <a:r>
              <a:rPr lang="en-GB" dirty="0"/>
              <a:t>understanding of each child's cues are fundamental in supporting well-being and early learning. By offering warm interactions and consistent routines, practitioners </a:t>
            </a:r>
          </a:p>
          <a:p>
            <a:r>
              <a:rPr lang="en-GB" dirty="0"/>
              <a:t>help children feel safe to express </a:t>
            </a:r>
          </a:p>
          <a:p>
            <a:r>
              <a:rPr lang="en-GB" dirty="0"/>
              <a:t>themselves, try new things, and form trusting relationships.</a:t>
            </a:r>
          </a:p>
        </p:txBody>
      </p:sp>
      <p:sp>
        <p:nvSpPr>
          <p:cNvPr id="21" name="TextBox 20">
            <a:extLst>
              <a:ext uri="{FF2B5EF4-FFF2-40B4-BE49-F238E27FC236}">
                <a16:creationId xmlns:a16="http://schemas.microsoft.com/office/drawing/2014/main" id="{79834A2C-BDD4-D0DD-1025-1698D70FD679}"/>
              </a:ext>
            </a:extLst>
          </p:cNvPr>
          <p:cNvSpPr txBox="1"/>
          <p:nvPr/>
        </p:nvSpPr>
        <p:spPr>
          <a:xfrm>
            <a:off x="113485" y="5702541"/>
            <a:ext cx="1449436" cy="523220"/>
          </a:xfrm>
          <a:prstGeom prst="rect">
            <a:avLst/>
          </a:prstGeom>
          <a:noFill/>
        </p:spPr>
        <p:txBody>
          <a:bodyPr wrap="none" rtlCol="0">
            <a:spAutoFit/>
          </a:bodyPr>
          <a:lstStyle/>
          <a:p>
            <a:r>
              <a:rPr lang="en-GB" sz="1000" dirty="0">
                <a:hlinkClick r:id="rId5"/>
              </a:rPr>
              <a:t>A good place to be Two</a:t>
            </a:r>
            <a:endParaRPr lang="en-GB" sz="1000"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39A5-3D3B-AE70-0120-78ED48C9037B}"/>
              </a:ext>
            </a:extLst>
          </p:cNvPr>
          <p:cNvSpPr txBox="1">
            <a:spLocks noGrp="1"/>
          </p:cNvSpPr>
          <p:nvPr>
            <p:ph type="title"/>
          </p:nvPr>
        </p:nvSpPr>
        <p:spPr/>
        <p:txBody>
          <a:bodyPr/>
          <a:lstStyle/>
          <a:p>
            <a:pPr lvl="0"/>
            <a:r>
              <a:rPr lang="en-GB"/>
              <a:t>The indoor environment:</a:t>
            </a:r>
          </a:p>
        </p:txBody>
      </p:sp>
      <p:graphicFrame>
        <p:nvGraphicFramePr>
          <p:cNvPr id="3" name="Content Placeholder 3">
            <a:extLst>
              <a:ext uri="{FF2B5EF4-FFF2-40B4-BE49-F238E27FC236}">
                <a16:creationId xmlns:a16="http://schemas.microsoft.com/office/drawing/2014/main" id="{9E9809FA-3E09-EC74-24DB-EDACF3D5615C}"/>
              </a:ext>
            </a:extLst>
          </p:cNvPr>
          <p:cNvGraphicFramePr>
            <a:graphicFrameLocks noGrp="1"/>
          </p:cNvGraphicFramePr>
          <p:nvPr>
            <p:ph idx="1"/>
          </p:nvPr>
        </p:nvGraphicFramePr>
        <p:xfrm>
          <a:off x="777240" y="1351492"/>
          <a:ext cx="10515598" cy="5120640"/>
        </p:xfrm>
        <a:graphic>
          <a:graphicData uri="http://schemas.openxmlformats.org/drawingml/2006/table">
            <a:tbl>
              <a:tblPr firstRow="1" bandRow="1">
                <a:effectLst/>
                <a:tableStyleId>{5C22544A-7EE6-4342-B048-85BDC9FD1C3A}</a:tableStyleId>
              </a:tblPr>
              <a:tblGrid>
                <a:gridCol w="1532470">
                  <a:extLst>
                    <a:ext uri="{9D8B030D-6E8A-4147-A177-3AD203B41FA5}">
                      <a16:colId xmlns:a16="http://schemas.microsoft.com/office/drawing/2014/main" val="3996211963"/>
                    </a:ext>
                  </a:extLst>
                </a:gridCol>
                <a:gridCol w="3156371">
                  <a:extLst>
                    <a:ext uri="{9D8B030D-6E8A-4147-A177-3AD203B41FA5}">
                      <a16:colId xmlns:a16="http://schemas.microsoft.com/office/drawing/2014/main" val="3244994836"/>
                    </a:ext>
                  </a:extLst>
                </a:gridCol>
                <a:gridCol w="5826757">
                  <a:extLst>
                    <a:ext uri="{9D8B030D-6E8A-4147-A177-3AD203B41FA5}">
                      <a16:colId xmlns:a16="http://schemas.microsoft.com/office/drawing/2014/main" val="480838759"/>
                    </a:ext>
                  </a:extLst>
                </a:gridCol>
              </a:tblGrid>
              <a:tr h="370844">
                <a:tc>
                  <a:txBody>
                    <a:bodyPr/>
                    <a:lstStyle/>
                    <a:p>
                      <a:pPr lvl="0" algn="ctr"/>
                      <a:r>
                        <a:rPr lang="en-GB" sz="1600"/>
                        <a:t>Learning environment</a:t>
                      </a:r>
                    </a:p>
                  </a:txBody>
                  <a:tcPr/>
                </a:tc>
                <a:tc>
                  <a:txBody>
                    <a:bodyPr/>
                    <a:lstStyle/>
                    <a:p>
                      <a:pPr lvl="0" algn="ctr"/>
                      <a:r>
                        <a:rPr lang="en-GB" sz="1600"/>
                        <a:t>What would it look like?</a:t>
                      </a:r>
                    </a:p>
                  </a:txBody>
                  <a:tcPr/>
                </a:tc>
                <a:tc>
                  <a:txBody>
                    <a:bodyPr/>
                    <a:lstStyle/>
                    <a:p>
                      <a:pPr lvl="0" algn="ctr"/>
                      <a:r>
                        <a:rPr lang="en-GB" sz="1600"/>
                        <a:t>Pause for thought</a:t>
                      </a:r>
                    </a:p>
                  </a:txBody>
                  <a:tcPr/>
                </a:tc>
                <a:extLst>
                  <a:ext uri="{0D108BD9-81ED-4DB2-BD59-A6C34878D82A}">
                    <a16:rowId xmlns:a16="http://schemas.microsoft.com/office/drawing/2014/main" val="1742128876"/>
                  </a:ext>
                </a:extLst>
              </a:tr>
              <a:tr h="370844">
                <a:tc>
                  <a:txBody>
                    <a:bodyPr/>
                    <a:lstStyle/>
                    <a:p>
                      <a:pPr lvl="0"/>
                      <a:r>
                        <a:rPr lang="en-GB" sz="1400"/>
                        <a:t>Social and emotional</a:t>
                      </a:r>
                    </a:p>
                  </a:txBody>
                  <a:tcPr/>
                </a:tc>
                <a:tc>
                  <a:txBody>
                    <a:bodyPr/>
                    <a:lstStyle/>
                    <a:p>
                      <a:pPr marL="285750" lvl="0" indent="-285750">
                        <a:buSzPct val="100000"/>
                        <a:buFont typeface="Wingdings" pitchFamily="2"/>
                        <a:buChar char="§"/>
                      </a:pPr>
                      <a:r>
                        <a:rPr lang="en-GB" sz="1400" kern="1200">
                          <a:solidFill>
                            <a:srgbClr val="000000"/>
                          </a:solidFill>
                          <a:latin typeface="Aptos"/>
                        </a:rPr>
                        <a:t>A place where two-year-olds know that their feelings are accepted as they learn to express them.  </a:t>
                      </a:r>
                    </a:p>
                    <a:p>
                      <a:pPr marL="285750" lvl="0" indent="-285750">
                        <a:buSzPct val="100000"/>
                        <a:buFont typeface="Wingdings" pitchFamily="2"/>
                        <a:buChar char="§"/>
                      </a:pPr>
                      <a:r>
                        <a:rPr lang="en-GB" sz="1400" kern="1200">
                          <a:solidFill>
                            <a:srgbClr val="000000"/>
                          </a:solidFill>
                          <a:latin typeface="Aptos"/>
                        </a:rPr>
                        <a:t>An environment where children feel confident and are willing to try things out and take risks. </a:t>
                      </a:r>
                    </a:p>
                    <a:p>
                      <a:pPr marL="285750" lvl="0" indent="-285750">
                        <a:buSzPct val="100000"/>
                        <a:buFont typeface="Wingdings" pitchFamily="2"/>
                        <a:buChar char="§"/>
                      </a:pPr>
                      <a:r>
                        <a:rPr lang="en-GB" sz="1400" kern="1200">
                          <a:solidFill>
                            <a:srgbClr val="000000"/>
                          </a:solidFill>
                          <a:latin typeface="Aptos"/>
                        </a:rPr>
                        <a:t>Children are supported to play alongside others and encouraged to take turns in cooperative games.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Are there cosy areas with soft cushions where two-year-olds can relax?  </a:t>
                      </a:r>
                    </a:p>
                    <a:p>
                      <a:pPr marL="285750" lvl="0" indent="-285750">
                        <a:buSzPct val="100000"/>
                        <a:buFont typeface="Wingdings" pitchFamily="2"/>
                        <a:buChar char="§"/>
                      </a:pPr>
                      <a:r>
                        <a:rPr lang="en-GB" sz="1400" kern="1200">
                          <a:solidFill>
                            <a:srgbClr val="000000"/>
                          </a:solidFill>
                          <a:latin typeface="Aptos"/>
                        </a:rPr>
                        <a:t>Do we create ‘interest’ baskets for individual children, so they can share and discuss their fascinations?  </a:t>
                      </a:r>
                    </a:p>
                    <a:p>
                      <a:pPr marL="285750" lvl="0" indent="-285750">
                        <a:buSzPct val="100000"/>
                        <a:buFont typeface="Wingdings" pitchFamily="2"/>
                        <a:buChar char="§"/>
                      </a:pPr>
                      <a:r>
                        <a:rPr lang="en-GB" sz="1400" kern="1200">
                          <a:solidFill>
                            <a:srgbClr val="000000"/>
                          </a:solidFill>
                          <a:latin typeface="Aptos"/>
                        </a:rPr>
                        <a:t>How do we vary resources to maintain interest and develop new experiences?  </a:t>
                      </a:r>
                    </a:p>
                  </a:txBody>
                  <a:tcPr/>
                </a:tc>
                <a:extLst>
                  <a:ext uri="{0D108BD9-81ED-4DB2-BD59-A6C34878D82A}">
                    <a16:rowId xmlns:a16="http://schemas.microsoft.com/office/drawing/2014/main" val="2599885435"/>
                  </a:ext>
                </a:extLst>
              </a:tr>
              <a:tr h="370844">
                <a:tc>
                  <a:txBody>
                    <a:bodyPr/>
                    <a:lstStyle/>
                    <a:p>
                      <a:pPr lvl="0"/>
                      <a:r>
                        <a:rPr lang="en-GB" sz="1400"/>
                        <a:t>Communication and language</a:t>
                      </a:r>
                    </a:p>
                  </a:txBody>
                  <a:tcPr/>
                </a:tc>
                <a:tc>
                  <a:txBody>
                    <a:bodyPr/>
                    <a:lstStyle/>
                    <a:p>
                      <a:pPr marL="285750" marR="0" lvl="0" indent="-285750" algn="l" defTabSz="914400" rtl="0" fontAlgn="auto" hangingPunct="1">
                        <a:lnSpc>
                          <a:spcPct val="100000"/>
                        </a:lnSpc>
                        <a:spcBef>
                          <a:spcPts val="0"/>
                        </a:spcBef>
                        <a:spcAft>
                          <a:spcPts val="0"/>
                        </a:spcAft>
                        <a:buSzPct val="100000"/>
                        <a:buFont typeface="Wingdings" pitchFamily="2"/>
                        <a:buChar char="§"/>
                        <a:tabLst/>
                      </a:pPr>
                      <a:r>
                        <a:rPr lang="en-GB" sz="1400" kern="1200">
                          <a:solidFill>
                            <a:srgbClr val="000000"/>
                          </a:solidFill>
                          <a:latin typeface="Aptos"/>
                        </a:rPr>
                        <a:t>A setting that has cosy, contained, quieter areas where children can share books, sit and chat peacefully with their friends as well as adults e.g. tents.  </a:t>
                      </a:r>
                    </a:p>
                  </a:txBody>
                  <a:tcPr/>
                </a:tc>
                <a:tc>
                  <a:txBody>
                    <a:bodyPr/>
                    <a:lstStyle/>
                    <a:p>
                      <a:pPr marL="285750" lvl="0" indent="-285750">
                        <a:buSzPct val="100000"/>
                        <a:buFont typeface="Wingdings" pitchFamily="2"/>
                        <a:buChar char="§"/>
                      </a:pPr>
                      <a:r>
                        <a:rPr lang="en-GB" sz="1400" kern="1200">
                          <a:solidFill>
                            <a:srgbClr val="000000"/>
                          </a:solidFill>
                          <a:latin typeface="Aptos"/>
                        </a:rPr>
                        <a:t>How do we use displays and resources to stimulate conversation?  </a:t>
                      </a:r>
                    </a:p>
                    <a:p>
                      <a:pPr marL="285750" lvl="0" indent="-285750">
                        <a:buSzPct val="100000"/>
                        <a:buFont typeface="Wingdings" pitchFamily="2"/>
                        <a:buChar char="§"/>
                      </a:pPr>
                      <a:r>
                        <a:rPr lang="en-GB" sz="1400" kern="1200">
                          <a:solidFill>
                            <a:srgbClr val="000000"/>
                          </a:solidFill>
                          <a:latin typeface="Aptos"/>
                        </a:rPr>
                        <a:t>How do we minimise background noise? </a:t>
                      </a:r>
                    </a:p>
                    <a:p>
                      <a:pPr marL="285750" lvl="0" indent="-285750">
                        <a:buSzPct val="100000"/>
                        <a:buFont typeface="Wingdings" pitchFamily="2"/>
                        <a:buChar char="§"/>
                      </a:pPr>
                      <a:r>
                        <a:rPr lang="en-GB" sz="1400" kern="1200">
                          <a:solidFill>
                            <a:srgbClr val="000000"/>
                          </a:solidFill>
                          <a:latin typeface="Aptos"/>
                        </a:rPr>
                        <a:t>When do we play music and why?  </a:t>
                      </a:r>
                    </a:p>
                    <a:p>
                      <a:pPr marL="285750" lvl="0" indent="-285750">
                        <a:buSzPct val="100000"/>
                        <a:buFont typeface="Wingdings" pitchFamily="2"/>
                        <a:buChar char="§"/>
                      </a:pPr>
                      <a:r>
                        <a:rPr lang="en-GB" sz="1400" kern="1200">
                          <a:solidFill>
                            <a:srgbClr val="000000"/>
                          </a:solidFill>
                          <a:latin typeface="Aptos"/>
                        </a:rPr>
                        <a:t>How much time do we spend listening to children, allowing them to lead conversations, building on their vocabulary and experiences?</a:t>
                      </a:r>
                    </a:p>
                  </a:txBody>
                  <a:tcPr/>
                </a:tc>
                <a:extLst>
                  <a:ext uri="{0D108BD9-81ED-4DB2-BD59-A6C34878D82A}">
                    <a16:rowId xmlns:a16="http://schemas.microsoft.com/office/drawing/2014/main" val="2881128578"/>
                  </a:ext>
                </a:extLst>
              </a:tr>
              <a:tr h="370844">
                <a:tc>
                  <a:txBody>
                    <a:bodyPr/>
                    <a:lstStyle/>
                    <a:p>
                      <a:pPr lvl="0"/>
                      <a:r>
                        <a:rPr lang="en-GB" sz="1400"/>
                        <a:t>Physical development</a:t>
                      </a:r>
                    </a:p>
                    <a:p>
                      <a:pPr marL="0" marR="0" lvl="0" indent="0" algn="l" defTabSz="914400" rtl="0" fontAlgn="auto" hangingPunct="1">
                        <a:lnSpc>
                          <a:spcPct val="100000"/>
                        </a:lnSpc>
                        <a:spcBef>
                          <a:spcPts val="0"/>
                        </a:spcBef>
                        <a:spcAft>
                          <a:spcPts val="0"/>
                        </a:spcAft>
                        <a:buNone/>
                        <a:tabLst/>
                      </a:pPr>
                      <a:r>
                        <a:rPr lang="en-GB" sz="1400">
                          <a:hlinkClick r:id="rId2"/>
                        </a:rPr>
                        <a:t>2yo_toolkit.pdf</a:t>
                      </a:r>
                      <a:endParaRPr lang="en-GB" sz="1400"/>
                    </a:p>
                    <a:p>
                      <a:pPr lvl="0"/>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Indoor spaces that provide safe, secure yet challenging spaces for children.  </a:t>
                      </a:r>
                    </a:p>
                    <a:p>
                      <a:pPr marL="285750" lvl="0" indent="-285750">
                        <a:buSzPct val="100000"/>
                        <a:buFont typeface="Wingdings" pitchFamily="2"/>
                        <a:buChar char="§"/>
                      </a:pPr>
                      <a:r>
                        <a:rPr lang="en-GB" sz="1400" kern="1200">
                          <a:solidFill>
                            <a:srgbClr val="000000"/>
                          </a:solidFill>
                          <a:latin typeface="Aptos"/>
                        </a:rPr>
                        <a:t>Stimulating spaces that support active play and exploration.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How much space is taken up by tables and chairs? </a:t>
                      </a:r>
                    </a:p>
                    <a:p>
                      <a:pPr marL="285750" lvl="0" indent="-285750">
                        <a:buSzPct val="100000"/>
                        <a:buFont typeface="Wingdings" pitchFamily="2"/>
                        <a:buChar char="§"/>
                      </a:pPr>
                      <a:r>
                        <a:rPr lang="en-GB" sz="1400" kern="1200">
                          <a:solidFill>
                            <a:srgbClr val="000000"/>
                          </a:solidFill>
                          <a:latin typeface="Aptos"/>
                        </a:rPr>
                        <a:t>How much play happens on the floor?  </a:t>
                      </a:r>
                    </a:p>
                    <a:p>
                      <a:pPr marL="285750" lvl="0" indent="-285750">
                        <a:buSzPct val="100000"/>
                        <a:buFont typeface="Wingdings" pitchFamily="2"/>
                        <a:buChar char="§"/>
                      </a:pPr>
                      <a:r>
                        <a:rPr lang="en-GB" sz="1400" kern="1200">
                          <a:solidFill>
                            <a:srgbClr val="000000"/>
                          </a:solidFill>
                          <a:latin typeface="Aptos"/>
                        </a:rPr>
                        <a:t>How do we provide spaces that are for active play and also define and protect spaces that are for more contained and quieter play or rest?</a:t>
                      </a:r>
                    </a:p>
                    <a:p>
                      <a:pPr marL="285750" lvl="0" indent="-285750">
                        <a:buSzPct val="100000"/>
                        <a:buFont typeface="Wingdings" pitchFamily="2"/>
                        <a:buChar char="§"/>
                      </a:pPr>
                      <a:r>
                        <a:rPr lang="en-GB" sz="1400" kern="1200">
                          <a:solidFill>
                            <a:srgbClr val="000000"/>
                          </a:solidFill>
                          <a:latin typeface="Aptos"/>
                        </a:rPr>
                        <a:t>How are soft furnishings and drapes used to reduce background noise and make dens?</a:t>
                      </a:r>
                    </a:p>
                  </a:txBody>
                  <a:tcPr/>
                </a:tc>
                <a:extLst>
                  <a:ext uri="{0D108BD9-81ED-4DB2-BD59-A6C34878D82A}">
                    <a16:rowId xmlns:a16="http://schemas.microsoft.com/office/drawing/2014/main" val="2966654384"/>
                  </a:ext>
                </a:extLst>
              </a:tr>
            </a:tbl>
          </a:graphicData>
        </a:graphic>
      </p:graphicFrame>
      <p:pic>
        <p:nvPicPr>
          <p:cNvPr id="4" name="Picture 3">
            <a:extLst>
              <a:ext uri="{FF2B5EF4-FFF2-40B4-BE49-F238E27FC236}">
                <a16:creationId xmlns:a16="http://schemas.microsoft.com/office/drawing/2014/main" id="{AC10D4F7-AE20-1432-E0A9-91B2659C563B}"/>
              </a:ext>
            </a:extLst>
          </p:cNvPr>
          <p:cNvPicPr>
            <a:picLocks noChangeAspect="1"/>
          </p:cNvPicPr>
          <p:nvPr/>
        </p:nvPicPr>
        <p:blipFill>
          <a:blip r:embed="rId3"/>
          <a:stretch>
            <a:fillRect/>
          </a:stretch>
        </p:blipFill>
        <p:spPr>
          <a:xfrm>
            <a:off x="0" y="0"/>
            <a:ext cx="1963079" cy="640134"/>
          </a:xfrm>
          <a:prstGeom prst="rect">
            <a:avLst/>
          </a:prstGeom>
          <a:noFill/>
          <a:ln cap="flat">
            <a:noFill/>
          </a:ln>
        </p:spPr>
      </p:pic>
      <p:sp>
        <p:nvSpPr>
          <p:cNvPr id="5" name="Slide Number Placeholder 5">
            <a:extLst>
              <a:ext uri="{FF2B5EF4-FFF2-40B4-BE49-F238E27FC236}">
                <a16:creationId xmlns:a16="http://schemas.microsoft.com/office/drawing/2014/main" id="{2CC0F042-B39B-2891-0E1F-A204CC9D219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5727D2-569D-4243-BC0C-BD42D1E99415}" type="slidenum">
              <a:rPr lang="en-GB" sz="1200" b="0" i="0" u="none" strike="noStrike" kern="1200" cap="none" spc="0" baseline="0">
                <a:solidFill>
                  <a:srgbClr val="767676"/>
                </a:solidFill>
                <a:uFillTx/>
                <a:latin typeface="Aptos"/>
              </a:rPr>
              <a:t>6</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45FA-CEC8-05B9-2612-F7D6CE65FA21}"/>
              </a:ext>
            </a:extLst>
          </p:cNvPr>
          <p:cNvSpPr txBox="1">
            <a:spLocks noGrp="1"/>
          </p:cNvSpPr>
          <p:nvPr>
            <p:ph type="title"/>
          </p:nvPr>
        </p:nvSpPr>
        <p:spPr/>
        <p:txBody>
          <a:bodyPr/>
          <a:lstStyle/>
          <a:p>
            <a:pPr lvl="0" algn="ctr"/>
            <a:r>
              <a:rPr lang="en-GB" dirty="0"/>
              <a:t>An indoor environment where children are supported to play alongside others:</a:t>
            </a:r>
          </a:p>
        </p:txBody>
      </p:sp>
      <p:pic>
        <p:nvPicPr>
          <p:cNvPr id="7" name="Content Placeholder 6">
            <a:extLst>
              <a:ext uri="{FF2B5EF4-FFF2-40B4-BE49-F238E27FC236}">
                <a16:creationId xmlns:a16="http://schemas.microsoft.com/office/drawing/2014/main" id="{47F1B07F-CBD4-3E01-2997-3FC4A67DF880}"/>
              </a:ext>
            </a:extLst>
          </p:cNvPr>
          <p:cNvPicPr>
            <a:picLocks noGrp="1" noChangeAspect="1"/>
          </p:cNvPicPr>
          <p:nvPr>
            <p:ph idx="1"/>
          </p:nvPr>
        </p:nvPicPr>
        <p:blipFill>
          <a:blip r:embed="rId3"/>
          <a:stretch>
            <a:fillRect/>
          </a:stretch>
        </p:blipFill>
        <p:spPr>
          <a:xfrm>
            <a:off x="355251" y="2655609"/>
            <a:ext cx="3891625" cy="3765068"/>
          </a:xfrm>
        </p:spPr>
      </p:pic>
      <p:pic>
        <p:nvPicPr>
          <p:cNvPr id="4" name="Picture 3">
            <a:extLst>
              <a:ext uri="{FF2B5EF4-FFF2-40B4-BE49-F238E27FC236}">
                <a16:creationId xmlns:a16="http://schemas.microsoft.com/office/drawing/2014/main" id="{69EC52C3-DF34-3E97-CC85-FB295D648A46}"/>
              </a:ext>
            </a:extLst>
          </p:cNvPr>
          <p:cNvPicPr>
            <a:picLocks noChangeAspect="1"/>
          </p:cNvPicPr>
          <p:nvPr/>
        </p:nvPicPr>
        <p:blipFill>
          <a:blip r:embed="rId4"/>
          <a:stretch>
            <a:fillRect/>
          </a:stretch>
        </p:blipFill>
        <p:spPr>
          <a:xfrm>
            <a:off x="0" y="0"/>
            <a:ext cx="1963079" cy="640134"/>
          </a:xfrm>
          <a:prstGeom prst="rect">
            <a:avLst/>
          </a:prstGeom>
          <a:noFill/>
          <a:ln cap="flat">
            <a:noFill/>
          </a:ln>
        </p:spPr>
      </p:pic>
      <p:sp>
        <p:nvSpPr>
          <p:cNvPr id="5" name="Slide Number Placeholder 5">
            <a:extLst>
              <a:ext uri="{FF2B5EF4-FFF2-40B4-BE49-F238E27FC236}">
                <a16:creationId xmlns:a16="http://schemas.microsoft.com/office/drawing/2014/main" id="{592B56B7-20B6-E52B-1AAA-7EAC9420601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41EB88-0E39-4A3C-A4E9-665A0A753E75}" type="slidenum">
              <a:rPr lang="en-GB" sz="1200" b="0" i="0" u="none" strike="noStrike" kern="1200" cap="none" spc="0" baseline="0">
                <a:solidFill>
                  <a:srgbClr val="767676"/>
                </a:solidFill>
                <a:uFillTx/>
                <a:latin typeface="Aptos"/>
              </a:rPr>
              <a:t>7</a:t>
            </a:fld>
            <a:endParaRPr lang="en-GB" sz="1200" b="0" i="0" u="none" strike="noStrike" kern="1200" cap="none" spc="0" baseline="0">
              <a:solidFill>
                <a:srgbClr val="767676"/>
              </a:solidFill>
              <a:uFillTx/>
              <a:latin typeface="Aptos"/>
            </a:endParaRPr>
          </a:p>
        </p:txBody>
      </p:sp>
      <p:pic>
        <p:nvPicPr>
          <p:cNvPr id="11" name="Picture 10">
            <a:extLst>
              <a:ext uri="{FF2B5EF4-FFF2-40B4-BE49-F238E27FC236}">
                <a16:creationId xmlns:a16="http://schemas.microsoft.com/office/drawing/2014/main" id="{0756888B-137C-47C3-F695-CA9FD162494D}"/>
              </a:ext>
            </a:extLst>
          </p:cNvPr>
          <p:cNvPicPr>
            <a:picLocks noChangeAspect="1"/>
          </p:cNvPicPr>
          <p:nvPr/>
        </p:nvPicPr>
        <p:blipFill>
          <a:blip r:embed="rId5"/>
          <a:stretch>
            <a:fillRect/>
          </a:stretch>
        </p:blipFill>
        <p:spPr>
          <a:xfrm>
            <a:off x="4780658" y="2055816"/>
            <a:ext cx="3477003" cy="4364861"/>
          </a:xfrm>
          <a:prstGeom prst="rect">
            <a:avLst/>
          </a:prstGeom>
        </p:spPr>
      </p:pic>
      <p:pic>
        <p:nvPicPr>
          <p:cNvPr id="13" name="Picture 12">
            <a:extLst>
              <a:ext uri="{FF2B5EF4-FFF2-40B4-BE49-F238E27FC236}">
                <a16:creationId xmlns:a16="http://schemas.microsoft.com/office/drawing/2014/main" id="{887BB347-FFFF-50DE-06D1-169EAA93EAFB}"/>
              </a:ext>
            </a:extLst>
          </p:cNvPr>
          <p:cNvPicPr>
            <a:picLocks noChangeAspect="1"/>
          </p:cNvPicPr>
          <p:nvPr/>
        </p:nvPicPr>
        <p:blipFill>
          <a:blip r:embed="rId6"/>
          <a:srcRect t="4058" b="22802"/>
          <a:stretch>
            <a:fillRect/>
          </a:stretch>
        </p:blipFill>
        <p:spPr>
          <a:xfrm>
            <a:off x="8839021" y="1590261"/>
            <a:ext cx="2839906" cy="4830417"/>
          </a:xfrm>
          <a:prstGeom prst="rect">
            <a:avLst/>
          </a:prstGeom>
        </p:spPr>
      </p:pic>
      <p:sp>
        <p:nvSpPr>
          <p:cNvPr id="14" name="TextBox 13">
            <a:extLst>
              <a:ext uri="{FF2B5EF4-FFF2-40B4-BE49-F238E27FC236}">
                <a16:creationId xmlns:a16="http://schemas.microsoft.com/office/drawing/2014/main" id="{EC6FB978-02FA-067F-05CC-73DC58CC86A7}"/>
              </a:ext>
            </a:extLst>
          </p:cNvPr>
          <p:cNvSpPr txBox="1"/>
          <p:nvPr/>
        </p:nvSpPr>
        <p:spPr>
          <a:xfrm>
            <a:off x="5704022" y="6420677"/>
            <a:ext cx="1449436" cy="246221"/>
          </a:xfrm>
          <a:prstGeom prst="rect">
            <a:avLst/>
          </a:prstGeom>
          <a:noFill/>
        </p:spPr>
        <p:txBody>
          <a:bodyPr wrap="none" rtlCol="0">
            <a:spAutoFit/>
          </a:bodyPr>
          <a:lstStyle/>
          <a:p>
            <a:r>
              <a:rPr lang="en-GB" sz="1000" dirty="0">
                <a:hlinkClick r:id="rId7"/>
              </a:rPr>
              <a:t>A good place to be Two</a:t>
            </a:r>
            <a:endParaRPr lang="en-GB"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B252-9213-320C-246D-4EE91F498622}"/>
              </a:ext>
            </a:extLst>
          </p:cNvPr>
          <p:cNvSpPr txBox="1">
            <a:spLocks noGrp="1"/>
          </p:cNvSpPr>
          <p:nvPr>
            <p:ph type="title"/>
          </p:nvPr>
        </p:nvSpPr>
        <p:spPr/>
        <p:txBody>
          <a:bodyPr/>
          <a:lstStyle/>
          <a:p>
            <a:pPr lvl="0"/>
            <a:r>
              <a:rPr lang="en-GB"/>
              <a:t>The outdoor environment:</a:t>
            </a:r>
          </a:p>
        </p:txBody>
      </p:sp>
      <p:graphicFrame>
        <p:nvGraphicFramePr>
          <p:cNvPr id="3" name="Content Placeholder 3">
            <a:extLst>
              <a:ext uri="{FF2B5EF4-FFF2-40B4-BE49-F238E27FC236}">
                <a16:creationId xmlns:a16="http://schemas.microsoft.com/office/drawing/2014/main" id="{059AC90C-B75B-FABF-AC0A-F9BC9220F5B1}"/>
              </a:ext>
            </a:extLst>
          </p:cNvPr>
          <p:cNvGraphicFramePr>
            <a:graphicFrameLocks noGrp="1"/>
          </p:cNvGraphicFramePr>
          <p:nvPr>
            <p:ph idx="1"/>
          </p:nvPr>
        </p:nvGraphicFramePr>
        <p:xfrm>
          <a:off x="777240" y="1351492"/>
          <a:ext cx="10515598" cy="5334000"/>
        </p:xfrm>
        <a:graphic>
          <a:graphicData uri="http://schemas.openxmlformats.org/drawingml/2006/table">
            <a:tbl>
              <a:tblPr firstRow="1" bandRow="1">
                <a:effectLst/>
                <a:tableStyleId>{5C22544A-7EE6-4342-B048-85BDC9FD1C3A}</a:tableStyleId>
              </a:tblPr>
              <a:tblGrid>
                <a:gridCol w="1532470">
                  <a:extLst>
                    <a:ext uri="{9D8B030D-6E8A-4147-A177-3AD203B41FA5}">
                      <a16:colId xmlns:a16="http://schemas.microsoft.com/office/drawing/2014/main" val="1315184252"/>
                    </a:ext>
                  </a:extLst>
                </a:gridCol>
                <a:gridCol w="3156371">
                  <a:extLst>
                    <a:ext uri="{9D8B030D-6E8A-4147-A177-3AD203B41FA5}">
                      <a16:colId xmlns:a16="http://schemas.microsoft.com/office/drawing/2014/main" val="1711945551"/>
                    </a:ext>
                  </a:extLst>
                </a:gridCol>
                <a:gridCol w="5826757">
                  <a:extLst>
                    <a:ext uri="{9D8B030D-6E8A-4147-A177-3AD203B41FA5}">
                      <a16:colId xmlns:a16="http://schemas.microsoft.com/office/drawing/2014/main" val="787756120"/>
                    </a:ext>
                  </a:extLst>
                </a:gridCol>
              </a:tblGrid>
              <a:tr h="370844">
                <a:tc>
                  <a:txBody>
                    <a:bodyPr/>
                    <a:lstStyle/>
                    <a:p>
                      <a:pPr lvl="0" algn="ctr"/>
                      <a:r>
                        <a:rPr lang="en-GB" sz="1600"/>
                        <a:t>Learning environment</a:t>
                      </a:r>
                    </a:p>
                  </a:txBody>
                  <a:tcPr/>
                </a:tc>
                <a:tc>
                  <a:txBody>
                    <a:bodyPr/>
                    <a:lstStyle/>
                    <a:p>
                      <a:pPr lvl="0" algn="ctr"/>
                      <a:r>
                        <a:rPr lang="en-GB" sz="1600"/>
                        <a:t>What would it look like?</a:t>
                      </a:r>
                    </a:p>
                  </a:txBody>
                  <a:tcPr/>
                </a:tc>
                <a:tc>
                  <a:txBody>
                    <a:bodyPr/>
                    <a:lstStyle/>
                    <a:p>
                      <a:pPr lvl="0" algn="ctr"/>
                      <a:r>
                        <a:rPr lang="en-GB" sz="1600"/>
                        <a:t>Pause for thought</a:t>
                      </a:r>
                    </a:p>
                  </a:txBody>
                  <a:tcPr/>
                </a:tc>
                <a:extLst>
                  <a:ext uri="{0D108BD9-81ED-4DB2-BD59-A6C34878D82A}">
                    <a16:rowId xmlns:a16="http://schemas.microsoft.com/office/drawing/2014/main" val="356942763"/>
                  </a:ext>
                </a:extLst>
              </a:tr>
              <a:tr h="370844">
                <a:tc>
                  <a:txBody>
                    <a:bodyPr/>
                    <a:lstStyle/>
                    <a:p>
                      <a:pPr lvl="0"/>
                      <a:r>
                        <a:rPr lang="en-GB" sz="1400"/>
                        <a:t>Social and emotional</a:t>
                      </a:r>
                    </a:p>
                  </a:txBody>
                  <a:tcPr/>
                </a:tc>
                <a:tc>
                  <a:txBody>
                    <a:bodyPr/>
                    <a:lstStyle/>
                    <a:p>
                      <a:pPr marL="285750" lvl="0" indent="-285750">
                        <a:buSzPct val="100000"/>
                        <a:buFont typeface="Wingdings" pitchFamily="2"/>
                        <a:buChar char="§"/>
                      </a:pPr>
                      <a:r>
                        <a:rPr lang="en-GB" sz="1400" kern="1200">
                          <a:solidFill>
                            <a:srgbClr val="000000"/>
                          </a:solidFill>
                          <a:latin typeface="Aptos"/>
                        </a:rPr>
                        <a:t>A place where two-year-olds know that their feelings are accepted as they learn to express them.  </a:t>
                      </a:r>
                    </a:p>
                    <a:p>
                      <a:pPr marL="285750" lvl="0" indent="-285750">
                        <a:buSzPct val="100000"/>
                        <a:buFont typeface="Wingdings" pitchFamily="2"/>
                        <a:buChar char="§"/>
                      </a:pPr>
                      <a:r>
                        <a:rPr lang="en-GB" sz="1400" kern="1200">
                          <a:solidFill>
                            <a:srgbClr val="000000"/>
                          </a:solidFill>
                          <a:latin typeface="Aptos"/>
                        </a:rPr>
                        <a:t>An environment where children feel confident and are willing to try things out and take risks. </a:t>
                      </a:r>
                    </a:p>
                    <a:p>
                      <a:pPr marL="285750" lvl="0" indent="-285750">
                        <a:buSzPct val="100000"/>
                        <a:buFont typeface="Wingdings" pitchFamily="2"/>
                        <a:buChar char="§"/>
                      </a:pPr>
                      <a:r>
                        <a:rPr lang="en-GB" sz="1400" kern="1200">
                          <a:solidFill>
                            <a:srgbClr val="000000"/>
                          </a:solidFill>
                          <a:latin typeface="Aptos"/>
                        </a:rPr>
                        <a:t>Children are supported to play alongside others and encouraged to take turns in cooperative games. </a:t>
                      </a:r>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Are there cosy areas with soft cushions where two-year-olds can relax?  </a:t>
                      </a:r>
                    </a:p>
                    <a:p>
                      <a:pPr marL="285750" lvl="0" indent="-285750">
                        <a:buSzPct val="100000"/>
                        <a:buFont typeface="Wingdings" pitchFamily="2"/>
                        <a:buChar char="§"/>
                      </a:pPr>
                      <a:r>
                        <a:rPr lang="en-GB" sz="1400" kern="1200">
                          <a:solidFill>
                            <a:srgbClr val="000000"/>
                          </a:solidFill>
                          <a:latin typeface="Aptos"/>
                        </a:rPr>
                        <a:t>How do we vary resources to maintain interest and develop new experiences?  </a:t>
                      </a:r>
                    </a:p>
                    <a:p>
                      <a:pPr marL="285750" lvl="0" indent="-285750">
                        <a:buSzPct val="100000"/>
                        <a:buFont typeface="Wingdings" pitchFamily="2"/>
                        <a:buChar char="§"/>
                      </a:pPr>
                      <a:r>
                        <a:rPr lang="en-GB" sz="1400"/>
                        <a:t>What resources do we have that support and develop the language needed to develop co-operation and social skills outdoors? </a:t>
                      </a:r>
                    </a:p>
                    <a:p>
                      <a:pPr marL="285750" lvl="0" indent="-285750">
                        <a:buSzPct val="100000"/>
                        <a:buFont typeface="Wingdings" pitchFamily="2"/>
                        <a:buChar char="§"/>
                      </a:pPr>
                      <a:endParaRPr lang="en-GB" sz="1400"/>
                    </a:p>
                  </a:txBody>
                  <a:tcPr/>
                </a:tc>
                <a:extLst>
                  <a:ext uri="{0D108BD9-81ED-4DB2-BD59-A6C34878D82A}">
                    <a16:rowId xmlns:a16="http://schemas.microsoft.com/office/drawing/2014/main" val="2272672951"/>
                  </a:ext>
                </a:extLst>
              </a:tr>
              <a:tr h="370844">
                <a:tc>
                  <a:txBody>
                    <a:bodyPr/>
                    <a:lstStyle/>
                    <a:p>
                      <a:pPr lvl="0"/>
                      <a:r>
                        <a:rPr lang="en-GB" sz="1400"/>
                        <a:t>Communication and language</a:t>
                      </a:r>
                    </a:p>
                  </a:txBody>
                  <a:tcPr/>
                </a:tc>
                <a:tc>
                  <a:txBody>
                    <a:bodyPr/>
                    <a:lstStyle/>
                    <a:p>
                      <a:pPr marL="285750" marR="0" lvl="0" indent="-285750" algn="l" defTabSz="914400" rtl="0" fontAlgn="auto" hangingPunct="1">
                        <a:lnSpc>
                          <a:spcPct val="100000"/>
                        </a:lnSpc>
                        <a:spcBef>
                          <a:spcPts val="0"/>
                        </a:spcBef>
                        <a:spcAft>
                          <a:spcPts val="0"/>
                        </a:spcAft>
                        <a:buSzPct val="100000"/>
                        <a:buFont typeface="Wingdings" pitchFamily="2"/>
                        <a:buChar char="§"/>
                        <a:tabLst/>
                      </a:pPr>
                      <a:r>
                        <a:rPr lang="en-GB" sz="1400" kern="1200">
                          <a:solidFill>
                            <a:srgbClr val="000000"/>
                          </a:solidFill>
                          <a:latin typeface="Aptos"/>
                        </a:rPr>
                        <a:t>A sheltered area outside where the children can relax, chat and share books together with their friends, as well as adults.  </a:t>
                      </a:r>
                    </a:p>
                    <a:p>
                      <a:pPr marL="285750" marR="0" lvl="0" indent="-285750" algn="l" defTabSz="914400" rtl="0" fontAlgn="auto" hangingPunct="1">
                        <a:lnSpc>
                          <a:spcPct val="100000"/>
                        </a:lnSpc>
                        <a:spcBef>
                          <a:spcPts val="0"/>
                        </a:spcBef>
                        <a:spcAft>
                          <a:spcPts val="0"/>
                        </a:spcAft>
                        <a:buSzPct val="100000"/>
                        <a:buFont typeface="Wingdings" pitchFamily="2"/>
                        <a:buChar char="§"/>
                        <a:tabLst/>
                      </a:pPr>
                      <a:r>
                        <a:rPr lang="en-GB" sz="1400" kern="1200">
                          <a:solidFill>
                            <a:srgbClr val="000000"/>
                          </a:solidFill>
                          <a:latin typeface="Aptos"/>
                        </a:rPr>
                        <a:t>Areas where children can express joy and excitement.</a:t>
                      </a:r>
                    </a:p>
                  </a:txBody>
                  <a:tcPr/>
                </a:tc>
                <a:tc>
                  <a:txBody>
                    <a:bodyPr/>
                    <a:lstStyle/>
                    <a:p>
                      <a:pPr marL="285750" lvl="0" indent="-285750">
                        <a:buSzPct val="100000"/>
                        <a:buFont typeface="Wingdings" pitchFamily="2"/>
                        <a:buChar char="§"/>
                      </a:pPr>
                      <a:r>
                        <a:rPr lang="en-GB" sz="1400" kern="1200">
                          <a:solidFill>
                            <a:srgbClr val="000000"/>
                          </a:solidFill>
                          <a:latin typeface="Aptos"/>
                        </a:rPr>
                        <a:t>How much time do we spend listening to children, allowing them to lead conversations, building on their vocabulary and sharing their experiences?</a:t>
                      </a:r>
                    </a:p>
                    <a:p>
                      <a:pPr marL="285750" lvl="0" indent="-285750">
                        <a:buSzPct val="100000"/>
                        <a:buFont typeface="Wingdings" pitchFamily="2"/>
                        <a:buChar char="§"/>
                      </a:pPr>
                      <a:r>
                        <a:rPr lang="en-GB" sz="1400"/>
                        <a:t>How do we use a variety of open ended and found materials such as cardboard boxes, shells and corks to develop conversation, imagination and exploration? </a:t>
                      </a:r>
                      <a:endParaRPr lang="en-GB" sz="1400" kern="1200">
                        <a:solidFill>
                          <a:srgbClr val="000000"/>
                        </a:solidFill>
                        <a:latin typeface="Aptos"/>
                      </a:endParaRPr>
                    </a:p>
                  </a:txBody>
                  <a:tcPr/>
                </a:tc>
                <a:extLst>
                  <a:ext uri="{0D108BD9-81ED-4DB2-BD59-A6C34878D82A}">
                    <a16:rowId xmlns:a16="http://schemas.microsoft.com/office/drawing/2014/main" val="2743415799"/>
                  </a:ext>
                </a:extLst>
              </a:tr>
              <a:tr h="370844">
                <a:tc>
                  <a:txBody>
                    <a:bodyPr/>
                    <a:lstStyle/>
                    <a:p>
                      <a:pPr lvl="0"/>
                      <a:r>
                        <a:rPr lang="en-GB" sz="1400"/>
                        <a:t>Physical development</a:t>
                      </a:r>
                    </a:p>
                    <a:p>
                      <a:pPr marL="0" marR="0" lvl="0" indent="0" algn="l" defTabSz="914400" rtl="0" fontAlgn="auto" hangingPunct="1">
                        <a:lnSpc>
                          <a:spcPct val="100000"/>
                        </a:lnSpc>
                        <a:spcBef>
                          <a:spcPts val="0"/>
                        </a:spcBef>
                        <a:spcAft>
                          <a:spcPts val="0"/>
                        </a:spcAft>
                        <a:buNone/>
                        <a:tabLst/>
                      </a:pPr>
                      <a:r>
                        <a:rPr lang="en-GB" sz="1400">
                          <a:hlinkClick r:id="rId2"/>
                        </a:rPr>
                        <a:t>2yo_toolkit.pdf</a:t>
                      </a:r>
                      <a:endParaRPr lang="en-GB" sz="1400"/>
                    </a:p>
                    <a:p>
                      <a:pPr lvl="0"/>
                      <a:endParaRPr lang="en-GB" sz="1400"/>
                    </a:p>
                  </a:txBody>
                  <a:tcPr/>
                </a:tc>
                <a:tc>
                  <a:txBody>
                    <a:bodyPr/>
                    <a:lstStyle/>
                    <a:p>
                      <a:pPr marL="285750" lvl="0" indent="-285750">
                        <a:buSzPct val="100000"/>
                        <a:buFont typeface="Wingdings" pitchFamily="2"/>
                        <a:buChar char="§"/>
                      </a:pPr>
                      <a:r>
                        <a:rPr lang="en-GB" sz="1400" kern="1200">
                          <a:solidFill>
                            <a:srgbClr val="000000"/>
                          </a:solidFill>
                          <a:latin typeface="Aptos"/>
                        </a:rPr>
                        <a:t>A large outdoor area that provides a safe, secure yet challenging space for the children.</a:t>
                      </a:r>
                    </a:p>
                    <a:p>
                      <a:pPr marL="285750" lvl="0" indent="-285750">
                        <a:buSzPct val="100000"/>
                        <a:buFont typeface="Wingdings" pitchFamily="2"/>
                        <a:buChar char="§"/>
                      </a:pPr>
                      <a:r>
                        <a:rPr lang="en-GB" sz="1400" kern="1200">
                          <a:solidFill>
                            <a:srgbClr val="000000"/>
                          </a:solidFill>
                          <a:latin typeface="Aptos"/>
                        </a:rPr>
                        <a:t>Opportunities to get messy e.g. a mud kitchen and grow vegetables in pots.</a:t>
                      </a:r>
                    </a:p>
                  </a:txBody>
                  <a:tcPr/>
                </a:tc>
                <a:tc>
                  <a:txBody>
                    <a:bodyPr/>
                    <a:lstStyle/>
                    <a:p>
                      <a:pPr marL="285750" lvl="0" indent="-285750">
                        <a:buSzPct val="100000"/>
                        <a:buFont typeface="Wingdings" pitchFamily="2"/>
                        <a:buChar char="§"/>
                      </a:pPr>
                      <a:r>
                        <a:rPr lang="en-GB" sz="1400" kern="1200">
                          <a:solidFill>
                            <a:srgbClr val="000000"/>
                          </a:solidFill>
                          <a:latin typeface="Aptos"/>
                        </a:rPr>
                        <a:t>How do we provide spaces that are for active play and also define and protect spaces that are for more contained and quieter play or rest?</a:t>
                      </a:r>
                    </a:p>
                    <a:p>
                      <a:pPr marL="285750" lvl="0" indent="-285750">
                        <a:buSzPct val="100000"/>
                        <a:buFont typeface="Wingdings" pitchFamily="2"/>
                        <a:buChar char="§"/>
                      </a:pPr>
                      <a:r>
                        <a:rPr lang="en-GB" sz="1400" kern="1200">
                          <a:solidFill>
                            <a:srgbClr val="000000"/>
                          </a:solidFill>
                          <a:latin typeface="Aptos"/>
                        </a:rPr>
                        <a:t>Are their opportunities for the children to move with their whole bodies, as well as refine their hand control and manipulation?</a:t>
                      </a:r>
                    </a:p>
                    <a:p>
                      <a:pPr marL="285750" lvl="0" indent="-285750">
                        <a:buSzPct val="100000"/>
                        <a:buFont typeface="Wingdings" pitchFamily="2"/>
                        <a:buChar char="§"/>
                      </a:pPr>
                      <a:r>
                        <a:rPr lang="en-GB" sz="1400" kern="1200">
                          <a:solidFill>
                            <a:srgbClr val="000000"/>
                          </a:solidFill>
                          <a:latin typeface="Aptos"/>
                        </a:rPr>
                        <a:t>How free is the access to the outdoor play?</a:t>
                      </a:r>
                    </a:p>
                    <a:p>
                      <a:pPr marL="285750" lvl="0" indent="-285750">
                        <a:buSzPct val="100000"/>
                        <a:buFont typeface="Wingdings" pitchFamily="2"/>
                        <a:buChar char="§"/>
                      </a:pPr>
                      <a:r>
                        <a:rPr lang="en-GB" sz="1400" kern="1200">
                          <a:solidFill>
                            <a:srgbClr val="000000"/>
                          </a:solidFill>
                          <a:latin typeface="Aptos"/>
                        </a:rPr>
                        <a:t>Are there floor coverings enabling the children to play on the ground?</a:t>
                      </a:r>
                    </a:p>
                  </a:txBody>
                  <a:tcPr/>
                </a:tc>
                <a:extLst>
                  <a:ext uri="{0D108BD9-81ED-4DB2-BD59-A6C34878D82A}">
                    <a16:rowId xmlns:a16="http://schemas.microsoft.com/office/drawing/2014/main" val="2564655184"/>
                  </a:ext>
                </a:extLst>
              </a:tr>
            </a:tbl>
          </a:graphicData>
        </a:graphic>
      </p:graphicFrame>
      <p:pic>
        <p:nvPicPr>
          <p:cNvPr id="4" name="Picture 3">
            <a:extLst>
              <a:ext uri="{FF2B5EF4-FFF2-40B4-BE49-F238E27FC236}">
                <a16:creationId xmlns:a16="http://schemas.microsoft.com/office/drawing/2014/main" id="{AB3E0706-D618-F1BE-0408-F114356B6595}"/>
              </a:ext>
            </a:extLst>
          </p:cNvPr>
          <p:cNvPicPr>
            <a:picLocks noChangeAspect="1"/>
          </p:cNvPicPr>
          <p:nvPr/>
        </p:nvPicPr>
        <p:blipFill>
          <a:blip r:embed="rId3"/>
          <a:stretch>
            <a:fillRect/>
          </a:stretch>
        </p:blipFill>
        <p:spPr>
          <a:xfrm>
            <a:off x="0" y="0"/>
            <a:ext cx="1963079" cy="640134"/>
          </a:xfrm>
          <a:prstGeom prst="rect">
            <a:avLst/>
          </a:prstGeom>
          <a:noFill/>
          <a:ln cap="flat">
            <a:noFill/>
          </a:ln>
        </p:spPr>
      </p:pic>
      <p:pic>
        <p:nvPicPr>
          <p:cNvPr id="5" name="Picture 4" descr="A blue and white logo&#10;&#10;AI-generated content may be incorrect.">
            <a:extLst>
              <a:ext uri="{FF2B5EF4-FFF2-40B4-BE49-F238E27FC236}">
                <a16:creationId xmlns:a16="http://schemas.microsoft.com/office/drawing/2014/main" id="{A76A1D87-AE26-A657-FA8C-44149263C0D1}"/>
              </a:ext>
            </a:extLst>
          </p:cNvPr>
          <p:cNvPicPr>
            <a:picLocks noChangeAspect="1"/>
          </p:cNvPicPr>
          <p:nvPr/>
        </p:nvPicPr>
        <p:blipFill>
          <a:blip r:embed="rId4"/>
          <a:stretch>
            <a:fillRect/>
          </a:stretch>
        </p:blipFill>
        <p:spPr>
          <a:xfrm>
            <a:off x="0" y="0"/>
            <a:ext cx="1962915" cy="637035"/>
          </a:xfrm>
          <a:prstGeom prst="rect">
            <a:avLst/>
          </a:prstGeom>
          <a:noFill/>
          <a:ln cap="flat">
            <a:noFill/>
          </a:ln>
        </p:spPr>
      </p:pic>
      <p:sp>
        <p:nvSpPr>
          <p:cNvPr id="6" name="Slide Number Placeholder 6">
            <a:extLst>
              <a:ext uri="{FF2B5EF4-FFF2-40B4-BE49-F238E27FC236}">
                <a16:creationId xmlns:a16="http://schemas.microsoft.com/office/drawing/2014/main" id="{E32642D9-7118-434E-A1BD-2FAA983D529F}"/>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AB3980-0793-4F31-8A52-D79E39BE588C}" type="slidenum">
              <a:rPr lang="en-GB" sz="1200" b="0" i="0" u="none" strike="noStrike" kern="1200" cap="none" spc="0" baseline="0">
                <a:solidFill>
                  <a:srgbClr val="767676"/>
                </a:solidFill>
                <a:uFillTx/>
                <a:latin typeface="Aptos"/>
              </a:rPr>
              <a:t>8</a:t>
            </a:fld>
            <a:endParaRPr lang="en-GB" sz="1200" b="0" i="0" u="none" strike="noStrike" kern="1200" cap="none" spc="0" baseline="0">
              <a:solidFill>
                <a:srgbClr val="767676"/>
              </a:solidFill>
              <a:uFillTx/>
              <a:latin typeface="Apto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C2A0-2713-A658-4D8D-0C1BB0C215D4}"/>
              </a:ext>
            </a:extLst>
          </p:cNvPr>
          <p:cNvSpPr txBox="1">
            <a:spLocks noGrp="1"/>
          </p:cNvSpPr>
          <p:nvPr>
            <p:ph type="title"/>
          </p:nvPr>
        </p:nvSpPr>
        <p:spPr>
          <a:xfrm>
            <a:off x="432104" y="318517"/>
            <a:ext cx="11925547" cy="1325559"/>
          </a:xfrm>
        </p:spPr>
        <p:txBody>
          <a:bodyPr/>
          <a:lstStyle/>
          <a:p>
            <a:pPr lvl="0" algn="ctr"/>
            <a:r>
              <a:rPr lang="en-GB" dirty="0"/>
              <a:t>A safe, secure yet challenging outdoor space:</a:t>
            </a:r>
          </a:p>
        </p:txBody>
      </p:sp>
      <p:pic>
        <p:nvPicPr>
          <p:cNvPr id="4" name="Picture 3" descr="A blue and white logo&#10;&#10;AI-generated content may be incorrect.">
            <a:extLst>
              <a:ext uri="{FF2B5EF4-FFF2-40B4-BE49-F238E27FC236}">
                <a16:creationId xmlns:a16="http://schemas.microsoft.com/office/drawing/2014/main" id="{3BD4662E-915C-909C-002B-195D7E6AFA15}"/>
              </a:ext>
            </a:extLst>
          </p:cNvPr>
          <p:cNvPicPr>
            <a:picLocks noChangeAspect="1"/>
          </p:cNvPicPr>
          <p:nvPr/>
        </p:nvPicPr>
        <p:blipFill>
          <a:blip r:embed="rId2"/>
          <a:stretch>
            <a:fillRect/>
          </a:stretch>
        </p:blipFill>
        <p:spPr>
          <a:xfrm>
            <a:off x="0" y="0"/>
            <a:ext cx="1962915" cy="637035"/>
          </a:xfrm>
          <a:prstGeom prst="rect">
            <a:avLst/>
          </a:prstGeom>
          <a:noFill/>
          <a:ln cap="flat">
            <a:noFill/>
          </a:ln>
        </p:spPr>
      </p:pic>
      <p:sp>
        <p:nvSpPr>
          <p:cNvPr id="5" name="Slide Number Placeholder 5">
            <a:extLst>
              <a:ext uri="{FF2B5EF4-FFF2-40B4-BE49-F238E27FC236}">
                <a16:creationId xmlns:a16="http://schemas.microsoft.com/office/drawing/2014/main" id="{403A1C56-F0EB-DAD5-83F0-1406F6BA105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A6F171-D668-4E64-95C1-AA4F96B83162}" type="slidenum">
              <a:rPr lang="en-GB" sz="1200" b="0" i="0" u="none" strike="noStrike" kern="1200" cap="none" spc="0" baseline="0">
                <a:solidFill>
                  <a:srgbClr val="767676"/>
                </a:solidFill>
                <a:uFillTx/>
                <a:latin typeface="Aptos"/>
              </a:rPr>
              <a:t>9</a:t>
            </a:fld>
            <a:endParaRPr lang="en-GB" sz="1200" b="0" i="0" u="none" strike="noStrike" kern="1200" cap="none" spc="0" baseline="0">
              <a:solidFill>
                <a:srgbClr val="767676"/>
              </a:solidFill>
              <a:uFillTx/>
              <a:latin typeface="Aptos"/>
            </a:endParaRPr>
          </a:p>
        </p:txBody>
      </p:sp>
      <p:sp>
        <p:nvSpPr>
          <p:cNvPr id="8" name="TextBox 7">
            <a:extLst>
              <a:ext uri="{FF2B5EF4-FFF2-40B4-BE49-F238E27FC236}">
                <a16:creationId xmlns:a16="http://schemas.microsoft.com/office/drawing/2014/main" id="{BF1E8533-9B91-4725-4DFE-8EFFBDE1331E}"/>
              </a:ext>
            </a:extLst>
          </p:cNvPr>
          <p:cNvSpPr txBox="1"/>
          <p:nvPr/>
        </p:nvSpPr>
        <p:spPr>
          <a:xfrm>
            <a:off x="6210300" y="6197510"/>
            <a:ext cx="1449436" cy="523220"/>
          </a:xfrm>
          <a:prstGeom prst="rect">
            <a:avLst/>
          </a:prstGeom>
          <a:noFill/>
        </p:spPr>
        <p:txBody>
          <a:bodyPr wrap="none" rtlCol="0">
            <a:spAutoFit/>
          </a:bodyPr>
          <a:lstStyle/>
          <a:p>
            <a:r>
              <a:rPr lang="en-GB" sz="1000" dirty="0">
                <a:hlinkClick r:id="rId3"/>
              </a:rPr>
              <a:t>A good place to be Two</a:t>
            </a:r>
            <a:endParaRPr lang="en-GB" sz="1000" dirty="0"/>
          </a:p>
          <a:p>
            <a:endParaRPr lang="en-GB" dirty="0"/>
          </a:p>
        </p:txBody>
      </p:sp>
      <p:pic>
        <p:nvPicPr>
          <p:cNvPr id="10" name="Picture 9">
            <a:extLst>
              <a:ext uri="{FF2B5EF4-FFF2-40B4-BE49-F238E27FC236}">
                <a16:creationId xmlns:a16="http://schemas.microsoft.com/office/drawing/2014/main" id="{B004DDE0-E42F-1F4E-2C34-B4E3C920F9F8}"/>
              </a:ext>
            </a:extLst>
          </p:cNvPr>
          <p:cNvPicPr>
            <a:picLocks noChangeAspect="1"/>
          </p:cNvPicPr>
          <p:nvPr/>
        </p:nvPicPr>
        <p:blipFill>
          <a:blip r:embed="rId4"/>
          <a:stretch>
            <a:fillRect/>
          </a:stretch>
        </p:blipFill>
        <p:spPr>
          <a:xfrm>
            <a:off x="139361" y="1535185"/>
            <a:ext cx="4392905" cy="4672708"/>
          </a:xfrm>
          <a:prstGeom prst="rect">
            <a:avLst/>
          </a:prstGeom>
        </p:spPr>
      </p:pic>
      <p:pic>
        <p:nvPicPr>
          <p:cNvPr id="13" name="Picture 12">
            <a:extLst>
              <a:ext uri="{FF2B5EF4-FFF2-40B4-BE49-F238E27FC236}">
                <a16:creationId xmlns:a16="http://schemas.microsoft.com/office/drawing/2014/main" id="{240807A3-CAB7-C823-1F76-700B5BC00FB7}"/>
              </a:ext>
            </a:extLst>
          </p:cNvPr>
          <p:cNvPicPr>
            <a:picLocks noChangeAspect="1"/>
          </p:cNvPicPr>
          <p:nvPr/>
        </p:nvPicPr>
        <p:blipFill>
          <a:blip r:embed="rId5"/>
          <a:stretch>
            <a:fillRect/>
          </a:stretch>
        </p:blipFill>
        <p:spPr>
          <a:xfrm>
            <a:off x="4776740" y="1955682"/>
            <a:ext cx="3968352" cy="4252211"/>
          </a:xfrm>
          <a:prstGeom prst="rect">
            <a:avLst/>
          </a:prstGeom>
        </p:spPr>
      </p:pic>
      <p:pic>
        <p:nvPicPr>
          <p:cNvPr id="17" name="Picture 16">
            <a:extLst>
              <a:ext uri="{FF2B5EF4-FFF2-40B4-BE49-F238E27FC236}">
                <a16:creationId xmlns:a16="http://schemas.microsoft.com/office/drawing/2014/main" id="{75A36724-DCA3-5834-F7AA-11F52C1F7D01}"/>
              </a:ext>
            </a:extLst>
          </p:cNvPr>
          <p:cNvPicPr>
            <a:picLocks noChangeAspect="1"/>
          </p:cNvPicPr>
          <p:nvPr/>
        </p:nvPicPr>
        <p:blipFill>
          <a:blip r:embed="rId6"/>
          <a:stretch>
            <a:fillRect/>
          </a:stretch>
        </p:blipFill>
        <p:spPr>
          <a:xfrm>
            <a:off x="8989566" y="2464524"/>
            <a:ext cx="2935981" cy="37337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TotalTime>
  <Words>7111</Words>
  <Application>Microsoft Office PowerPoint</Application>
  <PresentationFormat>Widescreen</PresentationFormat>
  <Paragraphs>626</Paragraphs>
  <Slides>32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Segoe UI</vt:lpstr>
      <vt:lpstr>Wingdings</vt:lpstr>
      <vt:lpstr>Office Theme</vt:lpstr>
      <vt:lpstr>A Know How Guide: working with 2-year-olds (September 2025)  </vt:lpstr>
      <vt:lpstr>Introduction:</vt:lpstr>
      <vt:lpstr>The emotional environment:</vt:lpstr>
      <vt:lpstr>Qualities of the key person:</vt:lpstr>
      <vt:lpstr>Creating a secure emotional environment:</vt:lpstr>
      <vt:lpstr>The indoor environment:</vt:lpstr>
      <vt:lpstr>An indoor environment where children are supported to play alongside others:</vt:lpstr>
      <vt:lpstr>The outdoor environment:</vt:lpstr>
      <vt:lpstr>A safe, secure yet challenging outdoor space:</vt:lpstr>
      <vt:lpstr>The characteristics of effective learning:</vt:lpstr>
      <vt:lpstr>The areas of learning and development:</vt:lpstr>
      <vt:lpstr>Personal, social and emotional development:</vt:lpstr>
      <vt:lpstr>PowerPoint Presentation</vt:lpstr>
      <vt:lpstr>PowerPoint Presentation</vt:lpstr>
      <vt:lpstr>PowerPoint Presentation</vt:lpstr>
      <vt:lpstr>PowerPoint Presentation</vt:lpstr>
      <vt:lpstr>Communication and language:</vt:lpstr>
      <vt:lpstr>PowerPoint Presentation</vt:lpstr>
      <vt:lpstr>PowerPoint Presentation</vt:lpstr>
      <vt:lpstr>Physical development:</vt:lpstr>
      <vt:lpstr>PowerPoint Presentation</vt:lpstr>
      <vt:lpstr>PowerPoint Presentation</vt:lpstr>
      <vt:lpstr>PowerPoint Presentation</vt:lpstr>
      <vt:lpstr>Assessment:</vt:lpstr>
      <vt:lpstr>Assessment (cont.):</vt:lpstr>
      <vt:lpstr>Assessment (cont.):</vt:lpstr>
      <vt:lpstr>Assessment (cont.):</vt:lpstr>
      <vt:lpstr>Assessment (cont.):</vt:lpstr>
      <vt:lpstr>Specific safeguarding and welfare requirements for two-year-olds:</vt:lpstr>
      <vt:lpstr>An audit of the musts in the EYFS statutory framework (2025) can be found at: EYFS Documentation | Shropshire Learning Gateway </vt:lpstr>
      <vt:lpstr>References and further reading:</vt:lpstr>
      <vt:lpstr>References and further reading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Beverley Jones</dc:creator>
  <cp:lastModifiedBy>Beverley Jones</cp:lastModifiedBy>
  <cp:revision>36</cp:revision>
  <dcterms:created xsi:type="dcterms:W3CDTF">2025-08-06T14:38:36Z</dcterms:created>
  <dcterms:modified xsi:type="dcterms:W3CDTF">2025-08-13T11:02:15Z</dcterms:modified>
</cp:coreProperties>
</file>