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23"/>
  </p:notesMasterIdLst>
  <p:sldIdLst>
    <p:sldId id="278" r:id="rId5"/>
    <p:sldId id="279" r:id="rId6"/>
    <p:sldId id="275" r:id="rId7"/>
    <p:sldId id="277" r:id="rId8"/>
    <p:sldId id="276" r:id="rId9"/>
    <p:sldId id="306" r:id="rId10"/>
    <p:sldId id="537" r:id="rId11"/>
    <p:sldId id="292" r:id="rId12"/>
    <p:sldId id="308" r:id="rId13"/>
    <p:sldId id="536" r:id="rId14"/>
    <p:sldId id="540" r:id="rId15"/>
    <p:sldId id="538" r:id="rId16"/>
    <p:sldId id="528" r:id="rId17"/>
    <p:sldId id="539" r:id="rId18"/>
    <p:sldId id="529" r:id="rId19"/>
    <p:sldId id="287" r:id="rId20"/>
    <p:sldId id="304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062"/>
    <a:srgbClr val="0087CA"/>
    <a:srgbClr val="5C4E9B"/>
    <a:srgbClr val="15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5631E-7FB4-4B43-B435-057288C7E937}" v="541" dt="2025-03-18T19:10:24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98" autoAdjust="0"/>
  </p:normalViewPr>
  <p:slideViewPr>
    <p:cSldViewPr snapToGrid="0">
      <p:cViewPr varScale="1">
        <p:scale>
          <a:sx n="78" d="100"/>
          <a:sy n="78" d="100"/>
        </p:scale>
        <p:origin x="15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E5DD2-F726-4C75-A460-E7CD1674101F}" type="datetimeFigureOut"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2D94-A5AA-45B0-9195-F8E5F2D27F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7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3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6224-D893-398C-31E5-E77A12110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D47D5-3F66-F5CC-DBE1-B1381A95E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784E2-BFF7-9BAF-770A-3893DB9F8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BB5A3-1818-2C91-96F2-805B532A2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46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5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57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24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47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9DCEB-408C-013A-6AB1-A5AA4EA90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DCAC5-57D8-8EAB-093B-2DCC297EA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2DC89-1C81-CB0A-A68E-C929CA3F0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BD9CA-A0AC-849C-6766-299725478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0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0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2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82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BB733-F3B7-1EC5-34CF-9B22ACE93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0A0A7-6D81-2A24-0780-C9B8ED01F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0B9EA7-F3E7-2447-3733-7C2D21B3D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83D3C-5F84-2256-4A75-1AF45BABC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0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15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9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5.sv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1.sv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3.sv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A2E5E-7FCC-020B-DE28-05D3B23150A4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51B97FE-4ACF-E28B-7162-773E70AB4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251CE99-6B2B-A660-654A-921D9577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B61DA-9C00-6E5B-729F-C929CBD9720A}"/>
              </a:ext>
            </a:extLst>
          </p:cNvPr>
          <p:cNvGrpSpPr/>
          <p:nvPr userDrawn="1"/>
        </p:nvGrpSpPr>
        <p:grpSpPr>
          <a:xfrm>
            <a:off x="0" y="0"/>
            <a:ext cx="8784000" cy="6363746"/>
            <a:chOff x="0" y="0"/>
            <a:chExt cx="8784000" cy="63637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D0E5BC-7F2E-4DC9-C7BB-690D53F64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84000" cy="636374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302A49A-7BDE-9338-1272-B0F5F834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000" cy="620348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588AE1-1239-C0D1-BF8A-25830A573A37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4B6656A-E9D8-42A0-3917-F15F31935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7CAE6F7-9D13-5F18-8308-A533C98C8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73BB84-698A-CC67-47BF-1AEEB9EAD8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5413963-C889-8073-4E6B-9BBA5A7AE9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CDE6D0-60CD-951D-B6AA-A1ECCBB17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2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9CF57-8C5E-CC94-5E34-834C745020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28A48E-ED03-17AF-2105-59C8307B2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B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C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5DB7AD-1810-CA4F-DFDD-7D0F95BDE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08B05-360C-7585-C034-6FF1C016A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7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6755"/>
            <a:ext cx="386834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0200"/>
            <a:ext cx="3868340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76755"/>
            <a:ext cx="388739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0200"/>
            <a:ext cx="3887391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68598-5B63-FAC1-C652-D4906653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CB7A1-B499-4487-B1F6-2E40FC6F9792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B657E6-F236-35C9-7143-5FBF0D56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297C41B-E456-3309-25BD-08F98ABC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756EB0-B7CA-F75F-0001-F4FFFFE279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E8CDE6-6FF5-5FE2-2E55-E323F67BC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C6C6EE-B448-5626-AC8B-8139F41B31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A9F5BD-905B-6468-440F-C26A316DA558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FF1440-394A-7335-8894-A4FCF359E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BA3628C-64A6-737F-0CFD-6A7E8EE91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A0AF035-9101-D84A-A7C5-A78D7CF834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ABBA06-1B47-7F8B-A1A7-BF1A760CFB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A10C80C-7678-E130-B997-E09311C0C9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8446FF-422F-C79E-F7AD-B1DF371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10E81F-2F4A-54DB-376B-697E308CDE7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70901-C02D-8724-3BF3-BAFBE1103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4209F4-6CB3-CBEA-583B-18A44819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0B56137-DB02-09A6-82F1-FCE7806BF9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B1BFFC-A674-BB11-56EA-077BC26A20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45FF8F-B708-EC7D-94C8-353CF518D3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CEFF5-8263-C947-8802-734077B0C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5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3213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992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51"/>
            <a:ext cx="3868340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992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51"/>
            <a:ext cx="3887391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CE5-F605-EF47-AC07-5BCA96F3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5D28C3-BA45-7B1B-A68A-3E179273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B807BF-E1F8-560A-2CCC-EBE5E3139A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6C7F9-F608-3B4F-4693-6D47A4D6D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8784000" cy="63637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397D0F-A57B-9E7E-19FE-381B64607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8712000" cy="6203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A6E246DD-9DE7-17DB-E7B6-970E6D17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750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7DAC34-4CC1-8C14-1475-42C0A1E23E55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58DD8-FA97-4567-1CAF-42116BAD1D7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BDCDC2B-4B9D-BE8B-331B-795B352A7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85323E-D209-DE8C-F5BE-DB52ABACB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00DF534-9C02-C1F7-585B-D7299A0865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22180" y="0"/>
            <a:ext cx="6408000" cy="69843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6D412E0-4F34-AB67-100A-C71877D59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41255" y="0"/>
            <a:ext cx="6263999" cy="677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Conten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5360F-DD5E-71DF-4E61-BC0CCDB8749E}"/>
              </a:ext>
            </a:extLst>
          </p:cNvPr>
          <p:cNvSpPr/>
          <p:nvPr userDrawn="1"/>
        </p:nvSpPr>
        <p:spPr>
          <a:xfrm>
            <a:off x="-2" y="14318"/>
            <a:ext cx="9139052" cy="6858000"/>
          </a:xfrm>
          <a:prstGeom prst="rect">
            <a:avLst/>
          </a:prstGeom>
          <a:solidFill>
            <a:srgbClr val="5C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D4756CB-326D-A46A-0EE5-255F5F89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01DB58-D637-6D2D-05FD-1AA7DC681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 Content colour chan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F5826AC-11B7-9348-7417-5D0BCE6E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EDE4FB3-2A50-A415-3F49-01B4F2BE4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27077E-470A-AD95-A28C-D9C9A72E68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AC7012-1299-97C5-DD02-29237E8606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Content and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E67E097-380D-0982-4B2D-9931FC016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48DCF-BA52-6783-C2A9-E3B10444A532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41113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458BC-1CE3-1D7D-236B-08ACCD51ED83}"/>
              </a:ext>
            </a:extLst>
          </p:cNvPr>
          <p:cNvGrpSpPr/>
          <p:nvPr userDrawn="1"/>
        </p:nvGrpSpPr>
        <p:grpSpPr>
          <a:xfrm rot="10800000">
            <a:off x="0" y="-261678"/>
            <a:ext cx="3060000" cy="683776"/>
            <a:chOff x="9180000" y="6192000"/>
            <a:chExt cx="3060000" cy="68377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2481F4-4B75-EDDA-8442-BF72E42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543506-98E3-F1B0-10A8-8FFF8A843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 Content standard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40436FD-C114-AC23-D102-A8397AD98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086D16-4482-BF3A-5DCC-E517D0A22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3A1B01-29BC-7241-6408-DA80DB22E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57902"/>
            <a:ext cx="3060000" cy="68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100119-6DB3-4FC4-8284-E76F2DF85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6000" y="-261678"/>
            <a:ext cx="2736000" cy="6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56640"/>
            <a:ext cx="78867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E11-7CB2-794B-AE9D-EE81807A300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2" r:id="rId9"/>
    <p:sldLayoutId id="2147483691" r:id="rId10"/>
    <p:sldLayoutId id="2147483692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93" r:id="rId18"/>
    <p:sldLayoutId id="2147483694" r:id="rId19"/>
    <p:sldLayoutId id="2147483695" r:id="rId20"/>
    <p:sldLayoutId id="2147483696" r:id="rId21"/>
    <p:sldLayoutId id="2147483685" r:id="rId22"/>
    <p:sldLayoutId id="2147483686" r:id="rId23"/>
    <p:sldLayoutId id="214748368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ropshirelg.net/early-years-information-and-cpd/effective-practice-in-eyfs/the-unique-child/babies-and-toddle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shropshirelg.net/early-years-information-and-cpd/effective-practice-in-eyfs/" TargetMode="Externa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ur03.safelinks.protection.outlook.com/?url=https%3A%2F%2Fedua-zcmp.maillist-manage.eu%2Fclick%2F195f6ae4da93ef6%2F195f6ae4da5db0e&amp;data=05%7C02%7Cbeverley.jones%40shropshire.gov.uk%7Cb5a74c4cead743648ad508dd3eb9fdad%7Cb6c13011372d438bbc8267e4c7966e89%7C0%7C0%7C638735691269276367%7CUnknown%7CTWFpbGZsb3d8eyJFbXB0eU1hcGkiOnRydWUsIlYiOiIwLjAuMDAwMCIsIlAiOiJXaW4zMiIsIkFOIjoiTWFpbCIsIldUIjoyfQ%3D%3D%7C60000%7C%7C%7C&amp;sdata=U5gnE07ua2WY9d0uQqop2mMdCiieXgFJeoNT5hsaH9w%3D&amp;reserved=0" TargetMode="External"/><Relationship Id="rId5" Type="http://schemas.openxmlformats.org/officeDocument/2006/relationships/hyperlink" Target="https://eur03.safelinks.protection.outlook.com/?url=https%3A%2F%2Fedua-zcmp.maillist-manage.eu%2Fclick%2F195f6ae4da93ef6%2F195f6ae4da5db0c&amp;data=05%7C02%7Cbeverley.jones%40shropshire.gov.uk%7Cb5a74c4cead743648ad508dd3eb9fdad%7Cb6c13011372d438bbc8267e4c7966e89%7C0%7C0%7C638735691269260238%7CUnknown%7CTWFpbGZsb3d8eyJFbXB0eU1hcGkiOnRydWUsIlYiOiIwLjAuMDAwMCIsIlAiOiJXaW4zMiIsIkFOIjoiTWFpbCIsIldUIjoyfQ%3D%3D%7C60000%7C%7C%7C&amp;sdata=wBSRQ4A2KtN7McSo4PnTZnuNJ8j3blyoUMFeVgIa3dw%3D&amp;reserved=0" TargetMode="External"/><Relationship Id="rId4" Type="http://schemas.openxmlformats.org/officeDocument/2006/relationships/hyperlink" Target="https://eur03.safelinks.protection.outlook.com/?url=https%3A%2F%2Fedua-zcmp.maillist-manage.eu%2Fclick%2F195f6ae4da93ef6%2F195f6ae4da5db0a&amp;data=05%7C02%7Cbeverley.jones%40shropshire.gov.uk%7Cb5a74c4cead743648ad508dd3eb9fdad%7Cb6c13011372d438bbc8267e4c7966e89%7C0%7C0%7C638735691269246792%7CUnknown%7CTWFpbGZsb3d8eyJFbXB0eU1hcGkiOnRydWUsIlYiOiIwLjAuMDAwMCIsIlAiOiJXaW4zMiIsIkFOIjoiTWFpbCIsIldUIjoyfQ%3D%3D%7C60000%7C%7C%7C&amp;sdata=T6wjYwBEJuBOTNLtjD6pFTAna1vVYJ1ZIGUshsoWbk4%3D&amp;reserved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284c0a2e90e071f61322177/Progress_check_at_age_two_non-statutory_guidance_for_the_early_years_foundation_stage_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opshirelg.net/early-years-information-including-cpd-booking-details/cpd-early-years-and-schools/cpd-schedule-and-booking-information-2024-2025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ropshirelg.net/early-years-information-including-cpd-booking-details/cpd-early-years-and-schools/cpd-schedule-and-booking-information-2024-202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for-early-years-providers.education.gov.uk/support-for-practitioners/english-as-an-additional-language-e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ulticultural.development@telford.gov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for-early-years-providers.education.gov.uk/health-and-wellbeing/mental-health-for-early-years-childr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shropshirelg.net/early-years-information-and-cpd/effective-practice-in-eyfs/" TargetMode="Externa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hyperlink" Target="https://shropshirelg.net/early-years-information-and-cpd/cpd-early-years-and-schools/cpd-schedule-and-booking-information-2024-2025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FFB8-A07F-013A-E4A2-5C9CFAECE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73" y="818887"/>
            <a:ext cx="7772400" cy="2236733"/>
          </a:xfrm>
        </p:spPr>
        <p:txBody>
          <a:bodyPr/>
          <a:lstStyle/>
          <a:p>
            <a:pPr algn="ctr"/>
            <a:r>
              <a:rPr lang="en-US"/>
              <a:t>Cluster meeting: talking about under 3’s</a:t>
            </a:r>
            <a:br>
              <a:rPr lang="en-US"/>
            </a:br>
            <a:br>
              <a:rPr lang="en-US"/>
            </a:br>
            <a:r>
              <a:rPr lang="en-US" sz="2400"/>
              <a:t>Tuesday 18</a:t>
            </a:r>
            <a:r>
              <a:rPr lang="en-US" sz="2400" baseline="30000"/>
              <a:t>th</a:t>
            </a:r>
            <a:r>
              <a:rPr lang="en-US" sz="2400"/>
              <a:t> March 2025</a:t>
            </a:r>
            <a:br>
              <a:rPr lang="en-US" sz="2400"/>
            </a:br>
            <a:r>
              <a:rPr lang="en-US" sz="2400"/>
              <a:t>3pm or 6:15pm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6C697-4BB9-E466-B0F7-8BB1F2412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35" y="3110616"/>
            <a:ext cx="7829550" cy="2236733"/>
          </a:xfrm>
        </p:spPr>
        <p:txBody>
          <a:bodyPr>
            <a:normAutofit/>
          </a:bodyPr>
          <a:lstStyle/>
          <a:p>
            <a:pPr algn="ctr"/>
            <a:r>
              <a:rPr lang="en-US"/>
              <a:t>Beverley Jones </a:t>
            </a:r>
          </a:p>
          <a:p>
            <a:pPr algn="ctr"/>
            <a:r>
              <a:rPr lang="en-US"/>
              <a:t>(Early Years Consultant)</a:t>
            </a:r>
          </a:p>
          <a:p>
            <a:pPr algn="ctr"/>
            <a:r>
              <a:rPr lang="en-US"/>
              <a:t>Alison Rae</a:t>
            </a:r>
          </a:p>
          <a:p>
            <a:pPr algn="ctr"/>
            <a:r>
              <a:rPr lang="en-US"/>
              <a:t>(EYFS Adviser)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4776A-208F-2FE2-23D9-7376A0791EAA}"/>
              </a:ext>
            </a:extLst>
          </p:cNvPr>
          <p:cNvSpPr txBox="1"/>
          <p:nvPr/>
        </p:nvSpPr>
        <p:spPr>
          <a:xfrm>
            <a:off x="1585741" y="4873253"/>
            <a:ext cx="5034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A copy of the slides can be found at: </a:t>
            </a:r>
          </a:p>
          <a:p>
            <a:pPr algn="ctr"/>
            <a:r>
              <a:rPr lang="en-GB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Babies and toddlers | Shropshire Learning Gateway</a:t>
            </a:r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73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64C3-41CC-BC96-7B66-3448D089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DAE1-FC86-9A30-5C15-C678ED3D4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D0684-8263-4611-4CE9-61F1E6221BA4}"/>
              </a:ext>
            </a:extLst>
          </p:cNvPr>
          <p:cNvGrpSpPr/>
          <p:nvPr/>
        </p:nvGrpSpPr>
        <p:grpSpPr>
          <a:xfrm>
            <a:off x="0" y="0"/>
            <a:ext cx="9222034" cy="6997148"/>
            <a:chOff x="4125245" y="227273"/>
            <a:chExt cx="4434662" cy="63977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43D5F8-035F-0BB2-72B5-1A53D2E822FE}"/>
                </a:ext>
              </a:extLst>
            </p:cNvPr>
            <p:cNvGrpSpPr/>
            <p:nvPr/>
          </p:nvGrpSpPr>
          <p:grpSpPr>
            <a:xfrm>
              <a:off x="4125245" y="227273"/>
              <a:ext cx="4434662" cy="6397753"/>
              <a:chOff x="4125245" y="227273"/>
              <a:chExt cx="4434662" cy="6397753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FA29F5CF-7C42-C961-C549-A50AAC58A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5" t="2526" r="2381" b="1837"/>
              <a:stretch/>
            </p:blipFill>
            <p:spPr bwMode="auto">
              <a:xfrm>
                <a:off x="4125245" y="227273"/>
                <a:ext cx="4434662" cy="639775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blurRad="127000" dist="38100" dir="2700000" sx="101000" sy="101000" algn="tl" rotWithShape="0">
                  <a:prstClr val="black">
                    <a:alpha val="35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0B8ACC-872D-982E-1C72-8B4D8F8E3A49}"/>
                  </a:ext>
                </a:extLst>
              </p:cNvPr>
              <p:cNvSpPr txBox="1"/>
              <p:nvPr/>
            </p:nvSpPr>
            <p:spPr>
              <a:xfrm>
                <a:off x="7617296" y="503095"/>
                <a:ext cx="78123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b="1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12/9/15</a:t>
                </a:r>
                <a:endParaRPr lang="en-GB" sz="1200" b="1">
                  <a:solidFill>
                    <a:srgbClr val="FF0000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9F2C87-5B54-FF5D-52CD-FAB655D89572}"/>
                  </a:ext>
                </a:extLst>
              </p:cNvPr>
              <p:cNvSpPr txBox="1"/>
              <p:nvPr/>
            </p:nvSpPr>
            <p:spPr>
              <a:xfrm>
                <a:off x="6933221" y="503095"/>
                <a:ext cx="4680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b="1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32</a:t>
                </a:r>
                <a:endParaRPr lang="en-GB" sz="1200" b="1">
                  <a:solidFill>
                    <a:srgbClr val="FF0000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A5A5D5-912E-E7EE-44AE-144F5E906EF5}"/>
                  </a:ext>
                </a:extLst>
              </p:cNvPr>
              <p:cNvSpPr txBox="1"/>
              <p:nvPr/>
            </p:nvSpPr>
            <p:spPr>
              <a:xfrm>
                <a:off x="4714099" y="503095"/>
                <a:ext cx="13190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b="1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Amelia</a:t>
                </a:r>
                <a:endParaRPr lang="en-GB" sz="1200" b="1">
                  <a:solidFill>
                    <a:srgbClr val="FF0000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975561-7D46-0DBF-0BD8-8889A239A004}"/>
                  </a:ext>
                </a:extLst>
              </p:cNvPr>
              <p:cNvSpPr txBox="1"/>
              <p:nvPr/>
            </p:nvSpPr>
            <p:spPr>
              <a:xfrm>
                <a:off x="7977336" y="6021288"/>
                <a:ext cx="416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b="1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5</a:t>
                </a:r>
                <a:endParaRPr lang="en-GB" sz="2400" b="1">
                  <a:solidFill>
                    <a:srgbClr val="FF0000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8A96245-4224-C86A-2DF2-F2198AA60F62}"/>
                  </a:ext>
                </a:extLst>
              </p:cNvPr>
              <p:cNvSpPr/>
              <p:nvPr/>
            </p:nvSpPr>
            <p:spPr>
              <a:xfrm rot="3530257">
                <a:off x="7907074" y="1496034"/>
                <a:ext cx="203683" cy="308937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5B13D53-7183-F0C4-5F69-170BAD64841E}"/>
                  </a:ext>
                </a:extLst>
              </p:cNvPr>
              <p:cNvSpPr/>
              <p:nvPr/>
            </p:nvSpPr>
            <p:spPr>
              <a:xfrm rot="3530257">
                <a:off x="7887795" y="3252728"/>
                <a:ext cx="203683" cy="263879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1F8D847-28D8-298A-4CDC-AA41FA0E5CCF}"/>
                  </a:ext>
                </a:extLst>
              </p:cNvPr>
              <p:cNvSpPr/>
              <p:nvPr/>
            </p:nvSpPr>
            <p:spPr>
              <a:xfrm rot="3530257">
                <a:off x="7911502" y="3732928"/>
                <a:ext cx="201078" cy="26854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0A82CAB-858B-F70B-4505-DDDC888BF832}"/>
                  </a:ext>
                </a:extLst>
              </p:cNvPr>
              <p:cNvSpPr/>
              <p:nvPr/>
            </p:nvSpPr>
            <p:spPr>
              <a:xfrm rot="3530257">
                <a:off x="7926388" y="5677143"/>
                <a:ext cx="201078" cy="26854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25617F7-B52D-15F0-6F8F-2AB7EF44BD48}"/>
                  </a:ext>
                </a:extLst>
              </p:cNvPr>
              <p:cNvSpPr/>
              <p:nvPr/>
            </p:nvSpPr>
            <p:spPr>
              <a:xfrm rot="3530257">
                <a:off x="8097647" y="4525015"/>
                <a:ext cx="201078" cy="26854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08687A-4FA8-E08C-2621-0FC07C428FC1}"/>
                  </a:ext>
                </a:extLst>
              </p:cNvPr>
              <p:cNvSpPr/>
              <p:nvPr/>
            </p:nvSpPr>
            <p:spPr>
              <a:xfrm rot="5551394">
                <a:off x="8110667" y="4121379"/>
                <a:ext cx="192479" cy="25818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CEF94D-3BC4-C196-1865-6DFB17331023}"/>
                  </a:ext>
                </a:extLst>
              </p:cNvPr>
              <p:cNvSpPr/>
              <p:nvPr/>
            </p:nvSpPr>
            <p:spPr>
              <a:xfrm rot="3530257">
                <a:off x="8105345" y="5173087"/>
                <a:ext cx="201078" cy="26854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18C6AA3-F16F-773F-D465-E2F7336A8C1E}"/>
                  </a:ext>
                </a:extLst>
              </p:cNvPr>
              <p:cNvSpPr/>
              <p:nvPr/>
            </p:nvSpPr>
            <p:spPr>
              <a:xfrm rot="3530257">
                <a:off x="8094271" y="2757557"/>
                <a:ext cx="203683" cy="308937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0F4E80C-3E50-B9BF-9F10-3EFA25D4168F}"/>
                  </a:ext>
                </a:extLst>
              </p:cNvPr>
              <p:cNvSpPr/>
              <p:nvPr/>
            </p:nvSpPr>
            <p:spPr>
              <a:xfrm rot="3530257">
                <a:off x="8118985" y="2151085"/>
                <a:ext cx="203683" cy="263879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3682B2-18BB-70BA-46BA-510AD91DA8FE}"/>
                  </a:ext>
                </a:extLst>
              </p:cNvPr>
              <p:cNvSpPr txBox="1"/>
              <p:nvPr/>
            </p:nvSpPr>
            <p:spPr>
              <a:xfrm>
                <a:off x="6086325" y="2283024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3D0256-1DCA-666F-0881-F539747D34D9}"/>
                  </a:ext>
                </a:extLst>
              </p:cNvPr>
              <p:cNvSpPr txBox="1"/>
              <p:nvPr/>
            </p:nvSpPr>
            <p:spPr>
              <a:xfrm>
                <a:off x="5862177" y="2186831"/>
                <a:ext cx="3168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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7B145C-CE21-4561-07B1-E40D13D2B1E3}"/>
                  </a:ext>
                </a:extLst>
              </p:cNvPr>
              <p:cNvSpPr txBox="1"/>
              <p:nvPr/>
            </p:nvSpPr>
            <p:spPr>
              <a:xfrm>
                <a:off x="6008316" y="2071882"/>
                <a:ext cx="3168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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BC43CF-AE0A-E41A-A69F-F32F0F90821D}"/>
                  </a:ext>
                </a:extLst>
              </p:cNvPr>
              <p:cNvSpPr txBox="1"/>
              <p:nvPr/>
            </p:nvSpPr>
            <p:spPr>
              <a:xfrm>
                <a:off x="5652153" y="2813368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91561F-761B-CED0-E3D4-C4A475363B14}"/>
                  </a:ext>
                </a:extLst>
              </p:cNvPr>
              <p:cNvSpPr txBox="1"/>
              <p:nvPr/>
            </p:nvSpPr>
            <p:spPr>
              <a:xfrm>
                <a:off x="5788255" y="2674870"/>
                <a:ext cx="3168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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8757B3-EF34-7B4D-0A24-F2DD0DE78F11}"/>
                  </a:ext>
                </a:extLst>
              </p:cNvPr>
              <p:cNvSpPr txBox="1"/>
              <p:nvPr/>
            </p:nvSpPr>
            <p:spPr>
              <a:xfrm>
                <a:off x="7166446" y="4532916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A32AE8-78C9-284C-1040-6ADDE56D9227}"/>
                  </a:ext>
                </a:extLst>
              </p:cNvPr>
              <p:cNvSpPr txBox="1"/>
              <p:nvPr/>
            </p:nvSpPr>
            <p:spPr>
              <a:xfrm>
                <a:off x="6734397" y="4653136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B99A25-0125-BD4A-9B50-9D90831FA65A}"/>
                  </a:ext>
                </a:extLst>
              </p:cNvPr>
              <p:cNvSpPr txBox="1"/>
              <p:nvPr/>
            </p:nvSpPr>
            <p:spPr>
              <a:xfrm>
                <a:off x="6299749" y="5282664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C2611A8-221B-F0D4-EF57-DA34162D3E3D}"/>
                  </a:ext>
                </a:extLst>
              </p:cNvPr>
              <p:cNvSpPr txBox="1"/>
              <p:nvPr/>
            </p:nvSpPr>
            <p:spPr>
              <a:xfrm>
                <a:off x="6302349" y="5157192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6DEA2B9-84DA-12F3-5EB0-A8F404A2CDB9}"/>
                </a:ext>
              </a:extLst>
            </p:cNvPr>
            <p:cNvSpPr/>
            <p:nvPr/>
          </p:nvSpPr>
          <p:spPr>
            <a:xfrm rot="499650">
              <a:off x="5568860" y="6107321"/>
              <a:ext cx="780257" cy="28085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67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2C93-6A2D-7176-D6BD-8FC0CC3F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F030E-13CA-ED7D-3A18-0CC81BCB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FCEA9-AF34-B6CA-9009-54D55B5B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9284970" cy="68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9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D87B-E41D-16B6-A5EB-BFC881A95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A97F28-2A74-8D24-F681-1972314B0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825"/>
            <a:ext cx="9144000" cy="401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A5AE49-A97E-8536-F7C7-63E09BDBC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91200" cy="2266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CC792-A5EE-C075-B804-C90F368BAF9A}"/>
              </a:ext>
            </a:extLst>
          </p:cNvPr>
          <p:cNvSpPr txBox="1"/>
          <p:nvPr/>
        </p:nvSpPr>
        <p:spPr>
          <a:xfrm>
            <a:off x="3699433" y="5835176"/>
            <a:ext cx="544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5"/>
              </a:rPr>
              <a:t>Effective practice in EYFS | Shropshire Learning Gateway</a:t>
            </a:r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764FC09-C7EB-4886-3940-B030E0F697DA}"/>
              </a:ext>
            </a:extLst>
          </p:cNvPr>
          <p:cNvSpPr/>
          <p:nvPr/>
        </p:nvSpPr>
        <p:spPr>
          <a:xfrm>
            <a:off x="208105" y="2099967"/>
            <a:ext cx="1871215" cy="45825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Unique Child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47FD5A-3C2E-1604-0259-520301C27E9F}"/>
              </a:ext>
            </a:extLst>
          </p:cNvPr>
          <p:cNvSpPr txBox="1"/>
          <p:nvPr/>
        </p:nvSpPr>
        <p:spPr>
          <a:xfrm>
            <a:off x="186717" y="5927942"/>
            <a:ext cx="275177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Early communication </a:t>
            </a:r>
          </a:p>
          <a:p>
            <a:r>
              <a:rPr lang="en-GB" b="1"/>
              <a:t>screening tool: What next?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F7578E-9B45-BF41-4BF5-21BEA4FD3A8F}"/>
              </a:ext>
            </a:extLst>
          </p:cNvPr>
          <p:cNvSpPr/>
          <p:nvPr/>
        </p:nvSpPr>
        <p:spPr>
          <a:xfrm>
            <a:off x="208105" y="4080294"/>
            <a:ext cx="2730391" cy="5445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Learning &amp; Development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4A3E82-E5FF-6004-1B7F-E43F8EB3E2DA}"/>
              </a:ext>
            </a:extLst>
          </p:cNvPr>
          <p:cNvCxnSpPr/>
          <p:nvPr/>
        </p:nvCxnSpPr>
        <p:spPr>
          <a:xfrm flipH="1">
            <a:off x="500332" y="4433977"/>
            <a:ext cx="2260121" cy="1493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0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09880-51C6-5B49-17E0-EF449CE7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9" y="1683756"/>
            <a:ext cx="1921678" cy="2419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Further reading:</a:t>
            </a:r>
            <a:b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FECDC0A-DDF1-EBCC-0A64-5C8C26C410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9536434"/>
              </p:ext>
            </p:extLst>
          </p:nvPr>
        </p:nvGraphicFramePr>
        <p:xfrm>
          <a:off x="3372811" y="732505"/>
          <a:ext cx="5000124" cy="5373177"/>
        </p:xfrm>
        <a:graphic>
          <a:graphicData uri="http://schemas.openxmlformats.org/drawingml/2006/table">
            <a:tbl>
              <a:tblPr/>
              <a:tblGrid>
                <a:gridCol w="5000124">
                  <a:extLst>
                    <a:ext uri="{9D8B030D-6E8A-4147-A177-3AD203B41FA5}">
                      <a16:colId xmlns:a16="http://schemas.microsoft.com/office/drawing/2014/main" val="3832369296"/>
                    </a:ext>
                  </a:extLst>
                </a:gridCol>
              </a:tblGrid>
              <a:tr h="482856">
                <a:tc>
                  <a:txBody>
                    <a:bodyPr/>
                    <a:lstStyle/>
                    <a:p>
                      <a:pPr algn="l" fontAlgn="t"/>
                      <a:endParaRPr lang="en-GB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5" marR="12255" marT="122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806487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00"/>
                        </a:lnSpc>
                      </a:pP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828" marR="183828" marT="85786" marB="85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269099"/>
                  </a:ext>
                </a:extLst>
              </a:tr>
              <a:tr h="482856">
                <a:tc>
                  <a:txBody>
                    <a:bodyPr/>
                    <a:lstStyle/>
                    <a:p>
                      <a:pPr algn="l" fontAlgn="t"/>
                      <a:endParaRPr lang="en-GB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5" marR="12255" marT="122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298420"/>
                  </a:ext>
                </a:extLst>
              </a:tr>
              <a:tr h="39112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00"/>
                        </a:lnSpc>
                      </a:pP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828" marR="183828" marT="85786" marB="85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08115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A869AC5-64CA-F1A9-5B6B-B98810E9F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411" y="419100"/>
            <a:ext cx="5957590" cy="4371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B0A64-D9C8-96E3-2680-0453E81EE8A6}"/>
              </a:ext>
            </a:extLst>
          </p:cNvPr>
          <p:cNvSpPr txBox="1"/>
          <p:nvPr/>
        </p:nvSpPr>
        <p:spPr>
          <a:xfrm>
            <a:off x="4107180" y="5181600"/>
            <a:ext cx="4452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>
                <a:solidFill>
                  <a:srgbClr val="333333"/>
                </a:solidFill>
                <a:effectLst/>
                <a:latin typeface="Arial, Helvetica"/>
                <a:hlinkClick r:id="rId4" tooltip="Original URL: https://edua-zcmp.maillist-manage.eu/click/195f6ae4da93ef6/195f6ae4da5db0a. Click or tap if you trust this link."/>
              </a:rPr>
              <a:t>You can download the report for FREE</a:t>
            </a:r>
            <a:r>
              <a:rPr lang="en-GB" sz="1800">
                <a:solidFill>
                  <a:srgbClr val="000000"/>
                </a:solidFill>
                <a:effectLst/>
                <a:latin typeface="Arial, Helvetica"/>
              </a:rPr>
              <a:t> and listen to June and Louise discuss their research on the ‘</a:t>
            </a:r>
            <a:r>
              <a:rPr lang="en-GB" sz="1800" u="sng">
                <a:solidFill>
                  <a:srgbClr val="333333"/>
                </a:solidFill>
                <a:effectLst/>
                <a:latin typeface="Arial, Helvetica"/>
                <a:hlinkClick r:id="rId5" tooltip="Original URL: https://edua-zcmp.maillist-manage.eu/click/195f6ae4da93ef6/195f6ae4da5db0c. Click or tap if you trust this link."/>
              </a:rPr>
              <a:t>Talking Early Years’ podcast</a:t>
            </a:r>
            <a:r>
              <a:rPr lang="en-GB" sz="1800" u="sng">
                <a:solidFill>
                  <a:srgbClr val="333333"/>
                </a:solidFill>
                <a:effectLst/>
                <a:latin typeface="Arial, Helvetica"/>
                <a:hlinkClick r:id="rId6" tooltip="Original URL: https://edua-zcmp.maillist-manage.eu/click/195f6ae4da93ef6/195f6ae4da5db0e. Click or tap if you trust this link."/>
              </a:rPr>
              <a:t>.</a:t>
            </a:r>
            <a:endParaRPr lang="en-GB" sz="18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3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E3B-4EC9-E7AB-5615-D1D2C08A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C092-33C0-5228-CDEA-8BBD692C2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036570" cy="4141677"/>
          </a:xfrm>
        </p:spPr>
        <p:txBody>
          <a:bodyPr/>
          <a:lstStyle/>
          <a:p>
            <a:r>
              <a:rPr lang="en-GB">
                <a:hlinkClick r:id="rId3"/>
              </a:rPr>
              <a:t>Progress check at age two – Non-statutory guidance for the early years foundation stage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06F6E-9AE5-E0B5-A94A-732464AE61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66F73-FAAA-EFC6-71B3-F099CE843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656" y="0"/>
            <a:ext cx="5337188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0DFFF3-010C-E58C-F66D-7CE503DDBF45}"/>
              </a:ext>
            </a:extLst>
          </p:cNvPr>
          <p:cNvCxnSpPr/>
          <p:nvPr/>
        </p:nvCxnSpPr>
        <p:spPr>
          <a:xfrm flipV="1">
            <a:off x="3383280" y="144780"/>
            <a:ext cx="1120140" cy="2392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0D71A7-161A-875B-855E-49D8016CC941}"/>
              </a:ext>
            </a:extLst>
          </p:cNvPr>
          <p:cNvSpPr txBox="1"/>
          <p:nvPr/>
        </p:nvSpPr>
        <p:spPr>
          <a:xfrm>
            <a:off x="4520876" y="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p.40</a:t>
            </a:r>
          </a:p>
        </p:txBody>
      </p:sp>
    </p:spTree>
    <p:extLst>
      <p:ext uri="{BB962C8B-B14F-4D97-AF65-F5344CB8AC3E}">
        <p14:creationId xmlns:p14="http://schemas.microsoft.com/office/powerpoint/2010/main" val="406229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7C0C85-03C7-C96C-E171-AB56D356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1" y="1218342"/>
            <a:ext cx="8691326" cy="634049"/>
          </a:xfrm>
        </p:spPr>
        <p:txBody>
          <a:bodyPr/>
          <a:lstStyle/>
          <a:p>
            <a:r>
              <a:rPr lang="en-GB"/>
              <a:t>Future CPD training opportunities: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1321B0-79CA-C4E4-609F-F8BA2EC35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>
                <a:highlight>
                  <a:srgbClr val="FFFF00"/>
                </a:highlight>
              </a:rPr>
              <a:t>Food and nutrition for under 4’s (01.04.2025) 13:30 – 15:00</a:t>
            </a:r>
          </a:p>
          <a:p>
            <a:r>
              <a:rPr lang="en-GB">
                <a:highlight>
                  <a:srgbClr val="FFFF00"/>
                </a:highlight>
              </a:rPr>
              <a:t>Sharing books together with under 3’s (08.04.2025) 13:30 – 15:30</a:t>
            </a:r>
          </a:p>
          <a:p>
            <a:r>
              <a:rPr lang="en-GB"/>
              <a:t>Early Talk working with under 3’s (12.05.2025 &amp; 19.05.2025) </a:t>
            </a:r>
          </a:p>
          <a:p>
            <a:r>
              <a:rPr lang="en-GB"/>
              <a:t>Early Talk working with parents (16.06.2025) 18:15 – 19:45</a:t>
            </a:r>
          </a:p>
          <a:p>
            <a:r>
              <a:rPr lang="en-GB">
                <a:highlight>
                  <a:srgbClr val="FFFF00"/>
                </a:highlight>
              </a:rPr>
              <a:t>Under 3’s outside (09.07.2025) 13:30 – 15:00</a:t>
            </a:r>
          </a:p>
          <a:p>
            <a:r>
              <a:rPr lang="en-GB"/>
              <a:t>Best beginnings: Solihull Approach for under 1’s (15.07.2025) 18:00 – 19:30</a:t>
            </a:r>
          </a:p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BB288-51CB-3824-0542-44A4796278A4}"/>
              </a:ext>
            </a:extLst>
          </p:cNvPr>
          <p:cNvSpPr txBox="1"/>
          <p:nvPr/>
        </p:nvSpPr>
        <p:spPr>
          <a:xfrm>
            <a:off x="402363" y="6264836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3"/>
              </a:rPr>
              <a:t>CPD Schedule and Booking Information 2024 - 2025 | Shropshire Learning Gateway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42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81C1-930C-EB82-80A0-DED3F607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0" kern="1200">
                <a:solidFill>
                  <a:schemeClr val="accent1"/>
                </a:solidFill>
              </a:rPr>
              <a:t>Virtual support sessions:</a:t>
            </a:r>
            <a:endParaRPr lang="en-US" sz="3800" kern="1200">
              <a:solidFill>
                <a:schemeClr val="accent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EAC179-E43F-64CB-FCF2-045BAF7591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515467" y="1157553"/>
            <a:ext cx="2855886" cy="540093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00206F-FD29-1921-3373-7E514BDB7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437" y="2645922"/>
            <a:ext cx="332604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Every Thursday morning 09:30 – 12:00</a:t>
            </a:r>
          </a:p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Beverley Jones</a:t>
            </a:r>
          </a:p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Tel: 01743 254454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Any questions or queries about a child’s learning,  development and / or </a:t>
            </a:r>
            <a:r>
              <a:rPr lang="en-US" sz="2000" err="1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behaviour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0F084-42D9-EA73-8FAA-4902CC81ECB5}"/>
              </a:ext>
            </a:extLst>
          </p:cNvPr>
          <p:cNvSpPr txBox="1"/>
          <p:nvPr/>
        </p:nvSpPr>
        <p:spPr>
          <a:xfrm>
            <a:off x="465563" y="6178937"/>
            <a:ext cx="29390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What to expect in the EYFS: a parents’ guide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5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C9F8-7A73-7EF5-8571-0D84EA6D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/>
              <a:t>Q&amp;A’s</a:t>
            </a:r>
          </a:p>
        </p:txBody>
      </p:sp>
      <p:pic>
        <p:nvPicPr>
          <p:cNvPr id="5" name="Content Placeholder 4" descr="A group of colorful bubbles with question marks&#10;&#10;Description automatically generated">
            <a:extLst>
              <a:ext uri="{FF2B5EF4-FFF2-40B4-BE49-F238E27FC236}">
                <a16:creationId xmlns:a16="http://schemas.microsoft.com/office/drawing/2014/main" id="{63EE3233-E222-3CB3-24A3-AA997EFC4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2554" y="1939759"/>
            <a:ext cx="6202152" cy="34887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EC74E1-6372-EB44-BAA1-42BC2BF1061A}"/>
              </a:ext>
            </a:extLst>
          </p:cNvPr>
          <p:cNvSpPr txBox="1"/>
          <p:nvPr/>
        </p:nvSpPr>
        <p:spPr>
          <a:xfrm>
            <a:off x="2560320" y="5514796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>
                <a:solidFill>
                  <a:schemeClr val="accent1"/>
                </a:solidFill>
              </a:rPr>
              <a:t>Beverley.jones@shropshire.gov.uk</a:t>
            </a:r>
          </a:p>
        </p:txBody>
      </p:sp>
    </p:spTree>
    <p:extLst>
      <p:ext uri="{BB962C8B-B14F-4D97-AF65-F5344CB8AC3E}">
        <p14:creationId xmlns:p14="http://schemas.microsoft.com/office/powerpoint/2010/main" val="62688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B3C61-BE97-1F65-DD03-93EEBE92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49C7-B747-E0AB-F256-5F147AB3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2763982"/>
            <a:ext cx="4727681" cy="1643438"/>
          </a:xfrm>
        </p:spPr>
        <p:txBody>
          <a:bodyPr anchor="b">
            <a:noAutofit/>
          </a:bodyPr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Cluster meeting: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talking about 2-year-olds</a:t>
            </a:r>
            <a:br>
              <a:rPr lang="en-GB" sz="2400"/>
            </a:br>
            <a:r>
              <a:rPr lang="en-GB" sz="2400" b="0">
                <a:solidFill>
                  <a:schemeClr val="tx1"/>
                </a:solidFill>
              </a:rPr>
              <a:t>Tuesday 10</a:t>
            </a:r>
            <a:r>
              <a:rPr lang="en-GB" sz="2400" b="0" baseline="30000">
                <a:solidFill>
                  <a:schemeClr val="tx1"/>
                </a:solidFill>
              </a:rPr>
              <a:t>th</a:t>
            </a:r>
            <a:r>
              <a:rPr lang="en-GB" sz="2400" b="0">
                <a:solidFill>
                  <a:schemeClr val="tx1"/>
                </a:solidFill>
              </a:rPr>
              <a:t> June 2025</a:t>
            </a:r>
            <a:br>
              <a:rPr lang="en-GB" sz="2400" b="0">
                <a:solidFill>
                  <a:schemeClr val="tx1"/>
                </a:solidFill>
              </a:rPr>
            </a:br>
            <a:br>
              <a:rPr lang="en-GB" sz="2400" b="0"/>
            </a:br>
            <a:r>
              <a:rPr lang="en-GB" sz="2400" b="0">
                <a:solidFill>
                  <a:schemeClr val="tx1"/>
                </a:solidFill>
              </a:rPr>
              <a:t>15:00 – 16:00 / 18:15 – 19:15</a:t>
            </a:r>
            <a:br>
              <a:rPr lang="en-GB" sz="2400" b="0">
                <a:solidFill>
                  <a:schemeClr val="tx1"/>
                </a:solidFill>
              </a:rPr>
            </a:br>
            <a:r>
              <a:rPr lang="en-GB" sz="2400" b="0">
                <a:solidFill>
                  <a:schemeClr val="tx1"/>
                </a:solidFill>
              </a:rPr>
              <a:t>(Online)</a:t>
            </a:r>
            <a:br>
              <a:rPr lang="en-GB" sz="2400" b="0">
                <a:solidFill>
                  <a:schemeClr val="tx1"/>
                </a:solidFill>
              </a:rPr>
            </a:br>
            <a:br>
              <a:rPr lang="en-GB" sz="1800" b="0">
                <a:solidFill>
                  <a:schemeClr val="tx1"/>
                </a:solidFill>
              </a:rPr>
            </a:br>
            <a:br>
              <a:rPr lang="en-GB" sz="2400" b="0">
                <a:solidFill>
                  <a:schemeClr val="tx1"/>
                </a:solidFill>
              </a:rPr>
            </a:br>
            <a:endParaRPr lang="en-GB" sz="2400" b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0AC28-7F6F-2FDC-6688-9ED7566D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41" r="1" b="1"/>
          <a:stretch/>
        </p:blipFill>
        <p:spPr>
          <a:xfrm>
            <a:off x="5101995" y="725774"/>
            <a:ext cx="3795295" cy="504510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747A7-6792-2237-242D-598A00ABAA95}"/>
              </a:ext>
            </a:extLst>
          </p:cNvPr>
          <p:cNvSpPr txBox="1"/>
          <p:nvPr/>
        </p:nvSpPr>
        <p:spPr>
          <a:xfrm>
            <a:off x="5647550" y="5493878"/>
            <a:ext cx="2939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What to expect in the EYFS: a parents’ guide</a:t>
            </a:r>
          </a:p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84DAA-9B6A-84E4-4734-929BF4FAE456}"/>
              </a:ext>
            </a:extLst>
          </p:cNvPr>
          <p:cNvSpPr txBox="1"/>
          <p:nvPr/>
        </p:nvSpPr>
        <p:spPr>
          <a:xfrm>
            <a:off x="307428" y="3925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40AFD-4ADF-1278-18C7-56A4C0A6D1F3}"/>
              </a:ext>
            </a:extLst>
          </p:cNvPr>
          <p:cNvSpPr txBox="1"/>
          <p:nvPr/>
        </p:nvSpPr>
        <p:spPr>
          <a:xfrm>
            <a:off x="247109" y="6026944"/>
            <a:ext cx="4587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4"/>
              </a:rPr>
              <a:t>CPD Schedule and Booking Information 2024 - 2025 | Shropshire Learning Gateway</a:t>
            </a:r>
            <a:endParaRPr lang="en-GB"/>
          </a:p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CB7B7-5B88-B55B-ED6F-315D707F8C7A}"/>
              </a:ext>
            </a:extLst>
          </p:cNvPr>
          <p:cNvSpPr txBox="1"/>
          <p:nvPr/>
        </p:nvSpPr>
        <p:spPr>
          <a:xfrm>
            <a:off x="246710" y="3648615"/>
            <a:ext cx="4988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Cluster meeting: </a:t>
            </a:r>
          </a:p>
          <a:p>
            <a:pPr algn="ctr"/>
            <a:r>
              <a:rPr lang="en-GB" sz="2400" b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talking about babies</a:t>
            </a:r>
          </a:p>
          <a:p>
            <a:pPr algn="ctr"/>
            <a:r>
              <a:rPr lang="en-GB" sz="24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Tuesday 3</a:t>
            </a:r>
            <a:r>
              <a:rPr lang="en-GB" sz="2400" baseline="300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June 2025</a:t>
            </a:r>
          </a:p>
          <a:p>
            <a:pPr algn="ctr"/>
            <a:r>
              <a:rPr lang="en-GB" sz="2400" b="0">
                <a:solidFill>
                  <a:schemeClr val="tx1"/>
                </a:solidFill>
                <a:highlight>
                  <a:srgbClr val="FFFF00"/>
                </a:highlight>
              </a:rPr>
              <a:t>15:00 – 16:00 / 18:15 – 19:15</a:t>
            </a:r>
            <a:br>
              <a:rPr lang="en-GB" sz="2400" b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GB" sz="2400" b="0">
                <a:solidFill>
                  <a:schemeClr val="tx1"/>
                </a:solidFill>
                <a:highlight>
                  <a:srgbClr val="FFFF00"/>
                </a:highlight>
              </a:rPr>
              <a:t>(Online)</a:t>
            </a:r>
            <a:br>
              <a:rPr lang="en-GB" sz="2400" b="0">
                <a:solidFill>
                  <a:schemeClr val="tx1"/>
                </a:solidFill>
                <a:highlight>
                  <a:srgbClr val="FFFF00"/>
                </a:highlight>
              </a:rPr>
            </a:b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b="0">
                <a:solidFill>
                  <a:schemeClr val="tx1"/>
                </a:solidFill>
              </a:rPr>
            </a:br>
            <a:br>
              <a:rPr lang="en-GB" sz="1800" b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0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69B0-7560-3EBB-8CB4-C81CB32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32" y="2006436"/>
            <a:ext cx="4193446" cy="3320668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AutoNum type="arabicPeriod"/>
            </a:pPr>
            <a:r>
              <a:rPr lang="en-US" sz="3400"/>
              <a:t>Welcome and introductions</a:t>
            </a:r>
          </a:p>
          <a:p>
            <a:pPr marL="457200" indent="-457200">
              <a:buAutoNum type="arabicPeriod"/>
            </a:pPr>
            <a:r>
              <a:rPr lang="en-US" sz="3400"/>
              <a:t>Feedback from previous meeting</a:t>
            </a:r>
          </a:p>
          <a:p>
            <a:pPr marL="0" indent="0">
              <a:buNone/>
            </a:pPr>
            <a:r>
              <a:rPr lang="en-US" sz="3400"/>
              <a:t>         - English as an additional </a:t>
            </a:r>
          </a:p>
          <a:p>
            <a:pPr marL="0" indent="0">
              <a:buNone/>
            </a:pPr>
            <a:r>
              <a:rPr lang="en-US" sz="3400"/>
              <a:t>           language</a:t>
            </a:r>
          </a:p>
          <a:p>
            <a:pPr marL="0" indent="0">
              <a:buNone/>
            </a:pPr>
            <a:r>
              <a:rPr lang="en-US" sz="3400"/>
              <a:t>         - Two-years-olds in pre-schools</a:t>
            </a:r>
          </a:p>
          <a:p>
            <a:pPr marL="0" indent="0">
              <a:buNone/>
            </a:pPr>
            <a:r>
              <a:rPr lang="en-US" sz="3400"/>
              <a:t>3.       Using the Early Communication </a:t>
            </a:r>
          </a:p>
          <a:p>
            <a:pPr marL="0" indent="0">
              <a:buNone/>
            </a:pPr>
            <a:r>
              <a:rPr lang="en-US" sz="3400"/>
              <a:t>          Screening Tool  </a:t>
            </a:r>
          </a:p>
          <a:p>
            <a:pPr marL="0" indent="0">
              <a:buNone/>
            </a:pPr>
            <a:r>
              <a:rPr lang="en-US" sz="3400"/>
              <a:t>4.     Signposting, support and training </a:t>
            </a:r>
          </a:p>
          <a:p>
            <a:pPr marL="514350" indent="-514350">
              <a:buAutoNum type="arabicPeriod" startAt="5"/>
            </a:pPr>
            <a:r>
              <a:rPr lang="en-GB" sz="3400"/>
              <a:t>Q&amp;A’s</a:t>
            </a:r>
          </a:p>
          <a:p>
            <a:pPr marL="514350" indent="-514350">
              <a:buAutoNum type="arabicPeriod" startAt="5"/>
            </a:pPr>
            <a:r>
              <a:rPr lang="en-GB" sz="3400"/>
              <a:t>Next meetings</a:t>
            </a:r>
          </a:p>
          <a:p>
            <a:pPr marL="0" indent="0">
              <a:buNone/>
            </a:pPr>
            <a:endParaRPr lang="en-GB" sz="2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A0FB0-ED76-AE64-BB03-90F8A522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41" r="1" b="1"/>
          <a:stretch/>
        </p:blipFill>
        <p:spPr>
          <a:xfrm>
            <a:off x="4974391" y="636102"/>
            <a:ext cx="3795295" cy="504510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32C05-CB94-B514-6966-3BDBB594456D}"/>
              </a:ext>
            </a:extLst>
          </p:cNvPr>
          <p:cNvSpPr txBox="1"/>
          <p:nvPr/>
        </p:nvSpPr>
        <p:spPr>
          <a:xfrm>
            <a:off x="6069521" y="5481150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What to expect in the EYFS: a parents’ guide</a:t>
            </a:r>
          </a:p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73B7FF-92D5-FF5B-B660-22EDE18E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Agenda:</a:t>
            </a:r>
          </a:p>
        </p:txBody>
      </p:sp>
    </p:spTree>
    <p:extLst>
      <p:ext uri="{BB962C8B-B14F-4D97-AF65-F5344CB8AC3E}">
        <p14:creationId xmlns:p14="http://schemas.microsoft.com/office/powerpoint/2010/main" val="386116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CD6A-C0B9-7648-BD7D-AF4375A4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8173444" cy="634049"/>
          </a:xfrm>
        </p:spPr>
        <p:txBody>
          <a:bodyPr/>
          <a:lstStyle/>
          <a:p>
            <a:r>
              <a:rPr lang="en-GB" b="0"/>
              <a:t>English as an additional language: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F9785B-27CB-4B22-B83E-5FC2A88B8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971660"/>
            <a:ext cx="2468370" cy="32397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F01870-C24C-90B2-AACF-386CE0DE14AA}"/>
              </a:ext>
            </a:extLst>
          </p:cNvPr>
          <p:cNvSpPr txBox="1"/>
          <p:nvPr/>
        </p:nvSpPr>
        <p:spPr>
          <a:xfrm>
            <a:off x="3371902" y="2075027"/>
            <a:ext cx="47861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solidFill>
                  <a:srgbClr val="0B0C0C"/>
                </a:solidFill>
                <a:effectLst/>
                <a:latin typeface="BlinkMacSystemFont"/>
              </a:rPr>
              <a:t>“Research tells us that maintaining at least 2 languages is an advantage for later academic achievement. It’s desirable for children who are potentially bilingual and multilingual to be supported in all the languages available to them.</a:t>
            </a:r>
          </a:p>
          <a:p>
            <a:endParaRPr lang="en-GB">
              <a:solidFill>
                <a:srgbClr val="0B0C0C"/>
              </a:solidFill>
              <a:latin typeface="BlinkMacSystemFont"/>
            </a:endParaRPr>
          </a:p>
          <a:p>
            <a:r>
              <a:rPr lang="en-GB" b="0" i="0">
                <a:solidFill>
                  <a:srgbClr val="0B0C0C"/>
                </a:solidFill>
                <a:effectLst/>
                <a:latin typeface="BlinkMacSystemFont"/>
              </a:rPr>
              <a:t>It’s better for young children to communicate with their parents in the dominant home language, especially if parents are not fluent English speakers themselves.”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1003F-F0EB-33AF-196F-C2D98F789A2F}"/>
              </a:ext>
            </a:extLst>
          </p:cNvPr>
          <p:cNvSpPr txBox="1"/>
          <p:nvPr/>
        </p:nvSpPr>
        <p:spPr>
          <a:xfrm>
            <a:off x="1104752" y="5270326"/>
            <a:ext cx="673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4"/>
              </a:rPr>
              <a:t>Help for early years providers : English as an additional language (EAL)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6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E257-112D-0D86-B896-3AB27E4B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/>
              <a:t>Multicultural development team: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B5D3-6626-CE99-DD47-909B66447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2391"/>
            <a:ext cx="7886700" cy="4141677"/>
          </a:xfrm>
        </p:spPr>
        <p:txBody>
          <a:bodyPr>
            <a:normAutofit/>
          </a:bodyPr>
          <a:lstStyle/>
          <a:p>
            <a:r>
              <a:rPr lang="en-GB" sz="2400"/>
              <a:t>Provide CPD training sessions via Teams.</a:t>
            </a:r>
          </a:p>
          <a:p>
            <a:r>
              <a:rPr lang="en-GB" sz="2400"/>
              <a:t>All sessions cost £25 per delegate.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686482-CCDE-3F2A-3151-DDEACD807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90158"/>
              </p:ext>
            </p:extLst>
          </p:nvPr>
        </p:nvGraphicFramePr>
        <p:xfrm>
          <a:off x="1681656" y="2802772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16996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24879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Course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18:00 – 19:30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839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Embedding cultural diversity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Wednesday 21</a:t>
                      </a:r>
                      <a:r>
                        <a:rPr lang="en-GB" baseline="30000"/>
                        <a:t>st</a:t>
                      </a:r>
                      <a:r>
                        <a:rPr lang="en-GB"/>
                        <a:t> May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3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Identifying and dealing with racists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Tuesday 1</a:t>
                      </a:r>
                      <a:r>
                        <a:rPr lang="en-GB" baseline="30000"/>
                        <a:t>st</a:t>
                      </a:r>
                      <a:r>
                        <a:rPr lang="en-GB"/>
                        <a:t> July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66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B1D7A5-49DF-E15E-F5E8-B0CF5FF0F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90361"/>
              </p:ext>
            </p:extLst>
          </p:nvPr>
        </p:nvGraphicFramePr>
        <p:xfrm>
          <a:off x="1681656" y="4359498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51038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60761583"/>
                    </a:ext>
                  </a:extLst>
                </a:gridCol>
              </a:tblGrid>
              <a:tr h="319279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Network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18:00 – 19:00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Supporting refugee families and vulnerable families in the EYFS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Wednesday 7</a:t>
                      </a:r>
                      <a:r>
                        <a:rPr lang="en-GB" baseline="30000"/>
                        <a:t>th</a:t>
                      </a:r>
                      <a:r>
                        <a:rPr lang="en-GB"/>
                        <a:t> May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848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61685F-6044-E8EF-DC2C-968D13AC4C08}"/>
              </a:ext>
            </a:extLst>
          </p:cNvPr>
          <p:cNvSpPr txBox="1"/>
          <p:nvPr/>
        </p:nvSpPr>
        <p:spPr>
          <a:xfrm>
            <a:off x="2234813" y="5709608"/>
            <a:ext cx="4377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To book places on the above, please contact:</a:t>
            </a:r>
          </a:p>
          <a:p>
            <a:r>
              <a:rPr lang="en-GB">
                <a:hlinkClick r:id="rId3"/>
              </a:rPr>
              <a:t>Multicultural.development@telford.gov.uk</a:t>
            </a:r>
            <a:endParaRPr lang="en-GB"/>
          </a:p>
          <a:p>
            <a:r>
              <a:rPr lang="en-GB"/>
              <a:t>Tel: 01952 380828</a:t>
            </a:r>
          </a:p>
        </p:txBody>
      </p:sp>
    </p:spTree>
    <p:extLst>
      <p:ext uri="{BB962C8B-B14F-4D97-AF65-F5344CB8AC3E}">
        <p14:creationId xmlns:p14="http://schemas.microsoft.com/office/powerpoint/2010/main" val="191967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071B-A537-FD92-1371-14B3EE87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17" y="1240104"/>
            <a:ext cx="8093931" cy="634049"/>
          </a:xfrm>
        </p:spPr>
        <p:txBody>
          <a:bodyPr/>
          <a:lstStyle/>
          <a:p>
            <a:pPr algn="ctr"/>
            <a:r>
              <a:rPr lang="en-GB" b="0"/>
              <a:t>Working with under 3’s: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CA142-7719-8A1C-9A28-72033D1E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17" y="2261800"/>
            <a:ext cx="7696366" cy="414167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/>
              <a:t>“[Two-year-olds] think differently, play differently and this is what makes them so special.”</a:t>
            </a:r>
          </a:p>
          <a:p>
            <a:pPr marL="0" indent="0" algn="ctr">
              <a:buNone/>
            </a:pPr>
            <a:r>
              <a:rPr lang="en-GB" sz="1800"/>
              <a:t>Tassoni, P. </a:t>
            </a:r>
            <a:r>
              <a:rPr lang="en-GB" sz="1800" i="1"/>
              <a:t>Getting it right for two-year-olds </a:t>
            </a:r>
            <a:r>
              <a:rPr lang="en-GB" sz="1800"/>
              <a:t>(2014)</a:t>
            </a:r>
            <a:endParaRPr lang="en-GB" sz="2400"/>
          </a:p>
          <a:p>
            <a:pPr marL="0" indent="0" algn="ctr">
              <a:buNone/>
            </a:pPr>
            <a:r>
              <a:rPr lang="en-GB" sz="2400"/>
              <a:t>Proximal attachment shown by 2-year-olds means they need to be physically close to or at least in sight of an adult with whom they have an attachment.</a:t>
            </a:r>
          </a:p>
          <a:p>
            <a:pPr marL="0" indent="0" algn="ctr">
              <a:buNone/>
            </a:pP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7CCA6-AA06-592E-C268-49B58F69B1E7}"/>
              </a:ext>
            </a:extLst>
          </p:cNvPr>
          <p:cNvSpPr txBox="1"/>
          <p:nvPr/>
        </p:nvSpPr>
        <p:spPr>
          <a:xfrm>
            <a:off x="2712028" y="621881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, Helvetica"/>
              </a:rPr>
              <a:t> </a:t>
            </a:r>
            <a:endParaRPr lang="en-GB"/>
          </a:p>
        </p:txBody>
      </p:sp>
      <p:pic>
        <p:nvPicPr>
          <p:cNvPr id="8" name="Picture 7" descr="A duck with ducklings in water&#10;&#10;Description automatically generated">
            <a:extLst>
              <a:ext uri="{FF2B5EF4-FFF2-40B4-BE49-F238E27FC236}">
                <a16:creationId xmlns:a16="http://schemas.microsoft.com/office/drawing/2014/main" id="{9D417E4E-300F-A9E6-5EB2-FFAF008CB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4683143"/>
            <a:ext cx="2400300" cy="190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7BEFD3-F68B-E00D-6E37-DDBA8461DEE6}"/>
              </a:ext>
            </a:extLst>
          </p:cNvPr>
          <p:cNvSpPr txBox="1"/>
          <p:nvPr/>
        </p:nvSpPr>
        <p:spPr>
          <a:xfrm>
            <a:off x="2576945" y="4683143"/>
            <a:ext cx="6255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Children who have strong bonds will often seek out physical contact.</a:t>
            </a:r>
          </a:p>
        </p:txBody>
      </p:sp>
    </p:spTree>
    <p:extLst>
      <p:ext uri="{BB962C8B-B14F-4D97-AF65-F5344CB8AC3E}">
        <p14:creationId xmlns:p14="http://schemas.microsoft.com/office/powerpoint/2010/main" val="404267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2E628-FC86-D437-B00D-C26D5989C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2854-A9D6-B2B4-7272-A538A51F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A9CA14-AB68-8430-6E5B-E24642D93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105232"/>
            <a:ext cx="9144001" cy="51166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FE67F2-3123-EB77-5FA0-BBC877BF4A74}"/>
              </a:ext>
            </a:extLst>
          </p:cNvPr>
          <p:cNvSpPr txBox="1"/>
          <p:nvPr/>
        </p:nvSpPr>
        <p:spPr>
          <a:xfrm>
            <a:off x="283574" y="5965673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4"/>
              </a:rPr>
              <a:t>Help for early years providers : Mental health for early years children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9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5437B-40D8-95E1-4D96-E5BDB7D8C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A1D18-DF61-9402-77FA-29DBDE9C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900" y="2035285"/>
            <a:ext cx="4934116" cy="4141677"/>
          </a:xfrm>
        </p:spPr>
        <p:txBody>
          <a:bodyPr/>
          <a:lstStyle/>
          <a:p>
            <a:pPr marL="0" indent="0" algn="ctr">
              <a:buNone/>
            </a:pPr>
            <a:endParaRPr lang="en-GB" sz="2400"/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 sz="2400"/>
              <a:t>How do you build a trusting relationship with the child and their family?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2C50C-B1E4-C8AC-78E2-BB5B1F86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16" y="1218342"/>
            <a:ext cx="2862801" cy="516960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FA8652F-7911-499A-EB90-FA89B46E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829AA-AFF6-EB52-0621-43A69EF13AA8}"/>
              </a:ext>
            </a:extLst>
          </p:cNvPr>
          <p:cNvSpPr txBox="1"/>
          <p:nvPr/>
        </p:nvSpPr>
        <p:spPr>
          <a:xfrm>
            <a:off x="322353" y="6510239"/>
            <a:ext cx="2939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What to expect in the EYFS: a parents’ guide</a:t>
            </a:r>
          </a:p>
        </p:txBody>
      </p:sp>
    </p:spTree>
    <p:extLst>
      <p:ext uri="{BB962C8B-B14F-4D97-AF65-F5344CB8AC3E}">
        <p14:creationId xmlns:p14="http://schemas.microsoft.com/office/powerpoint/2010/main" val="26871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8A5A3-35ED-2857-7A6F-1F9813A1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825"/>
            <a:ext cx="9144000" cy="401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1A65B-4E1B-B295-2869-40EF7BD89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91200" cy="2266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EEB948-803B-D71E-BFA3-124FDBD9B1FB}"/>
              </a:ext>
            </a:extLst>
          </p:cNvPr>
          <p:cNvSpPr txBox="1"/>
          <p:nvPr/>
        </p:nvSpPr>
        <p:spPr>
          <a:xfrm>
            <a:off x="1718233" y="5962219"/>
            <a:ext cx="544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5"/>
              </a:rPr>
              <a:t>Effective practice in EYFS | Shropshire Learning Gateway</a:t>
            </a:r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C02E925-288E-4565-DF4C-37DA40776FE5}"/>
              </a:ext>
            </a:extLst>
          </p:cNvPr>
          <p:cNvSpPr/>
          <p:nvPr/>
        </p:nvSpPr>
        <p:spPr>
          <a:xfrm>
            <a:off x="208105" y="2099967"/>
            <a:ext cx="1871215" cy="45825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Unique Child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450A1-5B80-388D-9FE6-4A2052FF1453}"/>
              </a:ext>
            </a:extLst>
          </p:cNvPr>
          <p:cNvSpPr txBox="1"/>
          <p:nvPr/>
        </p:nvSpPr>
        <p:spPr>
          <a:xfrm>
            <a:off x="6185098" y="134470"/>
            <a:ext cx="256499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Know How Guides: </a:t>
            </a:r>
          </a:p>
          <a:p>
            <a:r>
              <a:rPr lang="en-GB"/>
              <a:t>working with 2-year-olds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7CEA95-348F-0A1B-8D3A-C753F2BBE157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1590417" y="780801"/>
            <a:ext cx="5877180" cy="173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B8420F1-1F07-FCA2-4445-1E1AD7E8663F}"/>
              </a:ext>
            </a:extLst>
          </p:cNvPr>
          <p:cNvSpPr/>
          <p:nvPr/>
        </p:nvSpPr>
        <p:spPr>
          <a:xfrm>
            <a:off x="208105" y="4080294"/>
            <a:ext cx="2730391" cy="5445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Learning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355889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7D6D-391E-C60D-36F2-BFD651F2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18342"/>
            <a:ext cx="8189347" cy="634049"/>
          </a:xfrm>
        </p:spPr>
        <p:txBody>
          <a:bodyPr/>
          <a:lstStyle/>
          <a:p>
            <a:r>
              <a:rPr lang="en-GB" b="0"/>
              <a:t>Early communication screening tool: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0FDCA-26CF-89B3-C865-6591F0BC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7CC362-A989-2F7F-8977-FD8CD708B48C}"/>
              </a:ext>
            </a:extLst>
          </p:cNvPr>
          <p:cNvGrpSpPr/>
          <p:nvPr/>
        </p:nvGrpSpPr>
        <p:grpSpPr>
          <a:xfrm>
            <a:off x="-91486" y="1776899"/>
            <a:ext cx="2980984" cy="3304201"/>
            <a:chOff x="1381492" y="1874651"/>
            <a:chExt cx="2983814" cy="4290656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7B893CF7-B1A3-C7FD-2F9F-3A98601A5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690" y="2060848"/>
              <a:ext cx="2574616" cy="3924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http://ecx.images-amazon.com/images/I/61HmZscginL._SL1500_.jpg">
              <a:extLst>
                <a:ext uri="{FF2B5EF4-FFF2-40B4-BE49-F238E27FC236}">
                  <a16:creationId xmlns:a16="http://schemas.microsoft.com/office/drawing/2014/main" id="{14803A98-411B-613A-3178-9D514B6BA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2574" y="3568717"/>
              <a:ext cx="4290656" cy="90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FA9E14-723F-E01D-BD68-B8EA27DFD76C}"/>
              </a:ext>
            </a:extLst>
          </p:cNvPr>
          <p:cNvGrpSpPr/>
          <p:nvPr/>
        </p:nvGrpSpPr>
        <p:grpSpPr>
          <a:xfrm>
            <a:off x="1250752" y="3196109"/>
            <a:ext cx="3588232" cy="2695958"/>
            <a:chOff x="4665999" y="2348883"/>
            <a:chExt cx="4160012" cy="333291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88DA319-214F-3992-2CDC-6A91A309E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877" y="2762727"/>
              <a:ext cx="3806061" cy="2919071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http://ecx.images-amazon.com/images/I/61HmZscginL._SL1500_.jpg">
              <a:extLst>
                <a:ext uri="{FF2B5EF4-FFF2-40B4-BE49-F238E27FC236}">
                  <a16:creationId xmlns:a16="http://schemas.microsoft.com/office/drawing/2014/main" id="{462B0E7D-6A49-663E-EC42-76382E78A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999" y="2348883"/>
              <a:ext cx="4160012" cy="977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CA00AC-4148-D012-4CA2-A2ECFE1240DC}"/>
              </a:ext>
            </a:extLst>
          </p:cNvPr>
          <p:cNvSpPr txBox="1"/>
          <p:nvPr/>
        </p:nvSpPr>
        <p:spPr>
          <a:xfrm>
            <a:off x="3438787" y="1995780"/>
            <a:ext cx="504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Screens children from </a:t>
            </a:r>
            <a:r>
              <a:rPr lang="en-GB" sz="2400" b="1"/>
              <a:t>24 months </a:t>
            </a:r>
            <a:r>
              <a:rPr lang="en-GB" sz="2400"/>
              <a:t>identifying delays in understanding and speaking.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B1189-CF69-03A7-528B-BA4A9F1129C0}"/>
              </a:ext>
            </a:extLst>
          </p:cNvPr>
          <p:cNvSpPr txBox="1"/>
          <p:nvPr/>
        </p:nvSpPr>
        <p:spPr>
          <a:xfrm>
            <a:off x="5628902" y="3792999"/>
            <a:ext cx="29826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/>
              <a:t>Next training session:</a:t>
            </a:r>
          </a:p>
          <a:p>
            <a:pPr algn="ctr"/>
            <a:r>
              <a:rPr lang="en-GB" sz="2400" b="1"/>
              <a:t> 4</a:t>
            </a:r>
            <a:r>
              <a:rPr lang="en-GB" sz="2400" b="1" baseline="30000"/>
              <a:t>th</a:t>
            </a:r>
            <a:r>
              <a:rPr lang="en-GB" sz="2400" b="1"/>
              <a:t> June 2025</a:t>
            </a:r>
          </a:p>
          <a:p>
            <a:pPr algn="ctr"/>
            <a:r>
              <a:rPr lang="en-GB" sz="2400"/>
              <a:t>10:00 – 11:30 (Online)</a:t>
            </a:r>
          </a:p>
          <a:p>
            <a:pPr algn="ctr"/>
            <a:r>
              <a:rPr lang="en-GB" sz="2400" b="1"/>
              <a:t>Cost: £40 (PVI)</a:t>
            </a:r>
          </a:p>
          <a:p>
            <a:pPr algn="ctr"/>
            <a:r>
              <a:rPr lang="en-GB" sz="2400" b="1"/>
              <a:t>£80 (Schools)</a:t>
            </a:r>
          </a:p>
          <a:p>
            <a:pPr algn="ctr"/>
            <a:endParaRPr lang="en-GB" sz="2400" b="1"/>
          </a:p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359F1-42BD-A9C2-2E8C-F83D9B06E219}"/>
              </a:ext>
            </a:extLst>
          </p:cNvPr>
          <p:cNvSpPr txBox="1"/>
          <p:nvPr/>
        </p:nvSpPr>
        <p:spPr>
          <a:xfrm>
            <a:off x="273179" y="6236548"/>
            <a:ext cx="6236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7"/>
              </a:rPr>
              <a:t>CPD Schedule and Booking Information 2024 - 2025 | Shropshire Learning Gateway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21435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1adc90-1e60-4fcf-9d8c-327c36f3d5ed">
      <Terms xmlns="http://schemas.microsoft.com/office/infopath/2007/PartnerControls"/>
    </lcf76f155ced4ddcb4097134ff3c332f>
    <TaxCatchAll xmlns="4fd92b1a-fc9f-4f77-9aa0-4035c507f4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4E05632B54479C8778C370252D1B" ma:contentTypeVersion="18" ma:contentTypeDescription="Create a new document." ma:contentTypeScope="" ma:versionID="72e8c0c8e8ff5c4f988db722eacad38a">
  <xsd:schema xmlns:xsd="http://www.w3.org/2001/XMLSchema" xmlns:xs="http://www.w3.org/2001/XMLSchema" xmlns:p="http://schemas.microsoft.com/office/2006/metadata/properties" xmlns:ns2="801adc90-1e60-4fcf-9d8c-327c36f3d5ed" xmlns:ns3="4fd92b1a-fc9f-4f77-9aa0-4035c507f4e5" targetNamespace="http://schemas.microsoft.com/office/2006/metadata/properties" ma:root="true" ma:fieldsID="59893cde176fac4f02935b72ba9e0382" ns2:_="" ns3:_="">
    <xsd:import namespace="801adc90-1e60-4fcf-9d8c-327c36f3d5ed"/>
    <xsd:import namespace="4fd92b1a-fc9f-4f77-9aa0-4035c507f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dc90-1e60-4fcf-9d8c-327c36f3d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547526-a6f0-4707-a276-51d966508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92b1a-fc9f-4f77-9aa0-4035c507f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e68b40-86ff-4845-9f0b-fe6db42d2834}" ma:internalName="TaxCatchAll" ma:showField="CatchAllData" ma:web="4fd92b1a-fc9f-4f77-9aa0-4035c507f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F5AE8-28D6-406E-888B-DE59F1720A1E}">
  <ds:schemaRefs>
    <ds:schemaRef ds:uri="4fd92b1a-fc9f-4f77-9aa0-4035c507f4e5"/>
    <ds:schemaRef ds:uri="801adc90-1e60-4fcf-9d8c-327c36f3d5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B73EF4-1FB0-47D0-B46A-884144021E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A14578-4E39-4C24-B1FE-C0CCC72ED765}">
  <ds:schemaRefs>
    <ds:schemaRef ds:uri="4fd92b1a-fc9f-4f77-9aa0-4035c507f4e5"/>
    <ds:schemaRef ds:uri="801adc90-1e60-4fcf-9d8c-327c36f3d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767</Words>
  <Application>Microsoft Office PowerPoint</Application>
  <PresentationFormat>On-screen Show (4:3)</PresentationFormat>
  <Paragraphs>125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Arial, Helvetica</vt:lpstr>
      <vt:lpstr>BlinkMacSystemFont</vt:lpstr>
      <vt:lpstr>Bradley Hand ITC</vt:lpstr>
      <vt:lpstr>Calibri</vt:lpstr>
      <vt:lpstr>Verdana</vt:lpstr>
      <vt:lpstr>Office Theme</vt:lpstr>
      <vt:lpstr>Cluster meeting: talking about under 3’s  Tuesday 18th March 2025 3pm or 6:15pm</vt:lpstr>
      <vt:lpstr>Agenda:</vt:lpstr>
      <vt:lpstr>English as an additional language:</vt:lpstr>
      <vt:lpstr>Multicultural development team:</vt:lpstr>
      <vt:lpstr>Working with under 3’s:</vt:lpstr>
      <vt:lpstr>PowerPoint Presentation</vt:lpstr>
      <vt:lpstr>PowerPoint Presentation</vt:lpstr>
      <vt:lpstr>PowerPoint Presentation</vt:lpstr>
      <vt:lpstr>Early communication screening tool:</vt:lpstr>
      <vt:lpstr>PowerPoint Presentation</vt:lpstr>
      <vt:lpstr>PowerPoint Presentation</vt:lpstr>
      <vt:lpstr>PowerPoint Presentation</vt:lpstr>
      <vt:lpstr>Further reading: </vt:lpstr>
      <vt:lpstr>PowerPoint Presentation</vt:lpstr>
      <vt:lpstr>Future CPD training opportunities:</vt:lpstr>
      <vt:lpstr>Virtual support sessions:</vt:lpstr>
      <vt:lpstr>Q&amp;A’s</vt:lpstr>
      <vt:lpstr>Cluster meeting:  talking about 2-year-olds Tuesday 10th June 2025  15:00 – 16:00 / 18:15 – 19:15 (Online)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Hall.Salter</dc:creator>
  <cp:lastModifiedBy>Beverley Jones</cp:lastModifiedBy>
  <cp:revision>2</cp:revision>
  <dcterms:created xsi:type="dcterms:W3CDTF">2022-04-23T22:24:44Z</dcterms:created>
  <dcterms:modified xsi:type="dcterms:W3CDTF">2025-03-18T19:10:25Z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0x0101000E604E05632B54479C8778C370252D1B</vt:lpwstr>
  </property>
</Properties>
</file>